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7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B4768-8FD8-4B2B-B05F-4C59E35104E5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2E8DD-566C-48B6-BAB7-525E20BD3DF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519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DFB7-CF15-461D-A08C-9E6AED0851BA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00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55B-CED8-482A-AFE4-E7DE940CDCC0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353A-75F5-45B9-9D22-BFCB8DA27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55B-CED8-482A-AFE4-E7DE940CDCC0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353A-75F5-45B9-9D22-BFCB8DA27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55B-CED8-482A-AFE4-E7DE940CDCC0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353A-75F5-45B9-9D22-BFCB8DA27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55B-CED8-482A-AFE4-E7DE940CDCC0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353A-75F5-45B9-9D22-BFCB8DA27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55B-CED8-482A-AFE4-E7DE940CDCC0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353A-75F5-45B9-9D22-BFCB8DA27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55B-CED8-482A-AFE4-E7DE940CDCC0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353A-75F5-45B9-9D22-BFCB8DA27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55B-CED8-482A-AFE4-E7DE940CDCC0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353A-75F5-45B9-9D22-BFCB8DA27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55B-CED8-482A-AFE4-E7DE940CDCC0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353A-75F5-45B9-9D22-BFCB8DA27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55B-CED8-482A-AFE4-E7DE940CDCC0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353A-75F5-45B9-9D22-BFCB8DA27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55B-CED8-482A-AFE4-E7DE940CDCC0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353A-75F5-45B9-9D22-BFCB8DA27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55B-CED8-482A-AFE4-E7DE940CDCC0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353A-75F5-45B9-9D22-BFCB8DA27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655B-CED8-482A-AFE4-E7DE940CDCC0}" type="datetimeFigureOut">
              <a:rPr lang="tr-TR" smtClean="0"/>
              <a:pPr/>
              <a:t>1.3.2022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353A-75F5-45B9-9D22-BFCB8DA279A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590800"/>
            <a:ext cx="8964488" cy="4267200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  <a:p>
            <a:endParaRPr lang="tr-TR" sz="1600" dirty="0"/>
          </a:p>
          <a:p>
            <a:pPr marL="0" indent="0">
              <a:buNone/>
            </a:pPr>
            <a:r>
              <a:rPr lang="tr-T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ORTAÖĞRETİM KURUMLARI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ESKİŞEHİR OCAK 2022</a:t>
            </a:r>
            <a:endParaRPr lang="tr-TR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Dell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343401"/>
            <a:ext cx="222267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4"/>
          <p:cNvSpPr/>
          <p:nvPr/>
        </p:nvSpPr>
        <p:spPr>
          <a:xfrm>
            <a:off x="1905011" y="317204"/>
            <a:ext cx="5029201" cy="372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24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1838389"/>
              </p:ext>
            </p:extLst>
          </p:nvPr>
        </p:nvGraphicFramePr>
        <p:xfrm>
          <a:off x="304799" y="152426"/>
          <a:ext cx="8676346" cy="630171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838199"/>
                <a:gridCol w="1219202"/>
                <a:gridCol w="735183"/>
                <a:gridCol w="980627"/>
                <a:gridCol w="980627"/>
                <a:gridCol w="980627"/>
                <a:gridCol w="980627"/>
                <a:gridCol w="980627"/>
                <a:gridCol w="980627"/>
              </a:tblGrid>
              <a:tr h="304774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Okul Adı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Okul Türü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Öğretim Süresi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Öğretim Şekli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Yabancı Dili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Kont.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Taban Puanı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En Düşük Yüzdelik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En Yüksek Yüzdelik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</a:tr>
              <a:tr h="1072656">
                <a:tc>
                  <a:txBody>
                    <a:bodyPr/>
                    <a:lstStyle/>
                    <a:p>
                      <a:pPr algn="ctr"/>
                      <a:r>
                        <a:rPr lang="tr-TR" sz="1000" b="1" u="none" dirty="0">
                          <a:effectLst/>
                          <a:latin typeface="+mn-lt"/>
                        </a:rPr>
                        <a:t>ESKİŞEHİR / ODUNPAZARI / Türk Telekom Mesleki ve Teknik 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effectLst/>
                        </a:rPr>
                        <a:t>Anadolu Teknik </a:t>
                      </a:r>
                      <a:r>
                        <a:rPr lang="tr-TR" sz="1000" b="1" dirty="0" smtClean="0">
                          <a:effectLst/>
                        </a:rPr>
                        <a:t>Programı </a:t>
                      </a:r>
                      <a:r>
                        <a:rPr lang="tr-TR" sz="1000" b="1" dirty="0" smtClean="0">
                          <a:solidFill>
                            <a:srgbClr val="3A87AD"/>
                          </a:solidFill>
                          <a:effectLst/>
                          <a:latin typeface="helvetica neue"/>
                        </a:rPr>
                        <a:t>ELEKTRİK-ELEKTRONİK TEKNOLOJİSİ ALANI</a:t>
                      </a:r>
                      <a:endParaRPr lang="tr-TR" sz="1000" b="1" dirty="0"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255,5844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46,27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26,01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tr-TR" sz="1000" b="1" u="none" dirty="0">
                          <a:effectLst/>
                          <a:latin typeface="+mn-lt"/>
                        </a:rPr>
                        <a:t>ESKİŞEHİR / ODUNPAZARI / </a:t>
                      </a:r>
                      <a:r>
                        <a:rPr lang="tr-TR" sz="1000" b="1" u="none" dirty="0" smtClean="0">
                          <a:effectLst/>
                          <a:latin typeface="+mn-lt"/>
                        </a:rPr>
                        <a:t>Gazi  </a:t>
                      </a:r>
                      <a:r>
                        <a:rPr lang="tr-TR" sz="1000" b="1" u="none" dirty="0">
                          <a:effectLst/>
                          <a:latin typeface="+mn-lt"/>
                        </a:rPr>
                        <a:t>Mesleki ve Teknik 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effectLst/>
                        </a:rPr>
                        <a:t>Anadolu Teknik </a:t>
                      </a:r>
                      <a:r>
                        <a:rPr lang="tr-TR" sz="1000" b="1" dirty="0" smtClean="0">
                          <a:effectLst/>
                        </a:rPr>
                        <a:t>Programı  </a:t>
                      </a:r>
                    </a:p>
                    <a:p>
                      <a:pPr algn="ctr"/>
                      <a:r>
                        <a:rPr lang="tr-TR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tr-TR" sz="1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GRAFİK VE FOTOĞRAF ALANI</a:t>
                      </a:r>
                      <a:r>
                        <a:rPr lang="tr-TR" sz="1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tr-TR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 yıl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Kız</a:t>
                      </a:r>
                      <a:r>
                        <a:rPr lang="tr-TR" sz="1200" baseline="0" dirty="0" smtClean="0"/>
                        <a:t>/Erkek</a:t>
                      </a:r>
                      <a:endParaRPr lang="tr-TR" sz="120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İngilizce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235,1448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60,19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14,22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0756">
                <a:tc>
                  <a:txBody>
                    <a:bodyPr/>
                    <a:lstStyle/>
                    <a:p>
                      <a:pPr algn="ctr"/>
                      <a:r>
                        <a:rPr lang="tr-TR" sz="1050" b="1" u="none" dirty="0">
                          <a:effectLst/>
                          <a:latin typeface="+mn-lt"/>
                        </a:rPr>
                        <a:t>ESKİŞEHİR / TEPEBAŞI / Şehit Murat Tuzsuz Mesleki ve Teknik 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effectLst/>
                        </a:rPr>
                        <a:t>Anadolu Teknik </a:t>
                      </a:r>
                      <a:r>
                        <a:rPr lang="tr-TR" sz="1000" b="1" dirty="0" smtClean="0">
                          <a:effectLst/>
                        </a:rPr>
                        <a:t>Programı </a:t>
                      </a:r>
                      <a:r>
                        <a:rPr lang="tr-TR" sz="900" b="1" dirty="0" smtClean="0">
                          <a:solidFill>
                            <a:srgbClr val="3A87AD"/>
                          </a:solidFill>
                          <a:effectLst/>
                          <a:latin typeface="helvetica neue"/>
                        </a:rPr>
                        <a:t>BİYOMEDİKAL CİHAZ TEKNOLOJİLERİ ALANI</a:t>
                      </a:r>
                      <a:endParaRPr lang="tr-TR" sz="900" b="1" dirty="0"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effectLst/>
                        </a:rPr>
                        <a:t>30</a:t>
                      </a:r>
                      <a:endParaRPr lang="tr-TR" sz="1200" dirty="0"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250,5478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49,31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22,73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9316">
                <a:tc>
                  <a:txBody>
                    <a:bodyPr/>
                    <a:lstStyle/>
                    <a:p>
                      <a:pPr algn="ctr"/>
                      <a:r>
                        <a:rPr lang="tr-TR" sz="1000" b="1" u="none" dirty="0">
                          <a:effectLst/>
                          <a:latin typeface="+mn-lt"/>
                        </a:rPr>
                        <a:t>ESKİŞEHİR / TEPEBAŞI / Şehit Murat Tuzsuz Mesleki ve Teknik 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effectLst/>
                        </a:rPr>
                        <a:t>Anadolu Teknik </a:t>
                      </a:r>
                      <a:r>
                        <a:rPr lang="tr-TR" sz="1000" b="1" dirty="0" smtClean="0">
                          <a:effectLst/>
                        </a:rPr>
                        <a:t>Programı</a:t>
                      </a:r>
                    </a:p>
                    <a:p>
                      <a:pPr algn="ctr"/>
                      <a:r>
                        <a:rPr lang="tr-TR" sz="1000" b="1" dirty="0" smtClean="0">
                          <a:solidFill>
                            <a:srgbClr val="3A87AD"/>
                          </a:solidFill>
                          <a:effectLst/>
                          <a:latin typeface="helvetica neue"/>
                        </a:rPr>
                        <a:t>YENİLENEBİLİR ENERJİSİ TEKNOLOJİLERİ ALANI</a:t>
                      </a:r>
                      <a:endParaRPr lang="tr-TR" sz="1000" b="1" dirty="0"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240,0148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56,49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14,84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21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</a:pPr>
                      <a:r>
                        <a:rPr lang="tr-TR" sz="11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Eskişehir / Tepebaşı/ </a:t>
                      </a:r>
                      <a:endParaRPr lang="tr-TR" sz="1100" u="non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tr-TR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Ali</a:t>
                      </a:r>
                      <a:r>
                        <a:rPr lang="tr-TR" sz="11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Güven Mesleki ve Teknik Anadolu Lisesi</a:t>
                      </a:r>
                      <a:endParaRPr lang="tr-TR" sz="1100" b="1" u="non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 neue"/>
                        </a:rPr>
                        <a:t>KONAKLAMA VE SEYAHAT HİZMETLERİ ALAN</a:t>
                      </a:r>
                      <a:r>
                        <a:rPr lang="tr-TR" sz="1000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 neue"/>
                        </a:rPr>
                        <a:t>I</a:t>
                      </a:r>
                    </a:p>
                    <a:p>
                      <a:pPr algn="ctr"/>
                      <a:endParaRPr lang="tr-TR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helvetica neue"/>
                      </a:endParaRPr>
                    </a:p>
                    <a:p>
                      <a:pPr algn="ctr"/>
                      <a:r>
                        <a:rPr lang="tr-TR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helvetica neue"/>
                        </a:rPr>
                        <a:t>YİYECEK İÇECEK HİZMETLERİ ALANI</a:t>
                      </a:r>
                      <a:endParaRPr lang="tr-TR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200" baseline="0" dirty="0" smtClean="0">
                        <a:effectLst/>
                      </a:endParaRPr>
                    </a:p>
                    <a:p>
                      <a:pPr algn="ctr"/>
                      <a:endParaRPr lang="tr-TR" sz="1200" baseline="0" dirty="0" smtClean="0">
                        <a:effectLst/>
                      </a:endParaRPr>
                    </a:p>
                    <a:p>
                      <a:pPr algn="ctr"/>
                      <a:r>
                        <a:rPr lang="tr-TR" sz="1200" baseline="0" dirty="0" smtClean="0">
                          <a:effectLst/>
                        </a:rPr>
                        <a:t>4 yıl</a:t>
                      </a:r>
                    </a:p>
                    <a:p>
                      <a:pPr algn="ctr"/>
                      <a:endParaRPr lang="tr-TR" sz="1200" baseline="0" dirty="0" smtClean="0">
                        <a:effectLst/>
                      </a:endParaRPr>
                    </a:p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r>
                        <a:rPr lang="tr-TR" sz="1200" dirty="0" smtClean="0">
                          <a:effectLst/>
                        </a:rPr>
                        <a:t>4 yıl</a:t>
                      </a:r>
                    </a:p>
                    <a:p>
                      <a:pPr algn="ctr"/>
                      <a:endParaRPr lang="tr-TR" sz="1200" dirty="0"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r>
                        <a:rPr lang="tr-TR" sz="1200" dirty="0" smtClean="0">
                          <a:effectLst/>
                        </a:rPr>
                        <a:t>Kız/Erkek</a:t>
                      </a:r>
                    </a:p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r>
                        <a:rPr lang="tr-TR" sz="1200" dirty="0" smtClean="0">
                          <a:effectLst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r>
                        <a:rPr lang="tr-TR" sz="1200" dirty="0" smtClean="0">
                          <a:effectLst/>
                        </a:rPr>
                        <a:t>İngilizce</a:t>
                      </a:r>
                    </a:p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r>
                        <a:rPr lang="tr-TR" sz="1200" dirty="0" smtClean="0">
                          <a:effectLst/>
                        </a:rPr>
                        <a:t>İngilizce</a:t>
                      </a:r>
                      <a:endParaRPr lang="tr-TR" sz="1200" dirty="0"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r>
                        <a:rPr lang="tr-TR" sz="1200" dirty="0" smtClean="0">
                          <a:effectLst/>
                        </a:rPr>
                        <a:t>30</a:t>
                      </a:r>
                    </a:p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endParaRPr lang="tr-TR" sz="1200" dirty="0" smtClean="0">
                        <a:effectLst/>
                      </a:endParaRPr>
                    </a:p>
                    <a:p>
                      <a:pPr algn="ctr"/>
                      <a:r>
                        <a:rPr lang="tr-TR" sz="1200" dirty="0" smtClean="0">
                          <a:effectLst/>
                        </a:rPr>
                        <a:t>9</a:t>
                      </a:r>
                      <a:r>
                        <a:rPr lang="tr-TR" sz="1200" smtClean="0">
                          <a:effectLst/>
                        </a:rPr>
                        <a:t>0</a:t>
                      </a:r>
                      <a:endParaRPr lang="tr-TR" sz="1200" dirty="0"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Yiyecek </a:t>
                      </a:r>
                      <a:r>
                        <a:rPr lang="tr-TR" sz="1200" dirty="0" err="1" smtClean="0"/>
                        <a:t>İçeçek</a:t>
                      </a:r>
                      <a:r>
                        <a:rPr lang="tr-TR" sz="1200" dirty="0" smtClean="0"/>
                        <a:t> bölümüne 90 öğrenci, Konaklama ve Seyahat hizmetleri bölümüne 30 öğrenci alınacaktır. </a:t>
                      </a:r>
                    </a:p>
                    <a:p>
                      <a:pPr algn="ctr"/>
                      <a:r>
                        <a:rPr lang="tr-TR" sz="1200" dirty="0" smtClean="0"/>
                        <a:t>Ancak </a:t>
                      </a:r>
                      <a:r>
                        <a:rPr lang="tr-TR" sz="1200" dirty="0" err="1" smtClean="0"/>
                        <a:t>kontejanın</a:t>
                      </a:r>
                      <a:r>
                        <a:rPr lang="tr-TR" sz="1200" dirty="0" smtClean="0"/>
                        <a:t> üç katı , 360 öğrenci mülakata alınacaktır. Mülakata girecek öğrenciler LGS sınav puanına göre sıralanarak , 120 öğrenci seçilecektir.</a:t>
                      </a:r>
                      <a:endParaRPr lang="tr-TR" sz="1200" dirty="0"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dirty="0"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dirty="0"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8" name="7 Düz Bağlayıcı"/>
          <p:cNvCxnSpPr/>
          <p:nvPr/>
        </p:nvCxnSpPr>
        <p:spPr>
          <a:xfrm>
            <a:off x="1214414" y="5786454"/>
            <a:ext cx="48577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545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797A2D8-635E-40E2-8714-98DCDBED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7620000" cy="1143000"/>
          </a:xfrm>
        </p:spPr>
        <p:txBody>
          <a:bodyPr/>
          <a:lstStyle/>
          <a:p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3580107"/>
              </p:ext>
            </p:extLst>
          </p:nvPr>
        </p:nvGraphicFramePr>
        <p:xfrm>
          <a:off x="319118" y="142852"/>
          <a:ext cx="8610600" cy="653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4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02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Arial" panose="020B0604020202020204" pitchFamily="34" charset="0"/>
                        </a:rPr>
                        <a:t>ESKİŞEHİR YEREL YERLEŞTİRME İLE GİRİLEN MESLEKİ VE TEKNİK  ANADOLU</a:t>
                      </a:r>
                      <a:r>
                        <a:rPr lang="tr-TR" sz="1800" b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cs typeface="Arial" panose="020B0604020202020204" pitchFamily="34" charset="0"/>
                        </a:rPr>
                        <a:t>LİSELERİ</a:t>
                      </a:r>
                      <a:endParaRPr lang="tr-TR" sz="1800" b="1" dirty="0">
                        <a:solidFill>
                          <a:srgbClr val="C00000"/>
                        </a:solidFill>
                        <a:latin typeface="Arial Black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endParaRPr lang="tr-TR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LİSELER</a:t>
                      </a:r>
                      <a:endParaRPr lang="tr-TR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endParaRPr lang="tr-TR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ALANLAR</a:t>
                      </a:r>
                      <a:endParaRPr lang="tr-TR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0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ODUNPAZARI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Gazi Yakup Satar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Giyim Üretim Teknolojisi –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Moda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Tasarım  Teknolojileri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Radyo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 Televizyon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Yiyecek İçecek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Hizmetleri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Çocuk Gelişimi ve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Eğitimi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0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ODUNPAZARI</a:t>
                      </a: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Ahi Evran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Bilişim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Teknolojileri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Büro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Yönetimi ve Sekreterlik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Muhasebe ve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Finansman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Pazarlama ve Perakende Alanı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Ulaştırma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Hizmetleri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00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ODUNPAZARI</a:t>
                      </a: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Atatürk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Bilişim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Elektrik-Elektronik Teknolojisi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Endüstriyel Otomasyon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Makine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Matbaa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Metal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Mobilya ve İç Mekan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Tasarımı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Motorlu araçlar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131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Raylı Sistemler Teknolojisi Alanı</a:t>
                      </a:r>
                    </a:p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4002">
                <a:tc>
                  <a:txBody>
                    <a:bodyPr/>
                    <a:lstStyle/>
                    <a:p>
                      <a:pPr algn="l" fontAlgn="ctr"/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Elektrik-Elektronik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834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3126683"/>
              </p:ext>
            </p:extLst>
          </p:nvPr>
        </p:nvGraphicFramePr>
        <p:xfrm>
          <a:off x="500033" y="285728"/>
          <a:ext cx="8143930" cy="595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8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8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842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LİSELER</a:t>
                      </a:r>
                      <a:endParaRPr lang="tr-TR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ALANLAR</a:t>
                      </a:r>
                      <a:endParaRPr lang="tr-TR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42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ODUNPAZARI</a:t>
                      </a: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Yunus Emre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Elektrik-Elektronik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Motorlu Araçlar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Endüstriyel Otomasyon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Harita-Tapu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Kadastro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İnşaat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Tesisat Teknolojisi ve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İklimlendirme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ODUNPAZARI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Mustafa Kemal Atatürk Mesleki ve Teknik Anadolu Lisesi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Sağlık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Hizmetleri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842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ODUNPAZARI</a:t>
                      </a: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Turgut Reis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Bilişim Teknolojileri Alanı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8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Elektrik-Elektronik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8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Makine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8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Metal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8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Motorlu Araç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835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0486036"/>
              </p:ext>
            </p:extLst>
          </p:nvPr>
        </p:nvGraphicFramePr>
        <p:xfrm>
          <a:off x="323880" y="142852"/>
          <a:ext cx="8534400" cy="640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688"/>
                <a:gridCol w="3281458"/>
                <a:gridCol w="2537254"/>
              </a:tblGrid>
              <a:tr h="34486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r-TR" sz="1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LİSELER</a:t>
                      </a:r>
                      <a:endParaRPr lang="tr-TR" sz="14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r-TR" sz="1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ALANLAR</a:t>
                      </a:r>
                      <a:endParaRPr lang="tr-TR" sz="14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07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ODUNPAZARI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Türk Telekom Mesleki ve Teknik Anadolu Lisesi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Bilişim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7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Elektrik-Elektronik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7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Radyo-Televizyon Teknolojileri 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Alanı</a:t>
                      </a:r>
                    </a:p>
                  </a:txBody>
                  <a:tcPr marL="9525" marR="9525" marT="9525" marB="0" anchor="ctr"/>
                </a:tc>
              </a:tr>
              <a:tr h="320706">
                <a:tc vMerge="1">
                  <a:txBody>
                    <a:bodyPr/>
                    <a:lstStyle/>
                    <a:p>
                      <a:pPr algn="ctr" fontAlgn="ctr"/>
                      <a:endParaRPr lang="tr-T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Gazetecilik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70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ODUNPAZARI</a:t>
                      </a: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Gazi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Bilişim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7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Giyim Üretim Teknolojisi –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Moda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Tasarım  Teknolojileri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7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Grafik ve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Fotoğraf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7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Gıda Teknolojisi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7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Kimya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7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Güzellik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ve Saç Bakım Hizmetleri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7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Yiyecek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İçecek Hizmetleri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07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Çocuk Gelişimi ve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Eğitimi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84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ODUNPAZARI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Şehit Hasan Önal Mesleki ve Teknik Anadolu Lisesi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Giyim Üretim Teknolojisi – 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Arial"/>
                        </a:rPr>
                        <a:t>Moda Tasarım Teknolojileri Alanı</a:t>
                      </a:r>
                      <a:endParaRPr kumimoji="0" lang="tr-T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7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Güzellik ve Saç Bakım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Hizmetleri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7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Yiyecek İçecek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Hizmetleri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569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Çocuk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Gelişimi ve Eğitimi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9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8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A4C205B-905B-49C4-AAC8-5A669AC2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6230462"/>
              </p:ext>
            </p:extLst>
          </p:nvPr>
        </p:nvGraphicFramePr>
        <p:xfrm>
          <a:off x="76200" y="152400"/>
          <a:ext cx="8960295" cy="233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6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6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751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LİSELER</a:t>
                      </a:r>
                      <a:endParaRPr lang="tr-TR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ALANLAR</a:t>
                      </a:r>
                      <a:endParaRPr lang="tr-TR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51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ODUNPAZARI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ÖZEL ESKİŞEHİR ORGANİZE SANAYİ BÖLGESİ MESLEKİ VE TEKNİK ANADOLU LİSESİ 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Elektrik-Elektronik Teknolojileri Alanı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Endüstriyel Otomasyon Teknolojisi Alanı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Makine ve  Tasarım Teknolojisi Alanı</a:t>
                      </a:r>
                      <a:endParaRPr lang="tr-TR" sz="1400" b="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Metal Teknolojileri Alanı</a:t>
                      </a:r>
                      <a:endParaRPr lang="tr-TR" sz="1400" b="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2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dirty="0" smtClean="0"/>
                        <a:t>Plastik Teknolojileri Alanı</a:t>
                      </a:r>
                      <a:endParaRPr lang="tr-TR" sz="1400" b="0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383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A4C205B-905B-49C4-AAC8-5A669AC2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1503495"/>
              </p:ext>
            </p:extLst>
          </p:nvPr>
        </p:nvGraphicFramePr>
        <p:xfrm>
          <a:off x="107504" y="214290"/>
          <a:ext cx="8960295" cy="648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6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6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751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LİSELER</a:t>
                      </a:r>
                      <a:endParaRPr lang="tr-TR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ALANLAR</a:t>
                      </a:r>
                      <a:endParaRPr lang="tr-TR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51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TEPEBAŞI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Şehit Murat Tuzsuz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Bilişim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Biyomedikal Cihaz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Elektrik-Elektronik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Yenilenebilir Enerji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51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TEPEBAŞI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Habib Edip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Törehan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Giyim Üretim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– Moda Tasarım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Teknolojileri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7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Grafik ve Fotoğraf Alanı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7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Hasta ve Yaşlı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Hizmetleri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7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Çocuk Gelişimi ve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Eğitimi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75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TEPEBAŞI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Devlet Malzeme Ofisi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Bilişim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Teknolojileri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7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Elektrik-Elektronik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Teknolojisi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751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TEPEBAŞI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Şehit İlker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Karter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Büro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Yönetimi ve Yönetici Asistanlığı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3614921"/>
                  </a:ext>
                </a:extLst>
              </a:tr>
              <a:tr h="417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Muhasebe ve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Finansman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30026916"/>
                  </a:ext>
                </a:extLst>
              </a:tr>
              <a:tr h="417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Pazarlama ve 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Perakende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40784643"/>
                  </a:ext>
                </a:extLst>
              </a:tr>
              <a:tr h="417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Adalet Alanı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211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977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A4C205B-905B-49C4-AAC8-5A669AC2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6452566"/>
              </p:ext>
            </p:extLst>
          </p:nvPr>
        </p:nvGraphicFramePr>
        <p:xfrm>
          <a:off x="76200" y="152400"/>
          <a:ext cx="8960295" cy="218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6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6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751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LİSELER</a:t>
                      </a:r>
                      <a:endParaRPr lang="tr-TR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r-TR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ALANLAR</a:t>
                      </a:r>
                      <a:endParaRPr lang="tr-TR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6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TEPEBAŞI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r-TR" sz="1600" b="1" cap="all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cap="all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Yaşar </a:t>
                      </a:r>
                      <a:r>
                        <a:rPr lang="tr-TR" sz="1400" b="1" cap="all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Eğİtİm</a:t>
                      </a:r>
                      <a:r>
                        <a:rPr lang="tr-TR" sz="1400" b="1" cap="all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ve Kültür </a:t>
                      </a:r>
                      <a:r>
                        <a:rPr lang="tr-TR" sz="1400" b="1" cap="all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VakfI</a:t>
                      </a:r>
                      <a:r>
                        <a:rPr lang="tr-TR" sz="1400" b="1" cap="all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b="1" cap="all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Meslekİ</a:t>
                      </a:r>
                      <a:r>
                        <a:rPr lang="tr-TR" sz="1400" b="1" cap="all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ve </a:t>
                      </a:r>
                      <a:r>
                        <a:rPr lang="tr-TR" sz="1400" b="1" cap="all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Teknİk</a:t>
                      </a:r>
                      <a:r>
                        <a:rPr lang="tr-TR" sz="1400" b="1" cap="all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Anadolu </a:t>
                      </a:r>
                      <a:r>
                        <a:rPr lang="tr-TR" sz="1400" b="1" cap="all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Lİsesİ</a:t>
                      </a:r>
                      <a:endParaRPr lang="tr-TR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ctr"/>
                      <a:endParaRPr lang="tr-T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GIDA TEKNOLOJİSİ ALANI</a:t>
                      </a:r>
                      <a:endParaRPr lang="tr-TR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50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YİYCEK İÇECEK HİZMETLERİ ALANI.</a:t>
                      </a:r>
                      <a:endParaRPr lang="tr-TR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2908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/>
          <p:cNvSpPr>
            <a:spLocks noGrp="1"/>
          </p:cNvSpPr>
          <p:nvPr>
            <p:ph type="title"/>
          </p:nvPr>
        </p:nvSpPr>
        <p:spPr>
          <a:xfrm>
            <a:off x="357188" y="762000"/>
            <a:ext cx="85725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tr-TR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772400" cy="51816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tr-TR" sz="4400" dirty="0" smtClean="0">
              <a:solidFill>
                <a:srgbClr val="FF33CC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tr-TR" sz="4400" dirty="0" smtClean="0">
              <a:solidFill>
                <a:srgbClr val="FF33CC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tr-TR" sz="3600" dirty="0" smtClean="0">
                <a:latin typeface="Arial Black" panose="020B0A04020102020204" pitchFamily="34" charset="0"/>
              </a:rPr>
              <a:t>AHMET ÖNCÜ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3600" dirty="0" smtClean="0">
                <a:latin typeface="Arial Black" panose="020B0A04020102020204" pitchFamily="34" charset="0"/>
              </a:rPr>
              <a:t>PSİKOLOJİK DANIŞMAN</a:t>
            </a:r>
          </a:p>
        </p:txBody>
      </p:sp>
    </p:spTree>
    <p:extLst>
      <p:ext uri="{BB962C8B-B14F-4D97-AF65-F5344CB8AC3E}">
        <p14:creationId xmlns:p14="http://schemas.microsoft.com/office/powerpoint/2010/main" xmlns="" val="21189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Autofit/>
          </a:bodyPr>
          <a:lstStyle/>
          <a:p>
            <a:r>
              <a:rPr lang="tr-TR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ESKİŞEHİRDEKİ FEN LİSELERİ </a:t>
            </a:r>
            <a:r>
              <a:rPr lang="tr-TR" sz="2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102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tr-TR" sz="2200" b="1" kern="0" dirty="0" smtClean="0">
                <a:solidFill>
                  <a:srgbClr val="FF0000"/>
                </a:solidFill>
                <a:latin typeface="Trebuchet MS"/>
              </a:rPr>
              <a:t> </a:t>
            </a:r>
            <a:endParaRPr lang="tr-TR" sz="2200" b="1" kern="0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084432"/>
              </p:ext>
            </p:extLst>
          </p:nvPr>
        </p:nvGraphicFramePr>
        <p:xfrm>
          <a:off x="152402" y="609601"/>
          <a:ext cx="8915400" cy="6172201"/>
        </p:xfrm>
        <a:graphic>
          <a:graphicData uri="http://schemas.openxmlformats.org/drawingml/2006/table">
            <a:tbl>
              <a:tblPr/>
              <a:tblGrid>
                <a:gridCol w="1062012"/>
                <a:gridCol w="919188"/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47408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OKUL ADI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OKUL TÜRÜ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ÖĞRETİM SÜRESİ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ÖĞRETİM ŞEKLİ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YABANCI DİLİ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KONT.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TABAN PUANI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EN DÜŞÜK YÜZDELİK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EN YÜKSEK YÜZDELİK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91834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ESKİŞEHİR / ODUNPAZARI / Eskişehir Fatih Fen Lisesi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 Lisesi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yıl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12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7030A0"/>
                          </a:solidFill>
                        </a:rPr>
                        <a:t>453,5029</a:t>
                      </a:r>
                      <a:endParaRPr lang="tr-TR" sz="12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0,97</a:t>
                      </a:r>
                      <a:endParaRPr lang="tr-TR" sz="12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1834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ESKİŞEHİR / TEPEBAŞI / Şehit Mehmet Şengül Fen Lisesi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 Lisesi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yıl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</a:rPr>
                        <a:t>418,0431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rgbClr val="00B050"/>
                          </a:solidFill>
                        </a:rPr>
                        <a:t>      3,51</a:t>
                      </a:r>
                      <a:endParaRPr lang="tr-T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lang="tr-TR" sz="12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6605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ESKİŞEHİR / TEPEBAŞI / Borsa İstanbul Fen Lisesi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 Lisesi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yıl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tr-TR" sz="12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F0"/>
                          </a:solidFill>
                        </a:rPr>
                        <a:t>406,6179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B0F0"/>
                          </a:solidFill>
                        </a:rPr>
                        <a:t>4,77</a:t>
                      </a:r>
                      <a:endParaRPr lang="tr-TR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</a:t>
                      </a:r>
                      <a:endParaRPr lang="tr-TR" sz="12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94" marR="8094" marT="8094" marB="809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5288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ESKİŞEHİR / SİVRİHİSAR / Sivrihisar Fahri Keskin Fen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345,7885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15,01</a:t>
                      </a:r>
                      <a:endParaRPr lang="tr-TR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6,62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2560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ESKİŞEHİR / BEYLİKOVA / Beylikova Fen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tr-TR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C00000"/>
                          </a:solidFill>
                        </a:rPr>
                        <a:t>326,4082</a:t>
                      </a:r>
                      <a:endParaRPr lang="tr-TR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19,62</a:t>
                      </a:r>
                      <a:endParaRPr lang="tr-TR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8.01</a:t>
                      </a:r>
                      <a:endParaRPr lang="tr-TR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815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ESKİŞEHİRDEKİ  SOSYAL BİLİMLER LİSELERİ</a:t>
            </a:r>
            <a:endParaRPr lang="tr-TR" sz="2800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tr-TR" dirty="0">
              <a:latin typeface="Arial"/>
            </a:endParaRPr>
          </a:p>
          <a:p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7897586"/>
              </p:ext>
            </p:extLst>
          </p:nvPr>
        </p:nvGraphicFramePr>
        <p:xfrm>
          <a:off x="285720" y="1357298"/>
          <a:ext cx="8686791" cy="4525964"/>
        </p:xfrm>
        <a:graphic>
          <a:graphicData uri="http://schemas.openxmlformats.org/drawingml/2006/table">
            <a:tbl>
              <a:tblPr/>
              <a:tblGrid>
                <a:gridCol w="965199"/>
                <a:gridCol w="965199"/>
                <a:gridCol w="965199"/>
                <a:gridCol w="965199"/>
                <a:gridCol w="965199"/>
                <a:gridCol w="965199"/>
                <a:gridCol w="965199"/>
                <a:gridCol w="965199"/>
                <a:gridCol w="965199"/>
              </a:tblGrid>
              <a:tr h="815684">
                <a:tc>
                  <a:txBody>
                    <a:bodyPr/>
                    <a:lstStyle/>
                    <a:p>
                      <a:pPr algn="ctr"/>
                      <a:r>
                        <a:rPr lang="tr-TR" sz="1700" b="1" dirty="0">
                          <a:solidFill>
                            <a:srgbClr val="FFFFFF"/>
                          </a:solidFill>
                          <a:effectLst/>
                        </a:rPr>
                        <a:t>Okul Adı</a:t>
                      </a:r>
                      <a:endParaRPr lang="tr-TR" sz="1700" dirty="0">
                        <a:effectLst/>
                      </a:endParaRPr>
                    </a:p>
                  </a:txBody>
                  <a:tcPr marL="18046" marR="18046" marT="18046" marB="1804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b="1">
                          <a:solidFill>
                            <a:srgbClr val="FFFFFF"/>
                          </a:solidFill>
                          <a:effectLst/>
                        </a:rPr>
                        <a:t>Okul Türü</a:t>
                      </a:r>
                      <a:endParaRPr lang="tr-TR" sz="1700">
                        <a:effectLst/>
                      </a:endParaRPr>
                    </a:p>
                  </a:txBody>
                  <a:tcPr marL="18046" marR="18046" marT="18046" marB="1804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b="1">
                          <a:solidFill>
                            <a:srgbClr val="FFFFFF"/>
                          </a:solidFill>
                          <a:effectLst/>
                        </a:rPr>
                        <a:t>Öğretim Süresi</a:t>
                      </a:r>
                      <a:endParaRPr lang="tr-TR" sz="1700">
                        <a:effectLst/>
                      </a:endParaRPr>
                    </a:p>
                  </a:txBody>
                  <a:tcPr marL="18046" marR="18046" marT="18046" marB="1804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b="1">
                          <a:solidFill>
                            <a:srgbClr val="FFFFFF"/>
                          </a:solidFill>
                          <a:effectLst/>
                        </a:rPr>
                        <a:t>Öğretim Şekli</a:t>
                      </a:r>
                      <a:endParaRPr lang="tr-TR" sz="1700">
                        <a:effectLst/>
                      </a:endParaRPr>
                    </a:p>
                  </a:txBody>
                  <a:tcPr marL="18046" marR="18046" marT="18046" marB="1804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b="1">
                          <a:solidFill>
                            <a:srgbClr val="FFFFFF"/>
                          </a:solidFill>
                          <a:effectLst/>
                        </a:rPr>
                        <a:t>Yabancı Dili</a:t>
                      </a:r>
                      <a:endParaRPr lang="tr-TR" sz="1700">
                        <a:effectLst/>
                      </a:endParaRPr>
                    </a:p>
                  </a:txBody>
                  <a:tcPr marL="18046" marR="18046" marT="18046" marB="1804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b="1">
                          <a:solidFill>
                            <a:srgbClr val="FFFFFF"/>
                          </a:solidFill>
                          <a:effectLst/>
                        </a:rPr>
                        <a:t>Kont.</a:t>
                      </a:r>
                      <a:endParaRPr lang="tr-TR" sz="1700">
                        <a:effectLst/>
                      </a:endParaRPr>
                    </a:p>
                  </a:txBody>
                  <a:tcPr marL="18046" marR="18046" marT="18046" marB="1804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b="1">
                          <a:solidFill>
                            <a:srgbClr val="FFFFFF"/>
                          </a:solidFill>
                          <a:effectLst/>
                        </a:rPr>
                        <a:t>Taban Puanı</a:t>
                      </a:r>
                      <a:endParaRPr lang="tr-TR" sz="1700">
                        <a:effectLst/>
                      </a:endParaRPr>
                    </a:p>
                  </a:txBody>
                  <a:tcPr marL="18046" marR="18046" marT="18046" marB="1804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b="1">
                          <a:solidFill>
                            <a:srgbClr val="FFFFFF"/>
                          </a:solidFill>
                          <a:effectLst/>
                        </a:rPr>
                        <a:t>En Düşük Yüzdelik</a:t>
                      </a:r>
                      <a:endParaRPr lang="tr-TR" sz="1700">
                        <a:effectLst/>
                      </a:endParaRPr>
                    </a:p>
                  </a:txBody>
                  <a:tcPr marL="18046" marR="18046" marT="18046" marB="1804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b="1">
                          <a:solidFill>
                            <a:srgbClr val="FFFFFF"/>
                          </a:solidFill>
                          <a:effectLst/>
                        </a:rPr>
                        <a:t>En Yüksek Yüzdelik</a:t>
                      </a:r>
                      <a:endParaRPr lang="tr-TR" sz="1700">
                        <a:effectLst/>
                      </a:endParaRPr>
                    </a:p>
                  </a:txBody>
                  <a:tcPr marL="18046" marR="18046" marT="18046" marB="1804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</a:tr>
              <a:tr h="1855140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ESKİŞEHİR / </a:t>
                      </a:r>
                      <a:r>
                        <a:rPr lang="tr-TR" sz="105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ODUNPAZAR</a:t>
                      </a:r>
                      <a:r>
                        <a:rPr lang="tr-TR" sz="11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/ Eskişehir Eti Sosyal Bilimler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Sosyal Bilimler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Hazırlık + 4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14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00B0F0"/>
                          </a:solidFill>
                        </a:rPr>
                        <a:t>378,5846</a:t>
                      </a:r>
                      <a:endParaRPr lang="tr-TR" sz="14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8.85</a:t>
                      </a:r>
                      <a:endParaRPr lang="tr-TR" sz="14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3,74</a:t>
                      </a:r>
                      <a:endParaRPr lang="tr-TR" sz="14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5140"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ESKİŞEHİR / TEPEBAŞI / Cemal Mümtaz Sosyal Bilimler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Sosyal Bilimler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Hazırlık + 4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/>
                        <a:t>348,5006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 </a:t>
                      </a:r>
                      <a:r>
                        <a:rPr lang="tr-TR" sz="1400" b="1" dirty="0" smtClean="0"/>
                        <a:t>14,52</a:t>
                      </a:r>
                      <a:endParaRPr lang="tr-TR" sz="1400" b="1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8,99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129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ESKİŞEHİRDE MERKEZİ YERLEŞTİRME PUANIYLA ÖĞRENCİ ALAN ANADOLU LİSELERİ</a:t>
            </a:r>
            <a:endParaRPr lang="tr-T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9666259"/>
              </p:ext>
            </p:extLst>
          </p:nvPr>
        </p:nvGraphicFramePr>
        <p:xfrm>
          <a:off x="304802" y="1524001"/>
          <a:ext cx="8523945" cy="5029200"/>
        </p:xfrm>
        <a:graphic>
          <a:graphicData uri="http://schemas.openxmlformats.org/drawingml/2006/table">
            <a:tbl>
              <a:tblPr/>
              <a:tblGrid>
                <a:gridCol w="1029585"/>
                <a:gridCol w="936795"/>
                <a:gridCol w="936795"/>
                <a:gridCol w="936795"/>
                <a:gridCol w="936795"/>
                <a:gridCol w="936795"/>
                <a:gridCol w="936795"/>
                <a:gridCol w="936795"/>
                <a:gridCol w="936795"/>
              </a:tblGrid>
              <a:tr h="617717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Okul Adı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Okul Türü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Öğretim Süresi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Öğretim Şekli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Yabancı Dili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Kont.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Taban Puanı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En Düşük Yüzdelik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En Yüksek Yüzdelik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</a:tr>
              <a:tr h="1404896"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ESKİŞEHİR / TEPEBAŞI / Eskişehir Anadolu Lisesi</a:t>
                      </a: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Anadolu Lisesi</a:t>
                      </a: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yıl</a:t>
                      </a: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tr-TR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00B050"/>
                          </a:solidFill>
                        </a:rPr>
                        <a:t>429,9122</a:t>
                      </a:r>
                      <a:endParaRPr lang="tr-TR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2,41</a:t>
                      </a:r>
                      <a:endParaRPr lang="tr-TR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lang="tr-TR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4896"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ESKİŞEHİR / ODUNPAZARI / Atatürk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394,312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6,39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1691">
                <a:tc>
                  <a:txBody>
                    <a:bodyPr/>
                    <a:lstStyle/>
                    <a:p>
                      <a:pPr algn="ctr"/>
                      <a:r>
                        <a:rPr lang="tr-TR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ESKİŞEHİR / ODUNPAZARI / Hacı Süleyman Çakır Kız 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Kız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335,8134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17,34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5,98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889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9892567"/>
              </p:ext>
            </p:extLst>
          </p:nvPr>
        </p:nvGraphicFramePr>
        <p:xfrm>
          <a:off x="357160" y="182880"/>
          <a:ext cx="8429684" cy="6071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060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934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FF0000"/>
                          </a:solidFill>
                        </a:rPr>
                        <a:t>ESKİŞEHİRDEKİ YEREL </a:t>
                      </a:r>
                      <a:r>
                        <a:rPr lang="tr-TR" sz="2400" b="1" dirty="0">
                          <a:solidFill>
                            <a:srgbClr val="FF0000"/>
                          </a:solidFill>
                        </a:rPr>
                        <a:t>YERLEŞTİRME İLE</a:t>
                      </a:r>
                      <a:r>
                        <a:rPr lang="tr-TR" sz="2400" b="1" baseline="0" dirty="0">
                          <a:solidFill>
                            <a:srgbClr val="FF0000"/>
                          </a:solidFill>
                        </a:rPr>
                        <a:t> ÖĞRENCİ ALAN </a:t>
                      </a:r>
                      <a:r>
                        <a:rPr lang="tr-TR" sz="2400" b="1" baseline="0" dirty="0" smtClean="0">
                          <a:solidFill>
                            <a:srgbClr val="FF0000"/>
                          </a:solidFill>
                        </a:rPr>
                        <a:t>ANADOLU LİSELERİ</a:t>
                      </a:r>
                      <a:endParaRPr lang="tr-T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rgbClr val="C00000"/>
                          </a:solidFill>
                        </a:rPr>
                        <a:t>İLK YERLEŞTİRME</a:t>
                      </a:r>
                      <a:r>
                        <a:rPr lang="tr-TR" sz="2400" b="1" baseline="0" dirty="0">
                          <a:solidFill>
                            <a:srgbClr val="C00000"/>
                          </a:solidFill>
                        </a:rPr>
                        <a:t> SONUCU</a:t>
                      </a:r>
                      <a:endParaRPr lang="tr-T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Times New Roman"/>
                        </a:rPr>
                        <a:t>ODUNPAZARI KILIÇOĞLU ANADOLU LİSESİ 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96,85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TEPEBAŞI PROF.DR.ORHAN OĞUZ ANADOLU LİSESİ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94,80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ODUNPAZARI FATİH ANADOLU LİSESİ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94,60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ODUNPAZARI H. AHMET KANATLI ANADOLU LİSESİ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94,42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TEPEBAŞI GAZİ MUSTAFA KEMAL ANADOLU LİSESİ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92,60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ODUNPAZARI EDEBALİ ANADOLU LİSESİ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92,33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TEPEBAŞI MUZAFFER ÇİL ANADOLU LİSESİ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91,13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ODUNPAZARI SALİH ZEKİ ANADOLU LİSESİ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91.09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ODUNPAZARI TOKİ ŞEHİT SAVAŞ KUBAŞ ANADOLU LİSESİ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87,04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TEPEBAŞI BEYHAN RIFAT ÇIKILLIOĞLU ANADOLU LİSESİ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86,33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ODUNPAZARI CUMHURİYET ANADOLU LİSESİ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84,47 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>
                          <a:latin typeface="Calibri"/>
                          <a:ea typeface="Calibri"/>
                          <a:cs typeface="Times New Roman"/>
                        </a:rPr>
                        <a:t>TEPEBAŞI TAYFUR BAYAR ANADOLU LİSESİ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latin typeface="Calibri"/>
                          <a:ea typeface="Calibri"/>
                          <a:cs typeface="Times New Roman"/>
                        </a:rPr>
                        <a:t>83,71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697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83,71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7369873"/>
              </p:ext>
            </p:extLst>
          </p:nvPr>
        </p:nvGraphicFramePr>
        <p:xfrm>
          <a:off x="428596" y="357166"/>
          <a:ext cx="8229600" cy="628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1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528">
                <a:tc>
                  <a:txBody>
                    <a:bodyPr/>
                    <a:lstStyle/>
                    <a:p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latin typeface="+mn-lt"/>
                          <a:ea typeface="Calibri"/>
                          <a:cs typeface="Times New Roman"/>
                        </a:rPr>
                        <a:t>TEPEBAŞI KENAN YALÇIN ANADOLU LİSESİ 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293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>
                          <a:latin typeface="+mn-lt"/>
                          <a:ea typeface="Calibri"/>
                          <a:cs typeface="Times New Roman"/>
                        </a:rPr>
                        <a:t>81,16 </a:t>
                      </a:r>
                      <a:endParaRPr lang="tr-T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978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ODUNPAZARI TOKİ ŞEHİT İSMAİL</a:t>
                      </a:r>
                      <a:r>
                        <a:rPr lang="tr-TR" sz="1800" b="1" baseline="0" dirty="0">
                          <a:latin typeface="+mn-lt"/>
                        </a:rPr>
                        <a:t> TETİK </a:t>
                      </a:r>
                      <a:r>
                        <a:rPr lang="tr-TR" sz="1800" b="1" dirty="0">
                          <a:latin typeface="+mn-lt"/>
                        </a:rPr>
                        <a:t>ANADOLU</a:t>
                      </a:r>
                      <a:r>
                        <a:rPr lang="tr-TR" sz="1800" b="1" baseline="0" dirty="0">
                          <a:latin typeface="+mn-lt"/>
                        </a:rPr>
                        <a:t> LİSESİ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78,53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</a:tr>
              <a:tr h="463808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TEPEBAŞI MEHMETÇİK ANADOLU LİSESİ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77,91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076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ODUNPAZARI HOCA AHMET YESEVİ ANADOLU LİSESİ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77,86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</a:tr>
              <a:tr h="613626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TOKİ ŞEHİT FAZIL YILDIRIM ANADOLU LİSESİ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76,73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9910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TEPEBAŞI ŞEHİT İKRAM CİRİT ANADOLU LİSESİ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67,45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8674">
                <a:tc>
                  <a:txBody>
                    <a:bodyPr/>
                    <a:lstStyle/>
                    <a:p>
                      <a:r>
                        <a:rPr lang="tr-TR" sz="1800" b="1" dirty="0">
                          <a:latin typeface="+mn-lt"/>
                        </a:rPr>
                        <a:t>ODUNPAZARI 19 MAYIS ANADOLU LİSESİ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66,98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4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ODUNPAZARI NURETTİN TOPÇU ANADOLU LİSESİ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latin typeface="+mn-lt"/>
                        </a:rPr>
                        <a:t>65,61</a:t>
                      </a:r>
                    </a:p>
                    <a:p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8674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ODUNPAZARI </a:t>
                      </a:r>
                      <a:r>
                        <a:rPr lang="tr-TR" sz="1800" b="1" dirty="0">
                          <a:latin typeface="+mn-lt"/>
                        </a:rPr>
                        <a:t>HÜSEYİN ERÇELEBİ</a:t>
                      </a:r>
                      <a:r>
                        <a:rPr lang="tr-TR" sz="1800" b="1" baseline="0" dirty="0">
                          <a:latin typeface="+mn-lt"/>
                        </a:rPr>
                        <a:t> ANADOLU </a:t>
                      </a:r>
                      <a:r>
                        <a:rPr lang="tr-TR" sz="1800" b="1" baseline="0" dirty="0" smtClean="0">
                          <a:latin typeface="+mn-lt"/>
                        </a:rPr>
                        <a:t>LİSESİ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55,27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</a:tr>
              <a:tr h="496514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TEPEBAŞI </a:t>
                      </a:r>
                      <a:r>
                        <a:rPr lang="tr-TR" sz="1800" b="1" dirty="0">
                          <a:latin typeface="+mn-lt"/>
                        </a:rPr>
                        <a:t>YILMAZ ÇETİNTAŞ</a:t>
                      </a:r>
                      <a:r>
                        <a:rPr lang="tr-TR" sz="1800" b="1" baseline="0" dirty="0">
                          <a:latin typeface="+mn-lt"/>
                        </a:rPr>
                        <a:t> ANADOLU LİSESİ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55,12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9344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ODUNPAZARI </a:t>
                      </a:r>
                      <a:r>
                        <a:rPr lang="tr-TR" sz="1800" b="1" dirty="0">
                          <a:latin typeface="+mn-lt"/>
                        </a:rPr>
                        <a:t>SÜLEYMAN ŞAH ANADOLU LİSESİ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latin typeface="+mn-lt"/>
                        </a:rPr>
                        <a:t>49,18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78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ESKİŞEHİRDE MERKEZİ YERLEŞTİRME PUANIYLA ÖĞRENCİ ALAN ANADOLU İMAM HATİP LİSELERİ</a:t>
            </a:r>
            <a:endParaRPr lang="tr-T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5682563"/>
              </p:ext>
            </p:extLst>
          </p:nvPr>
        </p:nvGraphicFramePr>
        <p:xfrm>
          <a:off x="381002" y="1219200"/>
          <a:ext cx="8600145" cy="5486399"/>
        </p:xfrm>
        <a:graphic>
          <a:graphicData uri="http://schemas.openxmlformats.org/drawingml/2006/table">
            <a:tbl>
              <a:tblPr/>
              <a:tblGrid>
                <a:gridCol w="1047726"/>
                <a:gridCol w="857256"/>
                <a:gridCol w="811401"/>
                <a:gridCol w="980627"/>
                <a:gridCol w="980627"/>
                <a:gridCol w="980627"/>
                <a:gridCol w="980627"/>
                <a:gridCol w="980627"/>
                <a:gridCol w="980627"/>
              </a:tblGrid>
              <a:tr h="46835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Okul Adı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Okul Türü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Öğretim Süresi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Öğretim Şekli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Yabancı Dili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Kont.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Taban Puanı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En Düşük Yüzdelik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En Yüksek Yüzdelik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</a:tr>
              <a:tr h="1447051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  <a:effectLst/>
                        </a:rPr>
                        <a:t>ESKİŞEHİR / TEPEBAŞI / Cevat Ülger Uluslararası Anadolu İmam Hatip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  <a:effectLst/>
                        </a:rPr>
                        <a:t>Anadolu İmam Hatip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  <a:effectLst/>
                        </a:rPr>
                        <a:t>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B050"/>
                          </a:solidFill>
                          <a:effectLst/>
                        </a:rPr>
                        <a:t>60</a:t>
                      </a:r>
                      <a:endParaRPr lang="tr-TR" sz="1200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</a:rPr>
                        <a:t>249,6369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rgbClr val="00B050"/>
                          </a:solidFill>
                        </a:rPr>
                        <a:t>49,09</a:t>
                      </a:r>
                      <a:endParaRPr lang="tr-T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B050"/>
                          </a:solidFill>
                        </a:rPr>
                        <a:t>4,51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5499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  <a:effectLst/>
                        </a:rPr>
                        <a:t>ESKİŞEHİR / TEPEBAŞI / Çamlıca Kız Anadolu İmam Hatip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  <a:effectLst/>
                        </a:rPr>
                        <a:t>Anadolu İmam Hatip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  <a:effectLst/>
                        </a:rPr>
                        <a:t>Kız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</a:rPr>
                        <a:t>90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</a:rPr>
                        <a:t>304,7178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</a:rPr>
                        <a:t>25,66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7030A0"/>
                          </a:solidFill>
                        </a:rPr>
                        <a:t>3,39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5499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effectLst/>
                        </a:rPr>
                        <a:t>ESKİŞEHİR / ODUNPAZARI / Yunus Emre Anadolu İmam Hatip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effectLst/>
                        </a:rPr>
                        <a:t>Anadolu İmam Hatip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effectLst/>
                        </a:rPr>
                        <a:t>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/>
                        <a:t>269,2456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/>
                        <a:t>39,09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10,92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53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</a:rPr>
              <a:t>ESKİŞEHİRDE MERKEZİ YERLEŞTİRME PUANIYLA ÖĞRENCİ ALAN MESLEKİ VE TEKNİK ANADOLU LİSELERİ</a:t>
            </a:r>
            <a:endParaRPr lang="tr-T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3204515"/>
              </p:ext>
            </p:extLst>
          </p:nvPr>
        </p:nvGraphicFramePr>
        <p:xfrm>
          <a:off x="381002" y="990601"/>
          <a:ext cx="8600145" cy="5715000"/>
        </p:xfrm>
        <a:graphic>
          <a:graphicData uri="http://schemas.openxmlformats.org/drawingml/2006/table">
            <a:tbl>
              <a:tblPr/>
              <a:tblGrid>
                <a:gridCol w="904850"/>
                <a:gridCol w="1000132"/>
                <a:gridCol w="811401"/>
                <a:gridCol w="980627"/>
                <a:gridCol w="980627"/>
                <a:gridCol w="980627"/>
                <a:gridCol w="980627"/>
                <a:gridCol w="980627"/>
                <a:gridCol w="980627"/>
              </a:tblGrid>
              <a:tr h="476107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Okul Adı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Okul Türü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Öğretim Süresi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Öğretim Şekli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Yabancı Dili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Kont.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Taban Puanı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En Düşük Yüzdelik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En Yüksek Yüzdelik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</a:tr>
              <a:tr h="1526002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70C0"/>
                          </a:solidFill>
                          <a:effectLst/>
                        </a:rPr>
                        <a:t>ESKİŞEHİR / TEPEBAŞI / Sabiha Gökçen Mesleki ve Teknik 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70C0"/>
                          </a:solidFill>
                          <a:effectLst/>
                        </a:rPr>
                        <a:t>Anadolu Teknik </a:t>
                      </a:r>
                      <a:r>
                        <a:rPr lang="tr-TR" sz="1200" b="1" dirty="0" smtClean="0">
                          <a:solidFill>
                            <a:srgbClr val="0070C0"/>
                          </a:solidFill>
                          <a:effectLst/>
                        </a:rPr>
                        <a:t>Programı  UÇAK BAKIM ALANI</a:t>
                      </a:r>
                      <a:endParaRPr lang="tr-TR" sz="1200" b="1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70C0"/>
                          </a:solidFill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70C0"/>
                          </a:solidFill>
                          <a:effectLst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70C0"/>
                          </a:solidFill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70C0"/>
                          </a:solidFill>
                        </a:rPr>
                        <a:t>60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70C0"/>
                          </a:solidFill>
                        </a:rPr>
                        <a:t>378,315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70C0"/>
                          </a:solidFill>
                        </a:rPr>
                        <a:t>8,89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rgbClr val="0070C0"/>
                          </a:solidFill>
                        </a:rPr>
                        <a:t>4,01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5071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ESKİŞEHİR / TEPEBAŞI / Sabiha Gökçen Mesleki ve Teknik 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Anadolu Teknik </a:t>
                      </a:r>
                      <a:r>
                        <a:rPr lang="tr-TR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Programı BİLİŞİM TEKNOLOJİLERİ</a:t>
                      </a:r>
                      <a:r>
                        <a:rPr kumimoji="0" lang="tr-T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ALANI</a:t>
                      </a:r>
                    </a:p>
                    <a:p>
                      <a:pPr algn="ctr"/>
                      <a:endParaRPr lang="tr-T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362,0656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11,8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7,65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7820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ESKİŞEHİR / ODUNPAZARI / Mustafa Kemal Atatürk Mesleki ve Teknik 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Anadolu Teknik </a:t>
                      </a:r>
                      <a:r>
                        <a:rPr lang="tr-TR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Programı SAĞLIK HİZMETLERİ </a:t>
                      </a:r>
                      <a:r>
                        <a:rPr kumimoji="0" lang="tr-T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ALANI</a:t>
                      </a:r>
                    </a:p>
                    <a:p>
                      <a:pPr algn="ctr"/>
                      <a:r>
                        <a:rPr lang="tr-TR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tr-TR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323,3711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20,39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12,66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138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568538"/>
              </p:ext>
            </p:extLst>
          </p:nvPr>
        </p:nvGraphicFramePr>
        <p:xfrm>
          <a:off x="304802" y="152400"/>
          <a:ext cx="8676345" cy="6517804"/>
        </p:xfrm>
        <a:graphic>
          <a:graphicData uri="http://schemas.openxmlformats.org/drawingml/2006/table">
            <a:tbl>
              <a:tblPr/>
              <a:tblGrid>
                <a:gridCol w="909612"/>
                <a:gridCol w="1214446"/>
                <a:gridCol w="668525"/>
                <a:gridCol w="980627"/>
                <a:gridCol w="980627"/>
                <a:gridCol w="980627"/>
                <a:gridCol w="980627"/>
                <a:gridCol w="980627"/>
                <a:gridCol w="980627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Okul Adı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Okul Türü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Öğretim Süresi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Öğretim Şekli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Yabancı Dili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Kont.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Taban Puanı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En Düşük Yüzdelik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</a:rPr>
                        <a:t>En Yüksek Yüzdelik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299" marR="12299" marT="12299" marB="122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47BC"/>
                    </a:solidFill>
                  </a:tcPr>
                </a:tc>
              </a:tr>
              <a:tr h="1587664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ESKİŞEHİR / ODUNPAZARI / Atatürk Mesleki ve Teknik 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Anadolu Teknik </a:t>
                      </a:r>
                      <a:r>
                        <a:rPr lang="tr-TR" sz="1200" dirty="0" smtClean="0">
                          <a:effectLst/>
                        </a:rPr>
                        <a:t>Programı/</a:t>
                      </a:r>
                    </a:p>
                    <a:p>
                      <a:pPr algn="ctr"/>
                      <a:r>
                        <a:rPr lang="tr-TR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dirty="0" smtClean="0">
                          <a:solidFill>
                            <a:srgbClr val="3A87AD"/>
                          </a:solidFill>
                          <a:effectLst/>
                          <a:latin typeface="+mn-lt"/>
                        </a:rPr>
                        <a:t>RAYLI SİSTEMLER TEKNOLOJİSİ ALANI</a:t>
                      </a:r>
                      <a:endParaRPr lang="tr-TR" sz="1200" b="1" dirty="0">
                        <a:effectLst/>
                        <a:latin typeface="+mn-lt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30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318,7125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21,62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9,35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ESKİŞEHİR / ODUNPAZARI / Atatürk Mesleki ve Teknik 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Anadolu Teknik </a:t>
                      </a:r>
                      <a:r>
                        <a:rPr lang="tr-TR" sz="1200" dirty="0" smtClean="0">
                          <a:effectLst/>
                        </a:rPr>
                        <a:t>Programı /</a:t>
                      </a:r>
                      <a:r>
                        <a:rPr lang="tr-TR" sz="1200" b="1" dirty="0" smtClean="0">
                          <a:solidFill>
                            <a:srgbClr val="3A87AD"/>
                          </a:solidFill>
                          <a:effectLst/>
                          <a:latin typeface="+mn-lt"/>
                        </a:rPr>
                        <a:t>ENDÜSTRİYEL OTOMASYON TEKNOLOJİLERİ ALANI</a:t>
                      </a:r>
                      <a:endParaRPr lang="tr-TR" sz="1200" b="1" dirty="0">
                        <a:effectLst/>
                        <a:latin typeface="+mn-lt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</a:rPr>
                        <a:t>30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299,8829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27,18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12,13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ESKİŞEHİR / ODUNPAZARI / Atatürk Mesleki ve Teknik 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Anadolu Teknik </a:t>
                      </a:r>
                      <a:r>
                        <a:rPr lang="tr-TR" sz="1200" dirty="0" smtClean="0">
                          <a:effectLst/>
                        </a:rPr>
                        <a:t>Programı  </a:t>
                      </a:r>
                      <a:r>
                        <a:rPr lang="tr-TR" sz="1200" dirty="0" smtClean="0">
                          <a:effectLst/>
                          <a:latin typeface="+mj-lt"/>
                        </a:rPr>
                        <a:t>/</a:t>
                      </a:r>
                      <a:r>
                        <a:rPr lang="tr-TR" sz="1200" b="1" dirty="0" smtClean="0">
                          <a:solidFill>
                            <a:srgbClr val="3A87AD"/>
                          </a:solidFill>
                          <a:effectLst/>
                          <a:latin typeface="+mj-lt"/>
                        </a:rPr>
                        <a:t>MAKİNE TEKNOLOJİSİ ALANI</a:t>
                      </a:r>
                      <a:endParaRPr lang="tr-TR" sz="1200" b="1" dirty="0">
                        <a:effectLst/>
                        <a:latin typeface="+mj-lt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30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293,5502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29,33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11,4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effectLst/>
                        </a:rPr>
                        <a:t>ESKİŞEHİR / ODUNPAZARI / Türk Telekom Mesleki ve Teknik Anadolu Lisesi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>
                          <a:effectLst/>
                        </a:rPr>
                        <a:t>Anadolu Teknik </a:t>
                      </a:r>
                      <a:r>
                        <a:rPr lang="tr-TR" sz="1200" b="0" dirty="0" smtClean="0">
                          <a:effectLst/>
                        </a:rPr>
                        <a:t>Programı/     </a:t>
                      </a:r>
                      <a:r>
                        <a:rPr lang="tr-TR" sz="1200" b="1" dirty="0" smtClean="0">
                          <a:solidFill>
                            <a:srgbClr val="3A87AD"/>
                          </a:solidFill>
                          <a:effectLst/>
                          <a:latin typeface="+mj-lt"/>
                        </a:rPr>
                        <a:t>BİLİŞİM TEKNOLOJİLERİ ALANI</a:t>
                      </a:r>
                      <a:endParaRPr lang="tr-TR" sz="1200" b="1" dirty="0">
                        <a:effectLst/>
                        <a:latin typeface="+mj-lt"/>
                      </a:endParaRP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4 yıl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Kız/Erkek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</a:rPr>
                        <a:t>İngilizce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279,3112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34,69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16.00</a:t>
                      </a:r>
                      <a:endParaRPr lang="tr-TR" sz="1200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404849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1379</Words>
  <Application>Microsoft Office PowerPoint</Application>
  <PresentationFormat>Ekran Gösterisi (4:3)</PresentationFormat>
  <Paragraphs>510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Slayt 1</vt:lpstr>
      <vt:lpstr>ESKİŞEHİRDEKİ FEN LİSELERİ  </vt:lpstr>
      <vt:lpstr>ESKİŞEHİRDEKİ  SOSYAL BİLİMLER LİSELERİ</vt:lpstr>
      <vt:lpstr>ESKİŞEHİRDE MERKEZİ YERLEŞTİRME PUANIYLA ÖĞRENCİ ALAN ANADOLU LİSELERİ</vt:lpstr>
      <vt:lpstr>Slayt 5</vt:lpstr>
      <vt:lpstr>83,71</vt:lpstr>
      <vt:lpstr>ESKİŞEHİRDE MERKEZİ YERLEŞTİRME PUANIYLA ÖĞRENCİ ALAN ANADOLU İMAM HATİP LİSELERİ</vt:lpstr>
      <vt:lpstr>ESKİŞEHİRDE MERKEZİ YERLEŞTİRME PUANIYLA ÖĞRENCİ ALAN MESLEKİ VE TEKNİK ANADOLU LİSELERİ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HAŞMET</dc:creator>
  <cp:lastModifiedBy>HAŞMET</cp:lastModifiedBy>
  <cp:revision>2</cp:revision>
  <dcterms:created xsi:type="dcterms:W3CDTF">2022-01-13T07:57:10Z</dcterms:created>
  <dcterms:modified xsi:type="dcterms:W3CDTF">2022-03-01T11:24:05Z</dcterms:modified>
</cp:coreProperties>
</file>