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5" r:id="rId4"/>
    <p:sldId id="258" r:id="rId5"/>
    <p:sldId id="259" r:id="rId6"/>
    <p:sldId id="262" r:id="rId7"/>
    <p:sldId id="263" r:id="rId8"/>
    <p:sldId id="260" r:id="rId9"/>
    <p:sldId id="266" r:id="rId10"/>
    <p:sldId id="26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7015" autoAdjust="0"/>
    <p:restoredTop sz="94660"/>
  </p:normalViewPr>
  <p:slideViewPr>
    <p:cSldViewPr snapToGrid="0">
      <p:cViewPr varScale="1">
        <p:scale>
          <a:sx n="73" d="100"/>
          <a:sy n="73" d="100"/>
        </p:scale>
        <p:origin x="-540"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B61BEF0D-F0BB-DE4B-95CE-6DB70DBA9567}" type="datetimeFigureOut">
              <a:rPr lang="en-US" dirty="0"/>
              <a:pPr/>
              <a:t>10/11/2021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10/11/2021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10/11/2021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10/11/2021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439333" y="2085069"/>
            <a:ext cx="4923374" cy="2060154"/>
          </a:xfrm>
        </p:spPr>
        <p:txBody>
          <a:bodyPr>
            <a:normAutofit fontScale="90000"/>
          </a:bodyPr>
          <a:lstStyle/>
          <a:p>
            <a:r>
              <a:rPr lang="tr-TR" b="1" dirty="0">
                <a:solidFill>
                  <a:schemeClr val="bg1">
                    <a:lumMod val="95000"/>
                    <a:lumOff val="5000"/>
                  </a:schemeClr>
                </a:solidFill>
              </a:rPr>
              <a:t>BİREYSEL </a:t>
            </a:r>
            <a:r>
              <a:rPr lang="tr-TR" b="1" dirty="0" smtClean="0">
                <a:solidFill>
                  <a:schemeClr val="bg1">
                    <a:lumMod val="95000"/>
                    <a:lumOff val="5000"/>
                  </a:schemeClr>
                </a:solidFill>
              </a:rPr>
              <a:t>FARKLILIKLARA SAYGI</a:t>
            </a:r>
            <a:endParaRPr lang="tr-TR" b="1" dirty="0">
              <a:solidFill>
                <a:schemeClr val="bg1">
                  <a:lumMod val="95000"/>
                  <a:lumOff val="5000"/>
                </a:schemeClr>
              </a:solidFill>
            </a:endParaRPr>
          </a:p>
        </p:txBody>
      </p:sp>
      <p:sp>
        <p:nvSpPr>
          <p:cNvPr id="3" name="Alt Başlık 2"/>
          <p:cNvSpPr>
            <a:spLocks noGrp="1"/>
          </p:cNvSpPr>
          <p:nvPr>
            <p:ph type="subTitle" idx="1"/>
          </p:nvPr>
        </p:nvSpPr>
        <p:spPr>
          <a:xfrm>
            <a:off x="607095" y="4350643"/>
            <a:ext cx="6741156" cy="1947333"/>
          </a:xfrm>
        </p:spPr>
        <p:txBody>
          <a:bodyPr/>
          <a:lstStyle/>
          <a:p>
            <a:r>
              <a:rPr lang="tr-TR" sz="2400" b="1" dirty="0">
                <a:solidFill>
                  <a:schemeClr val="bg1">
                    <a:lumMod val="95000"/>
                    <a:lumOff val="5000"/>
                  </a:schemeClr>
                </a:solidFill>
              </a:rPr>
              <a:t>ÖĞRENCİ BİLGİLENDİRME </a:t>
            </a:r>
            <a:r>
              <a:rPr lang="tr-TR" sz="2400" b="1" dirty="0" smtClean="0">
                <a:solidFill>
                  <a:schemeClr val="bg1">
                    <a:lumMod val="95000"/>
                    <a:lumOff val="5000"/>
                  </a:schemeClr>
                </a:solidFill>
              </a:rPr>
              <a:t>SUNUMU  </a:t>
            </a:r>
            <a:endParaRPr lang="tr-TR" sz="2400" b="1" dirty="0">
              <a:solidFill>
                <a:schemeClr val="bg1">
                  <a:lumMod val="95000"/>
                  <a:lumOff val="5000"/>
                </a:schemeClr>
              </a:solidFill>
            </a:endParaRPr>
          </a:p>
          <a:p>
            <a:endParaRPr lang="tr-TR" dirty="0" smtClean="0"/>
          </a:p>
          <a:p>
            <a:r>
              <a:rPr lang="tr-TR" b="1" dirty="0" smtClean="0"/>
              <a:t>Eskişehir İl Milli Eğitim Müdürlüğü</a:t>
            </a:r>
            <a:endParaRPr lang="tr-TR" dirty="0" smtClean="0"/>
          </a:p>
          <a:p>
            <a:r>
              <a:rPr lang="tr-TR" b="1" dirty="0" smtClean="0"/>
              <a:t>Yerel Hedef Eğitim İçeriği Komisyonu</a:t>
            </a:r>
            <a:endParaRPr lang="tr-TR" dirty="0" smtClean="0"/>
          </a:p>
          <a:p>
            <a:endParaRPr lang="tr-TR" dirty="0"/>
          </a:p>
        </p:txBody>
      </p:sp>
      <p:pic>
        <p:nvPicPr>
          <p:cNvPr id="5" name="Resim 4"/>
          <p:cNvPicPr>
            <a:picLocks noChangeAspect="1"/>
          </p:cNvPicPr>
          <p:nvPr/>
        </p:nvPicPr>
        <p:blipFill>
          <a:blip r:embed="rId2"/>
          <a:stretch>
            <a:fillRect/>
          </a:stretch>
        </p:blipFill>
        <p:spPr>
          <a:xfrm>
            <a:off x="5020937" y="292682"/>
            <a:ext cx="6689993" cy="3852541"/>
          </a:xfrm>
          <a:prstGeom prst="rect">
            <a:avLst/>
          </a:prstGeom>
        </p:spPr>
      </p:pic>
    </p:spTree>
    <p:extLst>
      <p:ext uri="{BB962C8B-B14F-4D97-AF65-F5344CB8AC3E}">
        <p14:creationId xmlns:p14="http://schemas.microsoft.com/office/powerpoint/2010/main" xmlns="" val="22768580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stretch>
            <a:fillRect/>
          </a:stretch>
        </p:blipFill>
        <p:spPr>
          <a:xfrm>
            <a:off x="605929" y="252545"/>
            <a:ext cx="10308116" cy="4098097"/>
          </a:xfrm>
          <a:prstGeom prst="rect">
            <a:avLst/>
          </a:prstGeom>
        </p:spPr>
      </p:pic>
      <p:sp>
        <p:nvSpPr>
          <p:cNvPr id="7" name="Unvan 1"/>
          <p:cNvSpPr>
            <a:spLocks noGrp="1"/>
          </p:cNvSpPr>
          <p:nvPr>
            <p:ph type="title"/>
          </p:nvPr>
        </p:nvSpPr>
        <p:spPr>
          <a:xfrm>
            <a:off x="5177927" y="4487332"/>
            <a:ext cx="5508433" cy="1318557"/>
          </a:xfrm>
        </p:spPr>
        <p:txBody>
          <a:bodyPr>
            <a:normAutofit/>
          </a:bodyPr>
          <a:lstStyle/>
          <a:p>
            <a:r>
              <a:rPr lang="tr-TR" sz="2400" dirty="0" smtClean="0"/>
              <a:t>Katılımınız için teşekkür ederim</a:t>
            </a:r>
            <a:endParaRPr lang="tr-TR" sz="2400" dirty="0"/>
          </a:p>
        </p:txBody>
      </p:sp>
    </p:spTree>
    <p:extLst>
      <p:ext uri="{BB962C8B-B14F-4D97-AF65-F5344CB8AC3E}">
        <p14:creationId xmlns:p14="http://schemas.microsoft.com/office/powerpoint/2010/main" xmlns="" val="345370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6077" y="793214"/>
            <a:ext cx="10310622" cy="5321147"/>
          </a:xfrm>
        </p:spPr>
        <p:txBody>
          <a:bodyPr>
            <a:normAutofit fontScale="92500" lnSpcReduction="10000"/>
          </a:bodyPr>
          <a:lstStyle/>
          <a:p>
            <a:pPr marL="0" indent="0" fontAlgn="b">
              <a:buNone/>
            </a:pPr>
            <a:r>
              <a:rPr lang="tr-TR" b="1" dirty="0">
                <a:latin typeface="Arial Rounded MT Bold" panose="020F0704030504030204" pitchFamily="34" charset="0"/>
              </a:rPr>
              <a:t>Bireysel Farklılıklar</a:t>
            </a:r>
          </a:p>
          <a:p>
            <a:pPr fontAlgn="b"/>
            <a:r>
              <a:rPr lang="tr-TR" dirty="0">
                <a:latin typeface="Arial Rounded MT Bold" panose="020F0704030504030204" pitchFamily="34" charset="0"/>
                <a:ea typeface="Arial Unicode MS" panose="020B0604020202020204" pitchFamily="34" charset="-128"/>
                <a:cs typeface="Arial Unicode MS" panose="020B0604020202020204" pitchFamily="34" charset="-128"/>
              </a:rPr>
              <a:t>İnsanlar farklı şekillerde yaratılmışlardır. Her birey kendine özgü kişiliği ile bir diğerinden farklı </a:t>
            </a:r>
            <a:r>
              <a:rPr lang="tr-TR" dirty="0" smtClean="0">
                <a:latin typeface="Arial Rounded MT Bold" panose="020F0704030504030204" pitchFamily="34" charset="0"/>
                <a:ea typeface="Arial Unicode MS" panose="020B0604020202020204" pitchFamily="34" charset="-128"/>
                <a:cs typeface="Arial Unicode MS" panose="020B0604020202020204" pitchFamily="34" charset="-128"/>
              </a:rPr>
              <a:t>olarak algılama anlama</a:t>
            </a:r>
            <a:r>
              <a:rPr lang="tr-TR" dirty="0">
                <a:latin typeface="Arial Rounded MT Bold" panose="020F0704030504030204" pitchFamily="34" charset="0"/>
                <a:ea typeface="Arial Unicode MS" panose="020B0604020202020204" pitchFamily="34" charset="-128"/>
                <a:cs typeface="Arial Unicode MS" panose="020B0604020202020204" pitchFamily="34" charset="-128"/>
              </a:rPr>
              <a:t>  biçimlerine sahiptir. Bireylerin olaylara yaklaşım biçimleri, kavrayış ve öğrenmeleri farklılıklar gösterir.</a:t>
            </a:r>
          </a:p>
          <a:p>
            <a:pPr fontAlgn="b"/>
            <a:r>
              <a:rPr lang="tr-TR" dirty="0">
                <a:latin typeface="Arial Rounded MT Bold" panose="020F0704030504030204" pitchFamily="34" charset="0"/>
                <a:ea typeface="Arial Unicode MS" panose="020B0604020202020204" pitchFamily="34" charset="-128"/>
                <a:cs typeface="Arial Unicode MS" panose="020B0604020202020204" pitchFamily="34" charset="-128"/>
              </a:rPr>
              <a:t>Bu farklar kimi </a:t>
            </a:r>
            <a:r>
              <a:rPr lang="tr-TR" dirty="0" smtClean="0">
                <a:latin typeface="Arial Rounded MT Bold" panose="020F0704030504030204" pitchFamily="34" charset="0"/>
                <a:ea typeface="Arial Unicode MS" panose="020B0604020202020204" pitchFamily="34" charset="-128"/>
                <a:cs typeface="Arial Unicode MS" panose="020B0604020202020204" pitchFamily="34" charset="-128"/>
              </a:rPr>
              <a:t>zaman</a:t>
            </a:r>
            <a:r>
              <a:rPr lang="tr-TR" b="1" dirty="0" smtClean="0">
                <a:latin typeface="Arial Rounded MT Bold" panose="020F0704030504030204" pitchFamily="34" charset="0"/>
                <a:ea typeface="Arial Unicode MS" panose="020B0604020202020204" pitchFamily="34" charset="-128"/>
                <a:cs typeface="Arial Unicode MS" panose="020B0604020202020204" pitchFamily="34" charset="-128"/>
              </a:rPr>
              <a:t> </a:t>
            </a:r>
            <a:r>
              <a:rPr lang="tr-TR" dirty="0" smtClean="0">
                <a:latin typeface="Arial Rounded MT Bold" panose="020F0704030504030204" pitchFamily="34" charset="0"/>
                <a:ea typeface="Arial Unicode MS" panose="020B0604020202020204" pitchFamily="34" charset="-128"/>
                <a:cs typeface="Arial Unicode MS" panose="020B0604020202020204" pitchFamily="34" charset="-128"/>
              </a:rPr>
              <a:t>bireyler </a:t>
            </a:r>
            <a:r>
              <a:rPr lang="tr-TR" dirty="0">
                <a:latin typeface="Arial Rounded MT Bold" panose="020F0704030504030204" pitchFamily="34" charset="0"/>
                <a:ea typeface="Arial Unicode MS" panose="020B0604020202020204" pitchFamily="34" charset="-128"/>
                <a:cs typeface="Arial Unicode MS" panose="020B0604020202020204" pitchFamily="34" charset="-128"/>
              </a:rPr>
              <a:t>arasında taban tabana zıtlıklar biçiminde olmak üzere; çoğu zaman küçük farklar şeklinde görülse de değişmeyen tek şey aralarında değişikliğin olduğudur. Bunun tek bir açıklayıcı ve anlaşılır sebebi vardır. O da her bireyin kendine özgü kişiliğinin olmasıdır.</a:t>
            </a:r>
          </a:p>
          <a:p>
            <a:pPr fontAlgn="b"/>
            <a:r>
              <a:rPr lang="tr-TR" dirty="0">
                <a:latin typeface="Arial Rounded MT Bold" panose="020F0704030504030204" pitchFamily="34" charset="0"/>
                <a:ea typeface="Arial Unicode MS" panose="020B0604020202020204" pitchFamily="34" charset="-128"/>
                <a:cs typeface="Arial Unicode MS" panose="020B0604020202020204" pitchFamily="34" charset="-128"/>
              </a:rPr>
              <a:t>Bu temel kabule ek olarak bireysel olarak yaşanan çevresel etkileri de katabiliriz. Kişinin doğumuyla birlikte başlayan büyüme, gelişme süreci ve sonrasında kişiliği ile birlikte karakter özellikleri de oluşur. Bu bireyler arasındaki farklılıkların da ayırıcı özelliğidir</a:t>
            </a:r>
            <a:r>
              <a:rPr lang="tr-TR" dirty="0" smtClean="0">
                <a:latin typeface="Arial Rounded MT Bold" panose="020F0704030504030204" pitchFamily="34" charset="0"/>
                <a:ea typeface="Arial Unicode MS" panose="020B0604020202020204" pitchFamily="34" charset="-128"/>
                <a:cs typeface="Arial Unicode MS" panose="020B0604020202020204" pitchFamily="34" charset="-128"/>
              </a:rPr>
              <a:t>.</a:t>
            </a:r>
            <a:r>
              <a:rPr lang="tr-TR" dirty="0">
                <a:latin typeface="Arial Rounded MT Bold" panose="020F0704030504030204" pitchFamily="34" charset="0"/>
              </a:rPr>
              <a:t/>
            </a:r>
            <a:br>
              <a:rPr lang="tr-TR" dirty="0">
                <a:latin typeface="Arial Rounded MT Bold" panose="020F0704030504030204" pitchFamily="34" charset="0"/>
              </a:rPr>
            </a:br>
            <a:endParaRPr lang="tr-TR" b="1" dirty="0" smtClean="0">
              <a:latin typeface="Arial Rounded MT Bold" panose="020F0704030504030204" pitchFamily="34" charset="0"/>
            </a:endParaRPr>
          </a:p>
          <a:p>
            <a:pPr marL="0" indent="0">
              <a:buNone/>
            </a:pPr>
            <a:r>
              <a:rPr lang="tr-TR" b="1" dirty="0" smtClean="0">
                <a:latin typeface="Arial Rounded MT Bold" panose="020F0704030504030204" pitchFamily="34" charset="0"/>
              </a:rPr>
              <a:t>Birey</a:t>
            </a:r>
            <a:r>
              <a:rPr lang="tr-TR" b="1" dirty="0">
                <a:latin typeface="Arial Rounded MT Bold" panose="020F0704030504030204" pitchFamily="34" charset="0"/>
              </a:rPr>
              <a:t>: Toplumları oluşturan benzer ve farklı özellikleri </a:t>
            </a:r>
            <a:r>
              <a:rPr lang="tr-TR" b="1" dirty="0" smtClean="0">
                <a:latin typeface="Arial Rounded MT Bold" panose="020F0704030504030204" pitchFamily="34" charset="0"/>
              </a:rPr>
              <a:t>bulunan, toplum </a:t>
            </a:r>
            <a:r>
              <a:rPr lang="tr-TR" b="1" dirty="0">
                <a:latin typeface="Arial Rounded MT Bold" panose="020F0704030504030204" pitchFamily="34" charset="0"/>
              </a:rPr>
              <a:t>içinde oluşan insanların her birine birey denir </a:t>
            </a:r>
            <a:endParaRPr lang="tr-TR" b="1" dirty="0" smtClean="0">
              <a:latin typeface="Arial Rounded MT Bold" panose="020F0704030504030204" pitchFamily="34" charset="0"/>
            </a:endParaRPr>
          </a:p>
          <a:p>
            <a:pPr marL="0" indent="0">
              <a:buNone/>
            </a:pPr>
            <a:r>
              <a:rPr lang="tr-TR" b="1" dirty="0" smtClean="0">
                <a:latin typeface="Arial Rounded MT Bold" panose="020F0704030504030204" pitchFamily="34" charset="0"/>
              </a:rPr>
              <a:t>Bireysel </a:t>
            </a:r>
            <a:r>
              <a:rPr lang="tr-TR" b="1" dirty="0">
                <a:latin typeface="Arial Rounded MT Bold" panose="020F0704030504030204" pitchFamily="34" charset="0"/>
              </a:rPr>
              <a:t>özellikler: İnsanları </a:t>
            </a:r>
            <a:r>
              <a:rPr lang="tr-TR" b="1" dirty="0" smtClean="0">
                <a:latin typeface="Arial Rounded MT Bold" panose="020F0704030504030204" pitchFamily="34" charset="0"/>
              </a:rPr>
              <a:t>birbirinden </a:t>
            </a:r>
            <a:r>
              <a:rPr lang="tr-TR" b="1" dirty="0">
                <a:latin typeface="Arial Rounded MT Bold" panose="020F0704030504030204" pitchFamily="34" charset="0"/>
              </a:rPr>
              <a:t>ayıran, bizi biz yapan </a:t>
            </a:r>
            <a:r>
              <a:rPr lang="tr-TR" b="1" dirty="0" smtClean="0">
                <a:latin typeface="Arial Rounded MT Bold" panose="020F0704030504030204" pitchFamily="34" charset="0"/>
              </a:rPr>
              <a:t>özelliklerimizdir. Bu </a:t>
            </a:r>
            <a:r>
              <a:rPr lang="tr-TR" b="1" dirty="0">
                <a:latin typeface="Arial Rounded MT Bold" panose="020F0704030504030204" pitchFamily="34" charset="0"/>
              </a:rPr>
              <a:t>özelliklerimiz sayesinde diğer insanlardan </a:t>
            </a:r>
            <a:r>
              <a:rPr lang="tr-TR" b="1" dirty="0" smtClean="0">
                <a:latin typeface="Arial Rounded MT Bold" panose="020F0704030504030204" pitchFamily="34" charset="0"/>
              </a:rPr>
              <a:t>ayrılırız</a:t>
            </a:r>
          </a:p>
          <a:p>
            <a:pPr marL="0" indent="0">
              <a:buNone/>
            </a:pPr>
            <a:endParaRPr lang="tr-TR" dirty="0"/>
          </a:p>
        </p:txBody>
      </p:sp>
    </p:spTree>
    <p:extLst>
      <p:ext uri="{BB962C8B-B14F-4D97-AF65-F5344CB8AC3E}">
        <p14:creationId xmlns:p14="http://schemas.microsoft.com/office/powerpoint/2010/main" xmlns="" val="3456835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4212" y="685800"/>
            <a:ext cx="8534400" cy="5538730"/>
          </a:xfrm>
        </p:spPr>
        <p:txBody>
          <a:bodyPr>
            <a:normAutofit fontScale="92500" lnSpcReduction="10000"/>
          </a:bodyPr>
          <a:lstStyle/>
          <a:p>
            <a:pPr marL="0" indent="0">
              <a:buNone/>
            </a:pPr>
            <a:r>
              <a:rPr lang="tr-TR" dirty="0">
                <a:latin typeface="Arial Rounded MT Bold" panose="020F0704030504030204" pitchFamily="34" charset="0"/>
              </a:rPr>
              <a:t>BİREYSEL FARKLILIKLAR;</a:t>
            </a:r>
          </a:p>
          <a:p>
            <a:pPr marL="0" indent="0">
              <a:buNone/>
            </a:pPr>
            <a:r>
              <a:rPr lang="tr-TR" b="1" dirty="0" smtClean="0">
                <a:latin typeface="Arial Rounded MT Bold" panose="020F0704030504030204" pitchFamily="34" charset="0"/>
              </a:rPr>
              <a:t>A. Fiziksel </a:t>
            </a:r>
            <a:r>
              <a:rPr lang="tr-TR" b="1" dirty="0">
                <a:latin typeface="Arial Rounded MT Bold" panose="020F0704030504030204" pitchFamily="34" charset="0"/>
              </a:rPr>
              <a:t>Özellikler:</a:t>
            </a:r>
          </a:p>
          <a:p>
            <a:pPr fontAlgn="b"/>
            <a:r>
              <a:rPr lang="tr-TR" dirty="0">
                <a:latin typeface="Arial Rounded MT Bold" panose="020F0704030504030204" pitchFamily="34" charset="0"/>
              </a:rPr>
              <a:t>Boy, kilo, göz rengi, saç rengi gibi dışarıdan bakınca fark edilen özelliklerdir. Yani bireylerin dış görünüşlerine fiziksel özellikler denir. Fiziksel özelliklerimizi ailemizden alırız. </a:t>
            </a:r>
          </a:p>
          <a:p>
            <a:pPr fontAlgn="b"/>
            <a:r>
              <a:rPr lang="tr-TR" dirty="0">
                <a:latin typeface="Arial Rounded MT Bold" panose="020F0704030504030204" pitchFamily="34" charset="0"/>
              </a:rPr>
              <a:t>Yeryüzünde beyaz, sarı, siyah ve kırmızı olmak üzere insanları birbirinden ayıran dört temel ten rengi vardır.</a:t>
            </a:r>
          </a:p>
          <a:p>
            <a:pPr fontAlgn="b"/>
            <a:r>
              <a:rPr lang="tr-TR" dirty="0">
                <a:latin typeface="Arial Rounded MT Bold" panose="020F0704030504030204" pitchFamily="34" charset="0"/>
              </a:rPr>
              <a:t>Bunun dışında insanlar kısa ve uzun boylu, şişman ve zayıf oluşlarına göre de birbirlerinden fiziksel olarak da farklıdırlar. Bireysel farklılıklar insanların yaratılış ve sonradan kazandığı çevresel faktörlerin etkisiyle oluşur.</a:t>
            </a:r>
          </a:p>
          <a:p>
            <a:pPr fontAlgn="b"/>
            <a:r>
              <a:rPr lang="tr-TR" dirty="0">
                <a:latin typeface="Arial Rounded MT Bold" panose="020F0704030504030204" pitchFamily="34" charset="0"/>
              </a:rPr>
              <a:t>Bazen bu farklılıklar insanlar arasında ayrışmaya ve sonrasında çatışmaya neden olabilir; insanlık tarihi bu tür örneklerle doludur. Burada insanların yapması gereken en önemli </a:t>
            </a:r>
            <a:r>
              <a:rPr lang="tr-TR" dirty="0" smtClean="0">
                <a:latin typeface="Arial Rounded MT Bold" panose="020F0704030504030204" pitchFamily="34" charset="0"/>
              </a:rPr>
              <a:t>davranış</a:t>
            </a:r>
            <a:r>
              <a:rPr lang="tr-TR" dirty="0">
                <a:latin typeface="Arial Rounded MT Bold" panose="020F0704030504030204" pitchFamily="34" charset="0"/>
              </a:rPr>
              <a:t> ve sergilemeleri gereken tavır kendisinin dışındaki insanların farklı yönlerini tanımak; onları normal olarak kabul etmek ve onlara saygı duymak olmalıdır.</a:t>
            </a:r>
          </a:p>
          <a:p>
            <a:endParaRPr lang="tr-TR" dirty="0"/>
          </a:p>
        </p:txBody>
      </p:sp>
    </p:spTree>
    <p:extLst>
      <p:ext uri="{BB962C8B-B14F-4D97-AF65-F5344CB8AC3E}">
        <p14:creationId xmlns:p14="http://schemas.microsoft.com/office/powerpoint/2010/main" xmlns="" val="479623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4212" y="385590"/>
            <a:ext cx="10156386" cy="6114362"/>
          </a:xfrm>
        </p:spPr>
        <p:txBody>
          <a:bodyPr>
            <a:normAutofit fontScale="92500" lnSpcReduction="20000"/>
          </a:bodyPr>
          <a:lstStyle/>
          <a:p>
            <a:endParaRPr lang="tr-TR" dirty="0"/>
          </a:p>
          <a:p>
            <a:pPr marL="0" indent="0">
              <a:buNone/>
            </a:pPr>
            <a:r>
              <a:rPr lang="tr-TR" sz="2200" b="1" dirty="0">
                <a:latin typeface="Arial Rounded MT Bold" panose="020F0704030504030204" pitchFamily="34" charset="0"/>
              </a:rPr>
              <a:t>B</a:t>
            </a:r>
            <a:r>
              <a:rPr lang="tr-TR" sz="2200" b="1" dirty="0" smtClean="0">
                <a:latin typeface="Arial Rounded MT Bold" panose="020F0704030504030204" pitchFamily="34" charset="0"/>
              </a:rPr>
              <a:t>. Duygusal </a:t>
            </a:r>
            <a:r>
              <a:rPr lang="tr-TR" sz="2200" b="1" dirty="0">
                <a:latin typeface="Arial Rounded MT Bold" panose="020F0704030504030204" pitchFamily="34" charset="0"/>
              </a:rPr>
              <a:t>Özelliklerimiz: </a:t>
            </a:r>
            <a:endParaRPr lang="tr-TR" sz="2200" b="1" dirty="0" smtClean="0">
              <a:latin typeface="Arial Rounded MT Bold" panose="020F0704030504030204" pitchFamily="34" charset="0"/>
            </a:endParaRPr>
          </a:p>
          <a:p>
            <a:pPr fontAlgn="b"/>
            <a:r>
              <a:rPr lang="tr-TR" sz="2200" dirty="0">
                <a:latin typeface="Arial Rounded MT Bold" panose="020F0704030504030204" pitchFamily="34" charset="0"/>
              </a:rPr>
              <a:t>Bireyin doğumla yaratılıştan getirdiği, sonradan çevre etkisiyle de öğrendiği özelliklere ve buna uygun olarak geliştirdiği davranışlara insanın duygusal farklılıkları da eklenmelidir. Çünkü insan duygusal olarak da bir diğerinden farklıdır.</a:t>
            </a:r>
          </a:p>
          <a:p>
            <a:pPr fontAlgn="b"/>
            <a:r>
              <a:rPr lang="tr-TR" sz="2200" dirty="0">
                <a:latin typeface="Arial Rounded MT Bold" panose="020F0704030504030204" pitchFamily="34" charset="0"/>
              </a:rPr>
              <a:t>Duygu dünyası oluşumu ve yapısı bakımından zor anlaşılabilir süreçlerin sonucunda ortaya çıkar. Oysa insanlar bunu karmaşık sürece rağmen bireyler olarak net ve açık biçimde yaşarlar, davranışlarıyla da bunu açığa çıkarırlar.</a:t>
            </a:r>
          </a:p>
          <a:p>
            <a:pPr fontAlgn="b"/>
            <a:r>
              <a:rPr lang="tr-TR" sz="2200" dirty="0">
                <a:latin typeface="Arial Rounded MT Bold" panose="020F0704030504030204" pitchFamily="34" charset="0"/>
              </a:rPr>
              <a:t>İnsanların hoşlanmaları, kızmaları, mutlu olduğu durumlar birbirinden farklık gösterir. Örneğin bireylerden biri çocukların oyunları sırasında çıkardığı sesi gürültü olarak algılayıp sinirlenirken diğeri aynı sesleri hoş karşılayıp onların oyun oynamış olmalarından mutluluk duyar.</a:t>
            </a:r>
          </a:p>
          <a:p>
            <a:pPr marL="0" indent="0">
              <a:buNone/>
            </a:pPr>
            <a:r>
              <a:rPr lang="tr-TR" sz="2200" b="1" dirty="0" smtClean="0">
                <a:latin typeface="Arial Rounded MT Bold" panose="020F0704030504030204" pitchFamily="34" charset="0"/>
              </a:rPr>
              <a:t>Yaşamımız </a:t>
            </a:r>
            <a:r>
              <a:rPr lang="tr-TR" sz="2200" b="1" dirty="0">
                <a:latin typeface="Arial Rounded MT Bold" panose="020F0704030504030204" pitchFamily="34" charset="0"/>
              </a:rPr>
              <a:t>boyunca başımızdan geçen aynı olaylar her bireyde farklı duygulara neden olur. </a:t>
            </a:r>
            <a:endParaRPr lang="tr-TR" sz="2200" dirty="0">
              <a:latin typeface="Arial Rounded MT Bold" panose="020F0704030504030204" pitchFamily="34" charset="0"/>
            </a:endParaRPr>
          </a:p>
          <a:p>
            <a:r>
              <a:rPr lang="tr-TR" sz="2200" b="1" dirty="0">
                <a:latin typeface="Arial Rounded MT Bold" panose="020F0704030504030204" pitchFamily="34" charset="0"/>
              </a:rPr>
              <a:t>-Sevdiğimiz </a:t>
            </a:r>
            <a:r>
              <a:rPr lang="tr-TR" sz="2200" b="1" dirty="0" smtClean="0">
                <a:latin typeface="Arial Rounded MT Bold" panose="020F0704030504030204" pitchFamily="34" charset="0"/>
              </a:rPr>
              <a:t>ve nefret ettiklerimiz</a:t>
            </a:r>
            <a:endParaRPr lang="tr-TR" sz="2200" dirty="0">
              <a:latin typeface="Arial Rounded MT Bold" panose="020F0704030504030204" pitchFamily="34" charset="0"/>
            </a:endParaRPr>
          </a:p>
          <a:p>
            <a:r>
              <a:rPr lang="tr-TR" sz="2200" b="1" dirty="0" smtClean="0">
                <a:latin typeface="Arial Rounded MT Bold" panose="020F0704030504030204" pitchFamily="34" charset="0"/>
              </a:rPr>
              <a:t>-Korku ve üzüntüler</a:t>
            </a:r>
            <a:endParaRPr lang="tr-TR" sz="2200" dirty="0">
              <a:latin typeface="Arial Rounded MT Bold" panose="020F0704030504030204" pitchFamily="34" charset="0"/>
            </a:endParaRPr>
          </a:p>
          <a:p>
            <a:r>
              <a:rPr lang="tr-TR" sz="2200" b="1" dirty="0" smtClean="0">
                <a:latin typeface="Arial Rounded MT Bold" panose="020F0704030504030204" pitchFamily="34" charset="0"/>
              </a:rPr>
              <a:t>-Heyecan ve sevinçler </a:t>
            </a:r>
            <a:endParaRPr lang="tr-TR" sz="2200" dirty="0">
              <a:latin typeface="Arial Rounded MT Bold" panose="020F0704030504030204" pitchFamily="34" charset="0"/>
            </a:endParaRPr>
          </a:p>
          <a:p>
            <a:r>
              <a:rPr lang="tr-TR" sz="2200" b="1" dirty="0" smtClean="0">
                <a:latin typeface="Arial Rounded MT Bold" panose="020F0704030504030204" pitchFamily="34" charset="0"/>
              </a:rPr>
              <a:t>-</a:t>
            </a:r>
            <a:r>
              <a:rPr lang="tr-TR" sz="2200" b="1" dirty="0">
                <a:latin typeface="Arial Rounded MT Bold" panose="020F0704030504030204" pitchFamily="34" charset="0"/>
              </a:rPr>
              <a:t>Şaşkınlıklarımız, utançlarımız, öfkelerimiz, endişelerimiz, kaygılarımız farklıdır. </a:t>
            </a:r>
            <a:endParaRPr lang="tr-TR" sz="2200" dirty="0">
              <a:latin typeface="Arial Rounded MT Bold" panose="020F0704030504030204" pitchFamily="34" charset="0"/>
            </a:endParaRPr>
          </a:p>
        </p:txBody>
      </p:sp>
    </p:spTree>
    <p:extLst>
      <p:ext uri="{BB962C8B-B14F-4D97-AF65-F5344CB8AC3E}">
        <p14:creationId xmlns:p14="http://schemas.microsoft.com/office/powerpoint/2010/main" xmlns="" val="2021314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4212" y="685800"/>
            <a:ext cx="10167402" cy="5373477"/>
          </a:xfrm>
        </p:spPr>
        <p:txBody>
          <a:bodyPr>
            <a:normAutofit fontScale="85000" lnSpcReduction="20000"/>
          </a:bodyPr>
          <a:lstStyle/>
          <a:p>
            <a:endParaRPr lang="tr-TR" dirty="0"/>
          </a:p>
          <a:p>
            <a:pPr marL="0" indent="0">
              <a:buNone/>
            </a:pPr>
            <a:r>
              <a:rPr lang="tr-TR" dirty="0">
                <a:latin typeface="Arial Rounded MT Bold" panose="020F0704030504030204" pitchFamily="34" charset="0"/>
              </a:rPr>
              <a:t>C</a:t>
            </a:r>
            <a:r>
              <a:rPr lang="tr-TR" dirty="0" smtClean="0">
                <a:latin typeface="Arial Rounded MT Bold" panose="020F0704030504030204" pitchFamily="34" charset="0"/>
              </a:rPr>
              <a:t>. Zihinsel/Bilişsel </a:t>
            </a:r>
            <a:r>
              <a:rPr lang="tr-TR" dirty="0">
                <a:latin typeface="Arial Rounded MT Bold" panose="020F0704030504030204" pitchFamily="34" charset="0"/>
              </a:rPr>
              <a:t>Özellikler</a:t>
            </a:r>
            <a:r>
              <a:rPr lang="tr-TR" b="1" dirty="0">
                <a:latin typeface="Arial Rounded MT Bold" panose="020F0704030504030204" pitchFamily="34" charset="0"/>
              </a:rPr>
              <a:t>: </a:t>
            </a:r>
            <a:endParaRPr lang="tr-TR" b="1" dirty="0" smtClean="0">
              <a:latin typeface="Arial Rounded MT Bold" panose="020F0704030504030204" pitchFamily="34" charset="0"/>
            </a:endParaRPr>
          </a:p>
          <a:p>
            <a:pPr fontAlgn="b"/>
            <a:r>
              <a:rPr lang="tr-TR" dirty="0">
                <a:latin typeface="Arial Rounded MT Bold" panose="020F0704030504030204" pitchFamily="34" charset="0"/>
              </a:rPr>
              <a:t>Bilişsel farklılıklar insanın zihinsel yapısının, kavrayışı ve algılamasının yeni bir çerçeve oluşturmasının diğer insanlardan farklı oluşudur; tıpkı bireylerin diğer insanlar karşısındaki yaratılıştan gelen duygusal farklılıkları gibi. Bireylerin diğer insanlardan bilişsel olarak farklı oluşları kişisel deneyimlerinin de farklı olması sonucunu doğurur.</a:t>
            </a:r>
          </a:p>
          <a:p>
            <a:pPr fontAlgn="b"/>
            <a:r>
              <a:rPr lang="tr-TR" dirty="0">
                <a:latin typeface="Arial Rounded MT Bold" panose="020F0704030504030204" pitchFamily="34" charset="0"/>
              </a:rPr>
              <a:t>Çünkü bireysel farklılıklar duygusal farklılıklar gibi farklı algılamaları, düşünmeleri ve değerlendirmeleri de beraberinde getirir. Dolayısıyla kişinin yaşadığı her deneyimde bu farklılık kendisini gösterecek ve bireyler yalnızca kendine özgü sonuçlara ulaşacaktır.</a:t>
            </a:r>
          </a:p>
          <a:p>
            <a:pPr fontAlgn="b"/>
            <a:r>
              <a:rPr lang="tr-TR" dirty="0">
                <a:latin typeface="Arial Rounded MT Bold" panose="020F0704030504030204" pitchFamily="34" charset="0"/>
              </a:rPr>
              <a:t>Örneğin aynı sınıfta ders yapan farklı öğrenciler sınavlarda farklı notlar almaktadırlar. Bu onların farklı </a:t>
            </a:r>
            <a:r>
              <a:rPr lang="tr-TR" dirty="0" smtClean="0">
                <a:latin typeface="Arial Rounded MT Bold" panose="020F0704030504030204" pitchFamily="34" charset="0"/>
              </a:rPr>
              <a:t>öğrenme</a:t>
            </a:r>
            <a:r>
              <a:rPr lang="tr-TR" dirty="0">
                <a:latin typeface="Arial Rounded MT Bold" panose="020F0704030504030204" pitchFamily="34" charset="0"/>
              </a:rPr>
              <a:t> biçimleri, algılamaları, düşünmelerine bağlı olarak oluşan kendilerine özgü bilişsel özelliklerinin sonuçlarıdır.</a:t>
            </a:r>
          </a:p>
          <a:p>
            <a:pPr marL="0" indent="0">
              <a:buNone/>
            </a:pPr>
            <a:endParaRPr lang="tr-TR" b="1" dirty="0" smtClean="0">
              <a:latin typeface="Arial Rounded MT Bold" panose="020F0704030504030204" pitchFamily="34" charset="0"/>
            </a:endParaRPr>
          </a:p>
          <a:p>
            <a:pPr marL="0" indent="0">
              <a:buNone/>
            </a:pPr>
            <a:r>
              <a:rPr lang="tr-TR" b="1" dirty="0" smtClean="0">
                <a:latin typeface="Arial Rounded MT Bold" panose="020F0704030504030204" pitchFamily="34" charset="0"/>
              </a:rPr>
              <a:t>Düşünce bilgi </a:t>
            </a:r>
            <a:r>
              <a:rPr lang="tr-TR" b="1" dirty="0">
                <a:latin typeface="Arial Rounded MT Bold" panose="020F0704030504030204" pitchFamily="34" charset="0"/>
              </a:rPr>
              <a:t>ve </a:t>
            </a:r>
            <a:r>
              <a:rPr lang="tr-TR" b="1" dirty="0" smtClean="0">
                <a:latin typeface="Arial Rounded MT Bold" panose="020F0704030504030204" pitchFamily="34" charset="0"/>
              </a:rPr>
              <a:t>yeteneklerimiz. Hepimizin </a:t>
            </a:r>
            <a:r>
              <a:rPr lang="tr-TR" b="1" dirty="0">
                <a:latin typeface="Arial Rounded MT Bold" panose="020F0704030504030204" pitchFamily="34" charset="0"/>
              </a:rPr>
              <a:t>düşüncesi</a:t>
            </a:r>
            <a:r>
              <a:rPr lang="tr-TR" b="1" dirty="0" smtClean="0">
                <a:latin typeface="Arial Rounded MT Bold" panose="020F0704030504030204" pitchFamily="34" charset="0"/>
              </a:rPr>
              <a:t>, ilgi </a:t>
            </a:r>
            <a:r>
              <a:rPr lang="tr-TR" b="1" dirty="0">
                <a:latin typeface="Arial Rounded MT Bold" panose="020F0704030504030204" pitchFamily="34" charset="0"/>
              </a:rPr>
              <a:t>ve </a:t>
            </a:r>
            <a:r>
              <a:rPr lang="tr-TR" b="1" dirty="0" smtClean="0">
                <a:latin typeface="Arial Rounded MT Bold" panose="020F0704030504030204" pitchFamily="34" charset="0"/>
              </a:rPr>
              <a:t>yeteneği </a:t>
            </a:r>
            <a:r>
              <a:rPr lang="tr-TR" b="1" dirty="0">
                <a:latin typeface="Arial Rounded MT Bold" panose="020F0704030504030204" pitchFamily="34" charset="0"/>
              </a:rPr>
              <a:t>farklıdır. </a:t>
            </a:r>
            <a:endParaRPr lang="tr-TR" dirty="0">
              <a:latin typeface="Arial Rounded MT Bold" panose="020F0704030504030204" pitchFamily="34" charset="0"/>
            </a:endParaRPr>
          </a:p>
          <a:p>
            <a:r>
              <a:rPr lang="tr-TR" b="1" dirty="0" smtClean="0">
                <a:latin typeface="Arial Rounded MT Bold" panose="020F0704030504030204" pitchFamily="34" charset="0"/>
              </a:rPr>
              <a:t>Bazı </a:t>
            </a:r>
            <a:r>
              <a:rPr lang="tr-TR" b="1" dirty="0">
                <a:latin typeface="Arial Rounded MT Bold" panose="020F0704030504030204" pitchFamily="34" charset="0"/>
              </a:rPr>
              <a:t>insanlar </a:t>
            </a:r>
            <a:r>
              <a:rPr lang="tr-TR" b="1" dirty="0" smtClean="0">
                <a:latin typeface="Arial Rounded MT Bold" panose="020F0704030504030204" pitchFamily="34" charset="0"/>
              </a:rPr>
              <a:t>çok iyi spor yapar</a:t>
            </a:r>
            <a:endParaRPr lang="tr-TR" dirty="0">
              <a:latin typeface="Arial Rounded MT Bold" panose="020F0704030504030204" pitchFamily="34" charset="0"/>
            </a:endParaRPr>
          </a:p>
          <a:p>
            <a:r>
              <a:rPr lang="tr-TR" b="1" dirty="0" smtClean="0">
                <a:latin typeface="Arial Rounded MT Bold" panose="020F0704030504030204" pitchFamily="34" charset="0"/>
              </a:rPr>
              <a:t>Bazı </a:t>
            </a:r>
            <a:r>
              <a:rPr lang="tr-TR" b="1" dirty="0">
                <a:latin typeface="Arial Rounded MT Bold" panose="020F0704030504030204" pitchFamily="34" charset="0"/>
              </a:rPr>
              <a:t>insanlar çok güzel resim yaparlar. </a:t>
            </a:r>
            <a:endParaRPr lang="tr-TR" dirty="0">
              <a:latin typeface="Arial Rounded MT Bold" panose="020F0704030504030204" pitchFamily="34" charset="0"/>
            </a:endParaRPr>
          </a:p>
          <a:p>
            <a:r>
              <a:rPr lang="tr-TR" b="1" dirty="0" smtClean="0">
                <a:latin typeface="Arial Rounded MT Bold" panose="020F0704030504030204" pitchFamily="34" charset="0"/>
              </a:rPr>
              <a:t>Bazı </a:t>
            </a:r>
            <a:r>
              <a:rPr lang="tr-TR" b="1" dirty="0">
                <a:latin typeface="Arial Rounded MT Bold" panose="020F0704030504030204" pitchFamily="34" charset="0"/>
              </a:rPr>
              <a:t>insanlar müziğe ilgi duyarlar, </a:t>
            </a:r>
            <a:r>
              <a:rPr lang="tr-TR" b="1" dirty="0" smtClean="0">
                <a:latin typeface="Arial Rounded MT Bold" panose="020F0704030504030204" pitchFamily="34" charset="0"/>
              </a:rPr>
              <a:t>müzik </a:t>
            </a:r>
            <a:r>
              <a:rPr lang="tr-TR" b="1" dirty="0">
                <a:latin typeface="Arial Rounded MT Bold" panose="020F0704030504030204" pitchFamily="34" charset="0"/>
              </a:rPr>
              <a:t>aletleri çalarlar. </a:t>
            </a:r>
            <a:endParaRPr lang="tr-TR" dirty="0">
              <a:latin typeface="Arial Rounded MT Bold" panose="020F0704030504030204" pitchFamily="34" charset="0"/>
            </a:endParaRPr>
          </a:p>
          <a:p>
            <a:r>
              <a:rPr lang="tr-TR" b="1" dirty="0" smtClean="0">
                <a:latin typeface="Arial Rounded MT Bold" panose="020F0704030504030204" pitchFamily="34" charset="0"/>
              </a:rPr>
              <a:t>Bazı </a:t>
            </a:r>
            <a:r>
              <a:rPr lang="tr-TR" b="1" dirty="0">
                <a:latin typeface="Arial Rounded MT Bold" panose="020F0704030504030204" pitchFamily="34" charset="0"/>
              </a:rPr>
              <a:t>insanlar matematik hesaplarını çok hızlı yaparlar. </a:t>
            </a:r>
            <a:endParaRPr lang="tr-TR" dirty="0">
              <a:latin typeface="Arial Rounded MT Bold" panose="020F0704030504030204" pitchFamily="34" charset="0"/>
            </a:endParaRPr>
          </a:p>
          <a:p>
            <a:pPr marL="0" indent="0">
              <a:buNone/>
            </a:pPr>
            <a:endParaRPr lang="tr-TR" dirty="0"/>
          </a:p>
        </p:txBody>
      </p:sp>
    </p:spTree>
    <p:extLst>
      <p:ext uri="{BB962C8B-B14F-4D97-AF65-F5344CB8AC3E}">
        <p14:creationId xmlns:p14="http://schemas.microsoft.com/office/powerpoint/2010/main" xmlns="" val="3953869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4211" y="685800"/>
            <a:ext cx="9660627" cy="5935337"/>
          </a:xfrm>
        </p:spPr>
        <p:txBody>
          <a:bodyPr>
            <a:normAutofit fontScale="77500" lnSpcReduction="20000"/>
          </a:bodyPr>
          <a:lstStyle/>
          <a:p>
            <a:pPr marL="0" indent="0" fontAlgn="b">
              <a:buNone/>
            </a:pPr>
            <a:r>
              <a:rPr lang="tr-TR" sz="2600" b="1" dirty="0">
                <a:latin typeface="Arial Rounded MT Bold" panose="020F0704030504030204" pitchFamily="34" charset="0"/>
              </a:rPr>
              <a:t>D</a:t>
            </a:r>
            <a:r>
              <a:rPr lang="tr-TR" sz="2600" b="1" dirty="0" smtClean="0">
                <a:latin typeface="Arial Rounded MT Bold" panose="020F0704030504030204" pitchFamily="34" charset="0"/>
              </a:rPr>
              <a:t>. Sosyal </a:t>
            </a:r>
            <a:r>
              <a:rPr lang="tr-TR" sz="2600" b="1" dirty="0">
                <a:latin typeface="Arial Rounded MT Bold" panose="020F0704030504030204" pitchFamily="34" charset="0"/>
              </a:rPr>
              <a:t>Farklılıklar</a:t>
            </a:r>
            <a:endParaRPr lang="tr-TR" sz="2600" dirty="0">
              <a:latin typeface="Arial Rounded MT Bold" panose="020F0704030504030204" pitchFamily="34" charset="0"/>
            </a:endParaRPr>
          </a:p>
          <a:p>
            <a:pPr fontAlgn="b"/>
            <a:r>
              <a:rPr lang="tr-TR" sz="2600" dirty="0">
                <a:latin typeface="Arial Rounded MT Bold" panose="020F0704030504030204" pitchFamily="34" charset="0"/>
              </a:rPr>
              <a:t>Bireyler arasındaki farklılıklar duygusal ve bilişsel farklılıkların yanında sosyal farklılıklar olarak da anlaşılmalıdır. Birey kişiliğinin gelişimi ve karakterinin oluşumunda yaratılıştan getirdiği özellikler kadar önemli olan çevresel etkileri sosyal varlık olması dolayısıyla içinde yaşadığı toplumun kültürel etkilerinden edinerek kişisel farklılıklarına bir fark daha ekler.</a:t>
            </a:r>
          </a:p>
          <a:p>
            <a:pPr fontAlgn="b"/>
            <a:r>
              <a:rPr lang="tr-TR" sz="2600" dirty="0">
                <a:latin typeface="Arial Rounded MT Bold" panose="020F0704030504030204" pitchFamily="34" charset="0"/>
              </a:rPr>
              <a:t>Bunun dışında insanların yaşadıkları toplumda geçimlerini temin etmek için gelir elde etmek ve bunun için de bir iş yapmak ya da bir işte çalışmak gerekir. Örneğin bina yapımı için inşaatta çalışan insanlar işçi olarak çalışıp yaşamını sürdürmektedir. Toplumda yaşayan insanların çoğu işçi değildir. Birçoğu farklı mesleklerden; memur, esnaf, işveren gibi meslek gruplarına mensuptur. Bireylerin farklı meslekler edinmesi onların sosyal farklılıklarını ortaya koyar.</a:t>
            </a:r>
          </a:p>
          <a:p>
            <a:pPr fontAlgn="b"/>
            <a:r>
              <a:rPr lang="tr-TR" sz="2600" dirty="0">
                <a:latin typeface="Arial Rounded MT Bold" panose="020F0704030504030204" pitchFamily="34" charset="0"/>
              </a:rPr>
              <a:t>Bu sosyal farkları oluşturan bireysel tercihler de çevresel ve bilişsel farklılıklardan kaynaklanır. Çalışan kesimler üzerinden verilen sosyal farklılık örnekleri toplumun diğer kesimleri incelendiğinde de görülebilir.</a:t>
            </a:r>
          </a:p>
          <a:p>
            <a:pPr fontAlgn="b"/>
            <a:r>
              <a:rPr lang="tr-TR" sz="2600" dirty="0">
                <a:latin typeface="Arial Rounded MT Bold" panose="020F0704030504030204" pitchFamily="34" charset="0"/>
              </a:rPr>
              <a:t>Gözleme konu olan insanların giyim, yaşayış ve eğlence gibi özellikleriyle birbirlerinden sosyal olarak farklı oldukları kolaylıkla görülüp anlaşılabilir.</a:t>
            </a:r>
          </a:p>
          <a:p>
            <a:endParaRPr lang="tr-TR" dirty="0"/>
          </a:p>
        </p:txBody>
      </p:sp>
    </p:spTree>
    <p:extLst>
      <p:ext uri="{BB962C8B-B14F-4D97-AF65-F5344CB8AC3E}">
        <p14:creationId xmlns:p14="http://schemas.microsoft.com/office/powerpoint/2010/main" xmlns="" val="651716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4212" y="661012"/>
            <a:ext cx="7600472" cy="5849958"/>
          </a:xfrm>
        </p:spPr>
        <p:txBody>
          <a:bodyPr>
            <a:normAutofit/>
          </a:bodyPr>
          <a:lstStyle/>
          <a:p>
            <a:pPr marL="0" indent="0" fontAlgn="b">
              <a:buNone/>
            </a:pPr>
            <a:r>
              <a:rPr lang="tr-TR" sz="1200" b="1" dirty="0">
                <a:latin typeface="Arial Rounded MT Bold" panose="020F0704030504030204" pitchFamily="34" charset="0"/>
              </a:rPr>
              <a:t>Eğitimde bireysel farklılıklar nelerdir?</a:t>
            </a:r>
            <a:endParaRPr lang="tr-TR" sz="1200" dirty="0">
              <a:latin typeface="Arial Rounded MT Bold" panose="020F0704030504030204" pitchFamily="34" charset="0"/>
            </a:endParaRPr>
          </a:p>
          <a:p>
            <a:pPr fontAlgn="b"/>
            <a:r>
              <a:rPr lang="tr-TR" sz="1300" dirty="0">
                <a:latin typeface="Arial Rounded MT Bold" panose="020F0704030504030204" pitchFamily="34" charset="0"/>
              </a:rPr>
              <a:t>İnsanlar ilgi, beceri, zeka, öğrenme biçimi, kişilik yapısı gibi özellikleri ile birbirlerinden farklı yapılardadır.</a:t>
            </a:r>
          </a:p>
          <a:p>
            <a:pPr marL="0" indent="0">
              <a:buNone/>
            </a:pPr>
            <a:r>
              <a:rPr lang="tr-TR" sz="1300" b="1" dirty="0">
                <a:latin typeface="Arial Rounded MT Bold" panose="020F0704030504030204" pitchFamily="34" charset="0"/>
              </a:rPr>
              <a:t>Bireysel farklılıkları etkileyen faktörler nelerdir?</a:t>
            </a:r>
          </a:p>
          <a:p>
            <a:pPr marL="0" indent="0" fontAlgn="b">
              <a:buNone/>
            </a:pPr>
            <a:r>
              <a:rPr lang="tr-TR" sz="1300" dirty="0">
                <a:latin typeface="Arial Rounded MT Bold" panose="020F0704030504030204" pitchFamily="34" charset="0"/>
              </a:rPr>
              <a:t>İnsanların;</a:t>
            </a:r>
          </a:p>
          <a:p>
            <a:pPr fontAlgn="b"/>
            <a:r>
              <a:rPr lang="tr-TR" sz="1300" dirty="0">
                <a:latin typeface="Arial Rounded MT Bold" panose="020F0704030504030204" pitchFamily="34" charset="0"/>
              </a:rPr>
              <a:t>Yaşam biçimleri</a:t>
            </a:r>
            <a:r>
              <a:rPr lang="tr-TR" sz="1300" dirty="0" smtClean="0">
                <a:latin typeface="Arial Rounded MT Bold" panose="020F0704030504030204" pitchFamily="34" charset="0"/>
              </a:rPr>
              <a:t>,</a:t>
            </a:r>
          </a:p>
          <a:p>
            <a:pPr fontAlgn="b"/>
            <a:r>
              <a:rPr lang="tr-TR" sz="1300" dirty="0" smtClean="0">
                <a:latin typeface="Arial Rounded MT Bold" panose="020F0704030504030204" pitchFamily="34" charset="0"/>
              </a:rPr>
              <a:t>Yaşanan </a:t>
            </a:r>
            <a:r>
              <a:rPr lang="tr-TR" sz="1300" dirty="0">
                <a:latin typeface="Arial Rounded MT Bold" panose="020F0704030504030204" pitchFamily="34" charset="0"/>
              </a:rPr>
              <a:t>yer ve coğrafya</a:t>
            </a:r>
            <a:r>
              <a:rPr lang="tr-TR" sz="1300" dirty="0" smtClean="0">
                <a:latin typeface="Arial Rounded MT Bold" panose="020F0704030504030204" pitchFamily="34" charset="0"/>
              </a:rPr>
              <a:t>,</a:t>
            </a:r>
          </a:p>
          <a:p>
            <a:pPr fontAlgn="b"/>
            <a:r>
              <a:rPr lang="tr-TR" sz="1300" dirty="0" smtClean="0">
                <a:latin typeface="Arial Rounded MT Bold" panose="020F0704030504030204" pitchFamily="34" charset="0"/>
              </a:rPr>
              <a:t>Kültür </a:t>
            </a:r>
            <a:r>
              <a:rPr lang="tr-TR" sz="1300" dirty="0">
                <a:latin typeface="Arial Rounded MT Bold" panose="020F0704030504030204" pitchFamily="34" charset="0"/>
              </a:rPr>
              <a:t>yapıları</a:t>
            </a:r>
            <a:r>
              <a:rPr lang="tr-TR" sz="1300" dirty="0" smtClean="0">
                <a:latin typeface="Arial Rounded MT Bold" panose="020F0704030504030204" pitchFamily="34" charset="0"/>
              </a:rPr>
              <a:t>,</a:t>
            </a:r>
          </a:p>
          <a:p>
            <a:pPr fontAlgn="b"/>
            <a:r>
              <a:rPr lang="tr-TR" sz="1300" dirty="0" smtClean="0">
                <a:latin typeface="Arial Rounded MT Bold" panose="020F0704030504030204" pitchFamily="34" charset="0"/>
              </a:rPr>
              <a:t>Cinsiyet</a:t>
            </a:r>
            <a:r>
              <a:rPr lang="tr-TR" sz="1300" dirty="0">
                <a:latin typeface="Arial Rounded MT Bold" panose="020F0704030504030204" pitchFamily="34" charset="0"/>
              </a:rPr>
              <a:t> </a:t>
            </a:r>
            <a:r>
              <a:rPr lang="tr-TR" sz="1300" dirty="0" smtClean="0">
                <a:latin typeface="Arial Rounded MT Bold" panose="020F0704030504030204" pitchFamily="34" charset="0"/>
              </a:rPr>
              <a:t>farklılıkları</a:t>
            </a:r>
          </a:p>
          <a:p>
            <a:pPr fontAlgn="b"/>
            <a:r>
              <a:rPr lang="tr-TR" sz="1300" dirty="0" smtClean="0">
                <a:latin typeface="Arial Rounded MT Bold" panose="020F0704030504030204" pitchFamily="34" charset="0"/>
              </a:rPr>
              <a:t>Sosyal çevre.</a:t>
            </a:r>
          </a:p>
          <a:p>
            <a:pPr fontAlgn="b"/>
            <a:r>
              <a:rPr lang="tr-TR" sz="1300" dirty="0" smtClean="0">
                <a:latin typeface="Arial Rounded MT Bold" panose="020F0704030504030204" pitchFamily="34" charset="0"/>
              </a:rPr>
              <a:t>Aile </a:t>
            </a:r>
            <a:r>
              <a:rPr lang="tr-TR" sz="1300" dirty="0">
                <a:latin typeface="Arial Rounded MT Bold" panose="020F0704030504030204" pitchFamily="34" charset="0"/>
              </a:rPr>
              <a:t>yapısı ve genetiği vb.</a:t>
            </a:r>
          </a:p>
          <a:p>
            <a:pPr marL="0" indent="0" fontAlgn="b">
              <a:buNone/>
            </a:pPr>
            <a:r>
              <a:rPr lang="tr-TR" sz="1300" dirty="0">
                <a:latin typeface="Arial Rounded MT Bold" panose="020F0704030504030204" pitchFamily="34" charset="0"/>
              </a:rPr>
              <a:t>durumları bireysel farklılıkları etkileyen faktörlerdir</a:t>
            </a:r>
            <a:r>
              <a:rPr lang="tr-TR" sz="1300" dirty="0" smtClean="0">
                <a:latin typeface="Arial Rounded MT Bold" panose="020F0704030504030204" pitchFamily="34" charset="0"/>
              </a:rPr>
              <a:t>.</a:t>
            </a:r>
          </a:p>
          <a:p>
            <a:pPr marL="0" indent="0" fontAlgn="b">
              <a:buNone/>
            </a:pPr>
            <a:r>
              <a:rPr lang="tr-TR" sz="1300" b="1" dirty="0">
                <a:latin typeface="Arial Rounded MT Bold" panose="020F0704030504030204" pitchFamily="34" charset="0"/>
              </a:rPr>
              <a:t>Bireysel farklılıklar nelerdir? Kısaca</a:t>
            </a:r>
          </a:p>
          <a:p>
            <a:pPr fontAlgn="b"/>
            <a:r>
              <a:rPr lang="tr-TR" sz="1300" dirty="0">
                <a:latin typeface="Arial Rounded MT Bold" panose="020F0704030504030204" pitchFamily="34" charset="0"/>
              </a:rPr>
              <a:t>Bireysel farklılıklar insanları birbirinden ayıran özelliklerinin tamamına verilen addır. Bunlar fiziksel, duygusal, ilgi ve yetenek farklılıklarını kapsar.</a:t>
            </a:r>
          </a:p>
          <a:p>
            <a:pPr fontAlgn="b"/>
            <a:endParaRPr lang="tr-TR" dirty="0"/>
          </a:p>
          <a:p>
            <a:endParaRPr lang="tr-TR" dirty="0"/>
          </a:p>
        </p:txBody>
      </p:sp>
      <p:pic>
        <p:nvPicPr>
          <p:cNvPr id="4" name="Picture 2" descr="Ã§ocuÄun gÃ¼Ã§lÃ¼ yanlarÄ± ile ilgili gÃ¶rsel sonucu"/>
          <p:cNvPicPr>
            <a:picLocks noChangeAspect="1" noChangeArrowheads="1"/>
          </p:cNvPicPr>
          <p:nvPr/>
        </p:nvPicPr>
        <p:blipFill>
          <a:blip r:embed="rId2" cstate="print"/>
          <a:srcRect/>
          <a:stretch>
            <a:fillRect/>
          </a:stretch>
        </p:blipFill>
        <p:spPr bwMode="auto">
          <a:xfrm>
            <a:off x="8416887" y="200774"/>
            <a:ext cx="3569465" cy="4602579"/>
          </a:xfrm>
          <a:prstGeom prst="rect">
            <a:avLst/>
          </a:prstGeom>
          <a:noFill/>
        </p:spPr>
      </p:pic>
    </p:spTree>
    <p:extLst>
      <p:ext uri="{BB962C8B-B14F-4D97-AF65-F5344CB8AC3E}">
        <p14:creationId xmlns:p14="http://schemas.microsoft.com/office/powerpoint/2010/main" xmlns="" val="3959440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2178" y="531565"/>
            <a:ext cx="8534400" cy="4943819"/>
          </a:xfrm>
        </p:spPr>
        <p:txBody>
          <a:bodyPr/>
          <a:lstStyle/>
          <a:p>
            <a:pPr marL="0" indent="0">
              <a:buNone/>
            </a:pPr>
            <a:r>
              <a:rPr lang="tr-TR" dirty="0" smtClean="0">
                <a:latin typeface="Arial Rounded MT Bold" panose="020F0704030504030204" pitchFamily="34" charset="0"/>
              </a:rPr>
              <a:t>Bütün insanların Benzer Özellikleri de Vardır.</a:t>
            </a:r>
            <a:endParaRPr lang="tr-TR" dirty="0">
              <a:latin typeface="Arial Rounded MT Bold" panose="020F0704030504030204" pitchFamily="34" charset="0"/>
            </a:endParaRPr>
          </a:p>
          <a:p>
            <a:r>
              <a:rPr lang="tr-TR" b="1" dirty="0">
                <a:latin typeface="Arial Rounded MT Bold" panose="020F0704030504030204" pitchFamily="34" charset="0"/>
              </a:rPr>
              <a:t>Tüm insanların adı soyadı vardır . </a:t>
            </a:r>
            <a:endParaRPr lang="tr-TR" b="1" dirty="0" smtClean="0">
              <a:latin typeface="Arial Rounded MT Bold" panose="020F0704030504030204" pitchFamily="34" charset="0"/>
            </a:endParaRPr>
          </a:p>
          <a:p>
            <a:r>
              <a:rPr lang="tr-TR" b="1" dirty="0" smtClean="0">
                <a:latin typeface="Arial Rounded MT Bold" panose="020F0704030504030204" pitchFamily="34" charset="0"/>
              </a:rPr>
              <a:t>Tüm </a:t>
            </a:r>
            <a:r>
              <a:rPr lang="tr-TR" b="1" dirty="0">
                <a:latin typeface="Arial Rounded MT Bold" panose="020F0704030504030204" pitchFamily="34" charset="0"/>
              </a:rPr>
              <a:t>insanların bir annesi bir babası </a:t>
            </a:r>
            <a:r>
              <a:rPr lang="tr-TR" b="1" dirty="0" smtClean="0">
                <a:latin typeface="Arial Rounded MT Bold" panose="020F0704030504030204" pitchFamily="34" charset="0"/>
              </a:rPr>
              <a:t>vardır.</a:t>
            </a:r>
          </a:p>
          <a:p>
            <a:r>
              <a:rPr lang="tr-TR" b="1" dirty="0" smtClean="0">
                <a:latin typeface="Arial Rounded MT Bold" panose="020F0704030504030204" pitchFamily="34" charset="0"/>
              </a:rPr>
              <a:t>Tüm </a:t>
            </a:r>
            <a:r>
              <a:rPr lang="tr-TR" b="1" dirty="0">
                <a:latin typeface="Arial Rounded MT Bold" panose="020F0704030504030204" pitchFamily="34" charset="0"/>
              </a:rPr>
              <a:t>insanlar acıkınca yemek yer, susayınca su içer. Tüm insanların beslenme, giyinme ve barınma </a:t>
            </a:r>
            <a:r>
              <a:rPr lang="tr-TR" b="1" dirty="0" smtClean="0">
                <a:latin typeface="Arial Rounded MT Bold" panose="020F0704030504030204" pitchFamily="34" charset="0"/>
              </a:rPr>
              <a:t>gibi zorunlu </a:t>
            </a:r>
            <a:r>
              <a:rPr lang="tr-TR" b="1" dirty="0">
                <a:latin typeface="Arial Rounded MT Bold" panose="020F0704030504030204" pitchFamily="34" charset="0"/>
              </a:rPr>
              <a:t>ihtiyaçları vardır. </a:t>
            </a:r>
            <a:endParaRPr lang="tr-TR" b="1" dirty="0" smtClean="0">
              <a:latin typeface="Arial Rounded MT Bold" panose="020F0704030504030204" pitchFamily="34" charset="0"/>
            </a:endParaRPr>
          </a:p>
          <a:p>
            <a:r>
              <a:rPr lang="tr-TR" b="1" dirty="0" smtClean="0">
                <a:latin typeface="Arial Rounded MT Bold" panose="020F0704030504030204" pitchFamily="34" charset="0"/>
              </a:rPr>
              <a:t>Tüm </a:t>
            </a:r>
            <a:r>
              <a:rPr lang="tr-TR" b="1" dirty="0">
                <a:latin typeface="Arial Rounded MT Bold" panose="020F0704030504030204" pitchFamily="34" charset="0"/>
              </a:rPr>
              <a:t>insanların sevgi, saygı, korku, sevinç, üzüntü heyecan gibi duyguları vardır. </a:t>
            </a:r>
            <a:endParaRPr lang="tr-TR" dirty="0">
              <a:latin typeface="Arial Rounded MT Bold" panose="020F0704030504030204" pitchFamily="34" charset="0"/>
            </a:endParaRPr>
          </a:p>
        </p:txBody>
      </p:sp>
    </p:spTree>
    <p:extLst>
      <p:ext uri="{BB962C8B-B14F-4D97-AF65-F5344CB8AC3E}">
        <p14:creationId xmlns:p14="http://schemas.microsoft.com/office/powerpoint/2010/main" xmlns="" val="4009426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72347" y="1126475"/>
            <a:ext cx="8534400" cy="4833650"/>
          </a:xfrm>
        </p:spPr>
        <p:txBody>
          <a:bodyPr>
            <a:normAutofit/>
          </a:bodyPr>
          <a:lstStyle/>
          <a:p>
            <a:pPr marL="0" indent="0">
              <a:buNone/>
            </a:pPr>
            <a:r>
              <a:rPr lang="tr-TR" sz="1200" b="1" dirty="0" smtClean="0"/>
              <a:t>FARKLILIKLARA NASIL SAYGI GÖSTERMELİ</a:t>
            </a:r>
          </a:p>
          <a:p>
            <a:r>
              <a:rPr lang="tr-TR" sz="1200" dirty="0" smtClean="0"/>
              <a:t>İnsanların başka insanları hor görme hakkı yoktur.</a:t>
            </a:r>
          </a:p>
          <a:p>
            <a:r>
              <a:rPr lang="tr-TR" sz="1200" dirty="0" smtClean="0"/>
              <a:t>Her insan değerlidir.</a:t>
            </a:r>
          </a:p>
          <a:p>
            <a:r>
              <a:rPr lang="tr-TR" sz="1200" dirty="0" smtClean="0"/>
              <a:t>İnsanlara saygı duymak, onları olduğu gibi  benimsedikleri değerleri görmezden gelmeyerek, alay konusu yapmamakla kendini gösterecektir.</a:t>
            </a:r>
          </a:p>
          <a:p>
            <a:r>
              <a:rPr lang="tr-TR" sz="1200" dirty="0" smtClean="0"/>
              <a:t>İnsanların değerleri inançları olaylara bakış açıları farklı farklı olabilir. Bu farklılık bir ayrışma sebebi olmamalıdır. Bu farklılıklar bir dayatma unsuru haline getirmemeli, baskı nedeni olmamalıdır.</a:t>
            </a:r>
          </a:p>
          <a:p>
            <a:r>
              <a:rPr lang="tr-TR" sz="1200" dirty="0" smtClean="0"/>
              <a:t>Saygılı olunursa karşı tarafta saygılı olacaktır, ikna etmenin en birinci yolu insanlara saygı duymak ve bu yolla güvenini kazanmaktır.</a:t>
            </a:r>
          </a:p>
          <a:p>
            <a:r>
              <a:rPr lang="tr-TR" sz="1200" dirty="0" smtClean="0"/>
              <a:t>Farklılıklara tahammül etmeyen karşısındaki insana saygı duymuyor demektir.</a:t>
            </a:r>
          </a:p>
          <a:p>
            <a:r>
              <a:rPr lang="tr-TR" sz="1200" dirty="0" smtClean="0"/>
              <a:t>Kimseyi küçümsemeyin, aşağılamayın insanların değerini renkleriyle dilleriyle milletleriyle cinsiyetleriyle maddi güçleriyle ölçmeyin</a:t>
            </a:r>
          </a:p>
          <a:p>
            <a:endParaRPr lang="tr-TR" sz="1200" dirty="0"/>
          </a:p>
        </p:txBody>
      </p:sp>
    </p:spTree>
    <p:extLst>
      <p:ext uri="{BB962C8B-B14F-4D97-AF65-F5344CB8AC3E}">
        <p14:creationId xmlns:p14="http://schemas.microsoft.com/office/powerpoint/2010/main" xmlns="" val="2427950402"/>
      </p:ext>
    </p:extLst>
  </p:cSld>
  <p:clrMapOvr>
    <a:masterClrMapping/>
  </p:clrMapOvr>
</p:sld>
</file>

<file path=ppt/theme/theme1.xml><?xml version="1.0" encoding="utf-8"?>
<a:theme xmlns:a="http://schemas.openxmlformats.org/drawingml/2006/main" name="Dilim">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95</TotalTime>
  <Words>768</Words>
  <Application>Microsoft Office PowerPoint</Application>
  <PresentationFormat>Özel</PresentationFormat>
  <Paragraphs>70</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Dilim</vt:lpstr>
      <vt:lpstr>BİREYSEL FARKLILIKLARA SAYGI</vt:lpstr>
      <vt:lpstr>Slayt 2</vt:lpstr>
      <vt:lpstr>Slayt 3</vt:lpstr>
      <vt:lpstr>Slayt 4</vt:lpstr>
      <vt:lpstr>Slayt 5</vt:lpstr>
      <vt:lpstr>Slayt 6</vt:lpstr>
      <vt:lpstr>Slayt 7</vt:lpstr>
      <vt:lpstr>Slayt 8</vt:lpstr>
      <vt:lpstr>Slayt 9</vt:lpstr>
      <vt:lpstr>Katılımınız için teşekkür ederim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BİREYSEL FARKLILIKLARA SAYGI</dc:title>
  <dc:creator>İSMET OKTAY</dc:creator>
  <cp:lastModifiedBy>Asus</cp:lastModifiedBy>
  <cp:revision>24</cp:revision>
  <dcterms:created xsi:type="dcterms:W3CDTF">2021-09-08T13:25:02Z</dcterms:created>
  <dcterms:modified xsi:type="dcterms:W3CDTF">2021-10-11T07:53:33Z</dcterms:modified>
</cp:coreProperties>
</file>