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312" r:id="rId2"/>
    <p:sldId id="439" r:id="rId3"/>
    <p:sldId id="461" r:id="rId4"/>
    <p:sldId id="440" r:id="rId5"/>
    <p:sldId id="494" r:id="rId6"/>
    <p:sldId id="441" r:id="rId7"/>
    <p:sldId id="464" r:id="rId8"/>
    <p:sldId id="463" r:id="rId9"/>
    <p:sldId id="465" r:id="rId10"/>
    <p:sldId id="466" r:id="rId11"/>
    <p:sldId id="467" r:id="rId12"/>
    <p:sldId id="468" r:id="rId13"/>
    <p:sldId id="469" r:id="rId14"/>
    <p:sldId id="470" r:id="rId15"/>
    <p:sldId id="471" r:id="rId16"/>
    <p:sldId id="492" r:id="rId17"/>
    <p:sldId id="472" r:id="rId18"/>
    <p:sldId id="453" r:id="rId19"/>
    <p:sldId id="496" r:id="rId20"/>
    <p:sldId id="473" r:id="rId21"/>
    <p:sldId id="481" r:id="rId22"/>
    <p:sldId id="482" r:id="rId23"/>
    <p:sldId id="483" r:id="rId24"/>
    <p:sldId id="484" r:id="rId25"/>
    <p:sldId id="485" r:id="rId26"/>
    <p:sldId id="486" r:id="rId27"/>
    <p:sldId id="487" r:id="rId28"/>
    <p:sldId id="488" r:id="rId29"/>
    <p:sldId id="489" r:id="rId30"/>
    <p:sldId id="490" r:id="rId31"/>
    <p:sldId id="491" r:id="rId32"/>
    <p:sldId id="476" r:id="rId33"/>
    <p:sldId id="477" r:id="rId34"/>
    <p:sldId id="475" r:id="rId35"/>
    <p:sldId id="478" r:id="rId36"/>
    <p:sldId id="479" r:id="rId37"/>
    <p:sldId id="480" r:id="rId38"/>
  </p:sldIdLst>
  <p:sldSz cx="6858000" cy="9144000" type="screen4x3"/>
  <p:notesSz cx="6797675" cy="99314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1" d="100"/>
          <a:sy n="51" d="100"/>
        </p:scale>
        <p:origin x="-2292" y="-90"/>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9 Dik Üçgen"/>
          <p:cNvSpPr/>
          <p:nvPr/>
        </p:nvSpPr>
        <p:spPr>
          <a:xfrm>
            <a:off x="-1" y="6218863"/>
            <a:ext cx="686331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Başlık"/>
          <p:cNvSpPr>
            <a:spLocks noGrp="1"/>
          </p:cNvSpPr>
          <p:nvPr>
            <p:ph type="ctrTitle"/>
          </p:nvPr>
        </p:nvSpPr>
        <p:spPr>
          <a:xfrm>
            <a:off x="514350" y="2336805"/>
            <a:ext cx="5829300" cy="243968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14350" y="4815476"/>
            <a:ext cx="5829300" cy="1599605"/>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1 Grup"/>
          <p:cNvGrpSpPr/>
          <p:nvPr/>
        </p:nvGrpSpPr>
        <p:grpSpPr>
          <a:xfrm>
            <a:off x="-2824" y="6604001"/>
            <a:ext cx="6860824" cy="2549451"/>
            <a:chOff x="-3765" y="4832896"/>
            <a:chExt cx="9147765" cy="2032192"/>
          </a:xfrm>
        </p:grpSpPr>
        <p:sp>
          <p:nvSpPr>
            <p:cNvPr id="7" name="6 Serbest Form"/>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7 Serbest Form"/>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Veri Yer Tutucusu"/>
          <p:cNvSpPr>
            <a:spLocks noGrp="1"/>
          </p:cNvSpPr>
          <p:nvPr>
            <p:ph type="dt" sz="half" idx="10"/>
          </p:nvPr>
        </p:nvSpPr>
        <p:spPr/>
        <p:txBody>
          <a:bodyPr/>
          <a:lstStyle>
            <a:lvl1pPr>
              <a:defRPr>
                <a:solidFill>
                  <a:srgbClr val="FFFFFF"/>
                </a:solidFill>
              </a:defRPr>
            </a:lvl1pPr>
            <a:extLst/>
          </a:lstStyle>
          <a:p>
            <a:fld id="{D9F75050-0E15-4C5B-92B0-66D068882F1F}" type="datetimeFigureOut">
              <a:rPr lang="tr-TR" smtClean="0"/>
              <a:pPr/>
              <a:t>28.9.2023</a:t>
            </a:fld>
            <a:endParaRPr lang="tr-TR" dirty="0"/>
          </a:p>
        </p:txBody>
      </p:sp>
      <p:sp>
        <p:nvSpPr>
          <p:cNvPr id="19" name="18 Altbilgi Yer Tutucusu"/>
          <p:cNvSpPr>
            <a:spLocks noGrp="1"/>
          </p:cNvSpPr>
          <p:nvPr>
            <p:ph type="ftr" sz="quarter" idx="11"/>
          </p:nvPr>
        </p:nvSpPr>
        <p:spPr/>
        <p:txBody>
          <a:bodyPr/>
          <a:lstStyle>
            <a:lvl1pPr>
              <a:defRPr>
                <a:solidFill>
                  <a:schemeClr val="accent1">
                    <a:tint val="20000"/>
                  </a:schemeClr>
                </a:solidFill>
              </a:defRPr>
            </a:lvl1pPr>
            <a:extLst/>
          </a:lstStyle>
          <a:p>
            <a:endParaRPr lang="tr-TR" dirty="0"/>
          </a:p>
        </p:txBody>
      </p:sp>
      <p:sp>
        <p:nvSpPr>
          <p:cNvPr id="27" name="26 Slayt Numarası Yer Tutucusu"/>
          <p:cNvSpPr>
            <a:spLocks noGrp="1"/>
          </p:cNvSpPr>
          <p:nvPr>
            <p:ph type="sldNum" sz="quarter" idx="12"/>
          </p:nvPr>
        </p:nvSpPr>
        <p:spPr/>
        <p:txBody>
          <a:bodyPr/>
          <a:lstStyle>
            <a:lvl1pPr>
              <a:defRPr>
                <a:solidFill>
                  <a:srgbClr val="FFFFFF"/>
                </a:solidFill>
              </a:defRPr>
            </a:lvl1pPr>
            <a:extLst/>
          </a:lstStyle>
          <a:p>
            <a:fld id="{B1DEFA8C-F947-479F-BE07-76B6B3F80BF1}" type="slidenum">
              <a:rPr lang="tr-TR" smtClean="0"/>
              <a:pPr/>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342900" y="1975109"/>
            <a:ext cx="6172200" cy="584809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28.9.2023</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5133012" y="366190"/>
            <a:ext cx="1333103" cy="745701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342900" y="366188"/>
            <a:ext cx="4743450" cy="745701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28.9.2023</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28.9.2023</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
        <p:nvSpPr>
          <p:cNvPr id="7" name="6 Başlık"/>
          <p:cNvSpPr>
            <a:spLocks noGrp="1"/>
          </p:cNvSpPr>
          <p:nvPr>
            <p:ph type="title"/>
          </p:nvPr>
        </p:nvSpPr>
        <p:spPr/>
        <p:txBody>
          <a:bodyPr rtlCol="0"/>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41782" y="1412949"/>
            <a:ext cx="5829300" cy="24384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942035" y="3908949"/>
            <a:ext cx="3429000" cy="1939851"/>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28.9.2023</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
        <p:nvSpPr>
          <p:cNvPr id="7" name="6 Köşeli Çift Ayraç"/>
          <p:cNvSpPr/>
          <p:nvPr/>
        </p:nvSpPr>
        <p:spPr>
          <a:xfrm>
            <a:off x="2727510" y="4007296"/>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7 Köşeli Çift Ayraç"/>
          <p:cNvSpPr/>
          <p:nvPr/>
        </p:nvSpPr>
        <p:spPr>
          <a:xfrm>
            <a:off x="2587698" y="4007296"/>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342900" y="1975108"/>
            <a:ext cx="3028950" cy="6034617"/>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3486150" y="1975108"/>
            <a:ext cx="3028950" cy="6034617"/>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28.9.2023</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
        <p:nvSpPr>
          <p:cNvPr id="8" name="7 Başlık"/>
          <p:cNvSpPr>
            <a:spLocks noGrp="1"/>
          </p:cNvSpPr>
          <p:nvPr>
            <p:ph type="title"/>
          </p:nvPr>
        </p:nvSpPr>
        <p:spPr/>
        <p:txBody>
          <a:bodyPr rtlCol="0"/>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64067"/>
            <a:ext cx="6172200" cy="1524000"/>
          </a:xfrm>
        </p:spPr>
        <p:txBody>
          <a:bodyPr anchor="ct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42902" y="7213600"/>
            <a:ext cx="3030141" cy="1016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3483772" y="7213600"/>
            <a:ext cx="3031331" cy="1016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342902" y="1925727"/>
            <a:ext cx="3030141" cy="5255684"/>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3483771" y="1925727"/>
            <a:ext cx="3031331" cy="5255684"/>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28.9.2023</a:t>
            </a:fld>
            <a:endParaRPr lang="tr-TR" dirty="0"/>
          </a:p>
        </p:txBody>
      </p:sp>
      <p:sp>
        <p:nvSpPr>
          <p:cNvPr id="8" name="7 Altbilgi Yer Tutucusu"/>
          <p:cNvSpPr>
            <a:spLocks noGrp="1"/>
          </p:cNvSpPr>
          <p:nvPr>
            <p:ph type="ftr" sz="quarter" idx="11"/>
          </p:nvPr>
        </p:nvSpPr>
        <p:spPr/>
        <p:txBody>
          <a:bodyPr/>
          <a:lstStyle/>
          <a:p>
            <a:endParaRPr lang="tr-TR" dirty="0"/>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D9F75050-0E15-4C5B-92B0-66D068882F1F}" type="datetimeFigureOut">
              <a:rPr lang="tr-TR" smtClean="0"/>
              <a:pPr/>
              <a:t>28.9.2023</a:t>
            </a:fld>
            <a:endParaRPr lang="tr-TR" dirty="0"/>
          </a:p>
        </p:txBody>
      </p:sp>
      <p:sp>
        <p:nvSpPr>
          <p:cNvPr id="4" name="3 Altbilgi Yer Tutucusu"/>
          <p:cNvSpPr>
            <a:spLocks noGrp="1"/>
          </p:cNvSpPr>
          <p:nvPr>
            <p:ph type="ftr" sz="quarter" idx="11"/>
          </p:nvPr>
        </p:nvSpPr>
        <p:spPr/>
        <p:txBody>
          <a:bodyPr/>
          <a:lstStyle/>
          <a:p>
            <a:endParaRPr lang="tr-TR" dirty="0"/>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
        <p:nvSpPr>
          <p:cNvPr id="6" name="5 Başlık"/>
          <p:cNvSpPr>
            <a:spLocks noGrp="1"/>
          </p:cNvSpPr>
          <p:nvPr>
            <p:ph type="title"/>
          </p:nvPr>
        </p:nvSpPr>
        <p:spPr/>
        <p:txBody>
          <a:bodyPr rtlCol="0"/>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28.9.2023</a:t>
            </a:fld>
            <a:endParaRPr lang="tr-TR" dirty="0"/>
          </a:p>
        </p:txBody>
      </p:sp>
      <p:sp>
        <p:nvSpPr>
          <p:cNvPr id="3" name="2 Altbilgi Yer Tutucusu"/>
          <p:cNvSpPr>
            <a:spLocks noGrp="1"/>
          </p:cNvSpPr>
          <p:nvPr>
            <p:ph type="ftr" sz="quarter" idx="11"/>
          </p:nvPr>
        </p:nvSpPr>
        <p:spPr/>
        <p:txBody>
          <a:bodyPr/>
          <a:lstStyle/>
          <a:p>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685800" y="6502400"/>
            <a:ext cx="5611332" cy="6096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3314700" y="7140136"/>
            <a:ext cx="2980944" cy="12192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685800" y="365760"/>
            <a:ext cx="5609844" cy="6096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5045274" y="8543925"/>
            <a:ext cx="1440180" cy="487680"/>
          </a:xfrm>
        </p:spPr>
        <p:txBody>
          <a:bodyPr/>
          <a:lstStyle/>
          <a:p>
            <a:fld id="{D9F75050-0E15-4C5B-92B0-66D068882F1F}" type="datetimeFigureOut">
              <a:rPr lang="tr-TR" smtClean="0"/>
              <a:pPr/>
              <a:t>28.9.2023</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855924" y="7257872"/>
            <a:ext cx="5372100" cy="864309"/>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2 Resim Yer Tutucusu"/>
          <p:cNvSpPr>
            <a:spLocks noGrp="1"/>
          </p:cNvSpPr>
          <p:nvPr>
            <p:ph type="pic" idx="1"/>
          </p:nvPr>
        </p:nvSpPr>
        <p:spPr>
          <a:xfrm>
            <a:off x="171450" y="253291"/>
            <a:ext cx="6515100" cy="585216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dirty="0" smtClean="0"/>
              <a:t>Resim eklemek için simgeyi tıklatın</a:t>
            </a:r>
            <a:endParaRPr kumimoji="0" lang="en-US" dirty="0"/>
          </a:p>
        </p:txBody>
      </p:sp>
      <p:sp>
        <p:nvSpPr>
          <p:cNvPr id="5" name="4 Veri Yer Tutucusu"/>
          <p:cNvSpPr>
            <a:spLocks noGrp="1"/>
          </p:cNvSpPr>
          <p:nvPr>
            <p:ph type="dt" sz="half" idx="10"/>
          </p:nvPr>
        </p:nvSpPr>
        <p:spPr/>
        <p:txBody>
          <a:bodyPr/>
          <a:lstStyle>
            <a:lvl1pPr>
              <a:defRPr>
                <a:solidFill>
                  <a:schemeClr val="tx1"/>
                </a:solidFill>
              </a:defRPr>
            </a:lvl1pPr>
            <a:extLst/>
          </a:lstStyle>
          <a:p>
            <a:fld id="{D9F75050-0E15-4C5B-92B0-66D068882F1F}" type="datetimeFigureOut">
              <a:rPr lang="tr-TR" smtClean="0"/>
              <a:pPr/>
              <a:t>28.9.2023</a:t>
            </a:fld>
            <a:endParaRPr lang="tr-TR" dirty="0"/>
          </a:p>
        </p:txBody>
      </p:sp>
      <p:sp>
        <p:nvSpPr>
          <p:cNvPr id="6" name="5 Altbilgi Yer Tutucusu"/>
          <p:cNvSpPr>
            <a:spLocks noGrp="1"/>
          </p:cNvSpPr>
          <p:nvPr>
            <p:ph type="ftr" sz="quarter" idx="11"/>
          </p:nvPr>
        </p:nvSpPr>
        <p:spPr>
          <a:xfrm>
            <a:off x="3285056" y="8543929"/>
            <a:ext cx="1763011" cy="486833"/>
          </a:xfrm>
        </p:spPr>
        <p:txBody>
          <a:bodyPr/>
          <a:lstStyle>
            <a:lvl1pPr>
              <a:defRPr>
                <a:solidFill>
                  <a:schemeClr val="tx1"/>
                </a:solidFill>
              </a:defRPr>
            </a:lvl1pPr>
            <a:extLst/>
          </a:lstStyle>
          <a:p>
            <a:endParaRPr lang="tr-TR" dirty="0"/>
          </a:p>
        </p:txBody>
      </p:sp>
      <p:sp>
        <p:nvSpPr>
          <p:cNvPr id="7" name="6 Slayt Numarası Yer Tutucusu"/>
          <p:cNvSpPr>
            <a:spLocks noGrp="1"/>
          </p:cNvSpPr>
          <p:nvPr>
            <p:ph type="sldNum" sz="quarter" idx="12"/>
          </p:nvPr>
        </p:nvSpPr>
        <p:spPr/>
        <p:txBody>
          <a:bodyPr/>
          <a:lstStyle>
            <a:lvl1pPr>
              <a:defRPr>
                <a:solidFill>
                  <a:schemeClr val="tx1"/>
                </a:solidFill>
              </a:defRPr>
            </a:lvl1pPr>
            <a:extLst/>
          </a:lstStyle>
          <a:p>
            <a:fld id="{B1DEFA8C-F947-479F-BE07-76B6B3F80BF1}" type="slidenum">
              <a:rPr lang="tr-TR" smtClean="0"/>
              <a:pPr/>
              <a:t>‹#›</a:t>
            </a:fld>
            <a:endParaRPr lang="tr-TR" dirty="0"/>
          </a:p>
        </p:txBody>
      </p:sp>
      <p:sp>
        <p:nvSpPr>
          <p:cNvPr id="2" name="1 Başlık"/>
          <p:cNvSpPr>
            <a:spLocks noGrp="1"/>
          </p:cNvSpPr>
          <p:nvPr>
            <p:ph type="title"/>
          </p:nvPr>
        </p:nvSpPr>
        <p:spPr>
          <a:xfrm>
            <a:off x="171450" y="6486832"/>
            <a:ext cx="6056574" cy="750229"/>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7 Serbest Form"/>
          <p:cNvSpPr>
            <a:spLocks/>
          </p:cNvSpPr>
          <p:nvPr/>
        </p:nvSpPr>
        <p:spPr bwMode="auto">
          <a:xfrm>
            <a:off x="537328" y="6669327"/>
            <a:ext cx="2851502" cy="192414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Serbest Form"/>
          <p:cNvSpPr>
            <a:spLocks/>
          </p:cNvSpPr>
          <p:nvPr/>
        </p:nvSpPr>
        <p:spPr bwMode="auto">
          <a:xfrm>
            <a:off x="-40170" y="7713364"/>
            <a:ext cx="2851502" cy="11176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9 Dik Üçgen"/>
          <p:cNvSpPr>
            <a:spLocks/>
          </p:cNvSpPr>
          <p:nvPr/>
        </p:nvSpPr>
        <p:spPr bwMode="auto">
          <a:xfrm>
            <a:off x="-4532" y="7721672"/>
            <a:ext cx="2551736" cy="1441157"/>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10 Düz Bağlayıcı"/>
          <p:cNvCxnSpPr/>
          <p:nvPr/>
        </p:nvCxnSpPr>
        <p:spPr>
          <a:xfrm>
            <a:off x="-6928" y="7716987"/>
            <a:ext cx="2554132" cy="1445844"/>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Köşeli Çift Ayraç"/>
          <p:cNvSpPr/>
          <p:nvPr/>
        </p:nvSpPr>
        <p:spPr>
          <a:xfrm>
            <a:off x="6498084" y="6651253"/>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12 Köşeli Çift Ayraç"/>
          <p:cNvSpPr/>
          <p:nvPr/>
        </p:nvSpPr>
        <p:spPr>
          <a:xfrm>
            <a:off x="6358272" y="6651253"/>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Serbest Form"/>
          <p:cNvSpPr>
            <a:spLocks/>
          </p:cNvSpPr>
          <p:nvPr/>
        </p:nvSpPr>
        <p:spPr bwMode="auto">
          <a:xfrm>
            <a:off x="537328" y="6669327"/>
            <a:ext cx="2851502" cy="192414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Serbest Form"/>
          <p:cNvSpPr>
            <a:spLocks/>
          </p:cNvSpPr>
          <p:nvPr/>
        </p:nvSpPr>
        <p:spPr bwMode="auto">
          <a:xfrm>
            <a:off x="-40170" y="7713364"/>
            <a:ext cx="2851502" cy="11176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13 Dik Üçgen"/>
          <p:cNvSpPr>
            <a:spLocks/>
          </p:cNvSpPr>
          <p:nvPr/>
        </p:nvSpPr>
        <p:spPr bwMode="auto">
          <a:xfrm>
            <a:off x="-4532" y="7721672"/>
            <a:ext cx="2551736" cy="1441157"/>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14 Düz Bağlayıcı"/>
          <p:cNvCxnSpPr/>
          <p:nvPr/>
        </p:nvCxnSpPr>
        <p:spPr>
          <a:xfrm>
            <a:off x="-6928" y="7716987"/>
            <a:ext cx="2554132" cy="1445844"/>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342900" y="366184"/>
            <a:ext cx="6172200" cy="1524000"/>
          </a:xfrm>
          <a:prstGeom prst="rect">
            <a:avLst/>
          </a:prstGeom>
        </p:spPr>
        <p:txBody>
          <a:bodyPr vert="horz" anchor="ctr">
            <a:normAutofit/>
            <a:scene3d>
              <a:camera prst="orthographicFront"/>
              <a:lightRig rig="soft" dir="t"/>
            </a:scene3d>
            <a:sp3d prstMaterial="softEdge">
              <a:bevelT w="25400" h="25400"/>
            </a:sp3d>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342900" y="1975108"/>
            <a:ext cx="6172200" cy="6034617"/>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5045274" y="8543925"/>
            <a:ext cx="1440180" cy="487680"/>
          </a:xfrm>
          <a:prstGeom prst="rect">
            <a:avLst/>
          </a:prstGeom>
        </p:spPr>
        <p:txBody>
          <a:bodyPr vert="horz" anchor="b"/>
          <a:lstStyle>
            <a:lvl1pPr algn="l" eaLnBrk="1" latinLnBrk="0" hangingPunct="1">
              <a:defRPr kumimoji="0" sz="1000">
                <a:solidFill>
                  <a:schemeClr val="tx1"/>
                </a:solidFill>
              </a:defRPr>
            </a:lvl1pPr>
            <a:extLst/>
          </a:lstStyle>
          <a:p>
            <a:fld id="{D9F75050-0E15-4C5B-92B0-66D068882F1F}" type="datetimeFigureOut">
              <a:rPr lang="tr-TR" smtClean="0"/>
              <a:pPr/>
              <a:t>28.9.2023</a:t>
            </a:fld>
            <a:endParaRPr lang="tr-TR" dirty="0"/>
          </a:p>
        </p:txBody>
      </p:sp>
      <p:sp>
        <p:nvSpPr>
          <p:cNvPr id="22" name="21 Altbilgi Yer Tutucusu"/>
          <p:cNvSpPr>
            <a:spLocks noGrp="1"/>
          </p:cNvSpPr>
          <p:nvPr>
            <p:ph type="ftr" sz="quarter" idx="3"/>
          </p:nvPr>
        </p:nvSpPr>
        <p:spPr>
          <a:xfrm>
            <a:off x="3285056" y="8543929"/>
            <a:ext cx="1763011" cy="486833"/>
          </a:xfrm>
          <a:prstGeom prst="rect">
            <a:avLst/>
          </a:prstGeom>
        </p:spPr>
        <p:txBody>
          <a:bodyPr vert="horz" anchor="b"/>
          <a:lstStyle>
            <a:lvl1pPr algn="r" eaLnBrk="1" latinLnBrk="0" hangingPunct="1">
              <a:defRPr kumimoji="0" sz="1000">
                <a:solidFill>
                  <a:schemeClr val="tx1"/>
                </a:solidFill>
              </a:defRPr>
            </a:lvl1pPr>
            <a:extLst/>
          </a:lstStyle>
          <a:p>
            <a:endParaRPr lang="tr-TR" dirty="0"/>
          </a:p>
        </p:txBody>
      </p:sp>
      <p:sp>
        <p:nvSpPr>
          <p:cNvPr id="18" name="17 Slayt Numarası Yer Tutucusu"/>
          <p:cNvSpPr>
            <a:spLocks noGrp="1"/>
          </p:cNvSpPr>
          <p:nvPr>
            <p:ph type="sldNum" sz="quarter" idx="4"/>
          </p:nvPr>
        </p:nvSpPr>
        <p:spPr>
          <a:xfrm>
            <a:off x="6485454" y="8543929"/>
            <a:ext cx="274320" cy="486833"/>
          </a:xfrm>
          <a:prstGeom prst="rect">
            <a:avLst/>
          </a:prstGeom>
        </p:spPr>
        <p:txBody>
          <a:bodyPr vert="horz" anchor="b"/>
          <a:lstStyle>
            <a:lvl1pPr algn="r" eaLnBrk="1" latinLnBrk="0" hangingPunct="1">
              <a:defRPr kumimoji="0" sz="1000" b="0">
                <a:solidFill>
                  <a:schemeClr val="tx1"/>
                </a:solidFill>
              </a:defRPr>
            </a:lvl1pPr>
            <a:extLst/>
          </a:lstStyle>
          <a:p>
            <a:fld id="{B1DEFA8C-F947-479F-BE07-76B6B3F80BF1}"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e-Rehberlik@meb.gov.tr"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00042" y="0"/>
            <a:ext cx="5829300" cy="6278579"/>
          </a:xfrm>
        </p:spPr>
        <p:txBody>
          <a:bodyPr>
            <a:noAutofit/>
          </a:bodyPr>
          <a:lstStyle/>
          <a:p>
            <a:pPr algn="ctr"/>
            <a:r>
              <a:rPr lang="tr-TR" sz="3200" dirty="0" smtClean="0">
                <a:solidFill>
                  <a:srgbClr val="FF0000"/>
                </a:solidFill>
              </a:rPr>
              <a:t/>
            </a:r>
            <a:br>
              <a:rPr lang="tr-TR" sz="3200" dirty="0" smtClean="0">
                <a:solidFill>
                  <a:srgbClr val="FF0000"/>
                </a:solidFill>
              </a:rPr>
            </a:br>
            <a:r>
              <a:rPr lang="tr-TR" sz="3200" dirty="0" smtClean="0">
                <a:solidFill>
                  <a:srgbClr val="FF0000"/>
                </a:solidFill>
              </a:rPr>
              <a:t/>
            </a:r>
            <a:br>
              <a:rPr lang="tr-TR" sz="3200" dirty="0" smtClean="0">
                <a:solidFill>
                  <a:srgbClr val="FF0000"/>
                </a:solidFill>
              </a:rPr>
            </a:br>
            <a:r>
              <a:rPr lang="tr-TR" sz="3200" dirty="0" smtClean="0">
                <a:solidFill>
                  <a:srgbClr val="FF0000"/>
                </a:solidFill>
              </a:rPr>
              <a:t/>
            </a:r>
            <a:br>
              <a:rPr lang="tr-TR" sz="3200" dirty="0" smtClean="0">
                <a:solidFill>
                  <a:srgbClr val="FF0000"/>
                </a:solidFill>
              </a:rPr>
            </a:br>
            <a:r>
              <a:rPr lang="tr-TR" sz="3200" dirty="0" smtClean="0">
                <a:solidFill>
                  <a:srgbClr val="FF0000"/>
                </a:solidFill>
              </a:rPr>
              <a:t/>
            </a:r>
            <a:br>
              <a:rPr lang="tr-TR" sz="3200" dirty="0" smtClean="0">
                <a:solidFill>
                  <a:srgbClr val="FF0000"/>
                </a:solidFill>
              </a:rPr>
            </a:br>
            <a:r>
              <a:rPr lang="tr-TR" sz="3200" dirty="0" smtClean="0">
                <a:solidFill>
                  <a:srgbClr val="FF0000"/>
                </a:solidFill>
              </a:rPr>
              <a:t/>
            </a:r>
            <a:br>
              <a:rPr lang="tr-TR" sz="3200" dirty="0" smtClean="0">
                <a:solidFill>
                  <a:srgbClr val="FF0000"/>
                </a:solidFill>
              </a:rPr>
            </a:br>
            <a:r>
              <a:rPr lang="tr-TR" sz="3200" dirty="0" smtClean="0">
                <a:solidFill>
                  <a:srgbClr val="FF0000"/>
                </a:solidFill>
              </a:rPr>
              <a:t/>
            </a:r>
            <a:br>
              <a:rPr lang="tr-TR" sz="3200" dirty="0" smtClean="0">
                <a:solidFill>
                  <a:srgbClr val="FF0000"/>
                </a:solidFill>
              </a:rPr>
            </a:br>
            <a:r>
              <a:rPr lang="tr-TR" sz="3200" dirty="0" smtClean="0">
                <a:solidFill>
                  <a:srgbClr val="FF0000"/>
                </a:solidFill>
              </a:rPr>
              <a:t/>
            </a:r>
            <a:br>
              <a:rPr lang="tr-TR" sz="3200" dirty="0" smtClean="0">
                <a:solidFill>
                  <a:srgbClr val="FF0000"/>
                </a:solidFill>
              </a:rPr>
            </a:br>
            <a:r>
              <a:rPr lang="tr-TR" sz="3200" dirty="0" smtClean="0">
                <a:solidFill>
                  <a:srgbClr val="FF0000"/>
                </a:solidFill>
              </a:rPr>
              <a:t/>
            </a:r>
            <a:br>
              <a:rPr lang="tr-TR" sz="3200" dirty="0" smtClean="0">
                <a:solidFill>
                  <a:srgbClr val="FF0000"/>
                </a:solidFill>
              </a:rPr>
            </a:br>
            <a:r>
              <a:rPr lang="tr-TR" sz="3200" dirty="0" smtClean="0">
                <a:solidFill>
                  <a:srgbClr val="FF0000"/>
                </a:solidFill>
              </a:rPr>
              <a:t/>
            </a:r>
            <a:br>
              <a:rPr lang="tr-TR" sz="3200" dirty="0" smtClean="0">
                <a:solidFill>
                  <a:srgbClr val="FF0000"/>
                </a:solidFill>
              </a:rPr>
            </a:br>
            <a:r>
              <a:rPr lang="tr-TR" sz="3200" dirty="0" smtClean="0">
                <a:solidFill>
                  <a:srgbClr val="FF0000"/>
                </a:solidFill>
              </a:rPr>
              <a:t/>
            </a:r>
            <a:br>
              <a:rPr lang="tr-TR" sz="3200" dirty="0" smtClean="0">
                <a:solidFill>
                  <a:srgbClr val="FF0000"/>
                </a:solidFill>
              </a:rPr>
            </a:br>
            <a:r>
              <a:rPr lang="tr-TR" sz="3200" dirty="0" smtClean="0">
                <a:solidFill>
                  <a:srgbClr val="FF0000"/>
                </a:solidFill>
              </a:rPr>
              <a:t/>
            </a:r>
            <a:br>
              <a:rPr lang="tr-TR" sz="3200" dirty="0" smtClean="0">
                <a:solidFill>
                  <a:srgbClr val="FF0000"/>
                </a:solidFill>
              </a:rPr>
            </a:br>
            <a:r>
              <a:rPr lang="tr-TR" sz="3200" dirty="0" smtClean="0">
                <a:solidFill>
                  <a:srgbClr val="FF0000"/>
                </a:solidFill>
              </a:rPr>
              <a:t/>
            </a:r>
            <a:br>
              <a:rPr lang="tr-TR" sz="3200" dirty="0" smtClean="0">
                <a:solidFill>
                  <a:srgbClr val="FF0000"/>
                </a:solidFill>
              </a:rPr>
            </a:br>
            <a:r>
              <a:rPr lang="tr-TR" sz="3200" dirty="0" smtClean="0">
                <a:solidFill>
                  <a:srgbClr val="FF0000"/>
                </a:solidFill>
              </a:rPr>
              <a:t/>
            </a:r>
            <a:br>
              <a:rPr lang="tr-TR" sz="3200" dirty="0" smtClean="0">
                <a:solidFill>
                  <a:srgbClr val="FF0000"/>
                </a:solidFill>
              </a:rPr>
            </a:br>
            <a:r>
              <a:rPr lang="tr-TR" sz="3200" dirty="0" smtClean="0">
                <a:solidFill>
                  <a:srgbClr val="FF0000"/>
                </a:solidFill>
              </a:rPr>
              <a:t/>
            </a:r>
            <a:br>
              <a:rPr lang="tr-TR" sz="3200" dirty="0" smtClean="0">
                <a:solidFill>
                  <a:srgbClr val="FF0000"/>
                </a:solidFill>
              </a:rPr>
            </a:br>
            <a:r>
              <a:rPr lang="tr-TR" sz="3200" dirty="0" smtClean="0">
                <a:solidFill>
                  <a:srgbClr val="FF0000"/>
                </a:solidFill>
              </a:rPr>
              <a:t/>
            </a:r>
            <a:br>
              <a:rPr lang="tr-TR" sz="3200" dirty="0" smtClean="0">
                <a:solidFill>
                  <a:srgbClr val="FF0000"/>
                </a:solidFill>
              </a:rPr>
            </a:br>
            <a:r>
              <a:rPr lang="tr-TR" sz="3200" dirty="0" smtClean="0">
                <a:solidFill>
                  <a:srgbClr val="FF0000"/>
                </a:solidFill>
              </a:rPr>
              <a:t/>
            </a:r>
            <a:br>
              <a:rPr lang="tr-TR" sz="3200" dirty="0" smtClean="0">
                <a:solidFill>
                  <a:srgbClr val="FF0000"/>
                </a:solidFill>
              </a:rPr>
            </a:br>
            <a:r>
              <a:rPr lang="tr-TR" sz="3200" dirty="0" smtClean="0">
                <a:solidFill>
                  <a:srgbClr val="FF0000"/>
                </a:solidFill>
              </a:rPr>
              <a:t/>
            </a:r>
            <a:br>
              <a:rPr lang="tr-TR" sz="3200" dirty="0" smtClean="0">
                <a:solidFill>
                  <a:srgbClr val="FF0000"/>
                </a:solidFill>
              </a:rPr>
            </a:br>
            <a:r>
              <a:rPr lang="tr-TR" sz="3200" dirty="0" smtClean="0">
                <a:solidFill>
                  <a:srgbClr val="FF0000"/>
                </a:solidFill>
              </a:rPr>
              <a:t/>
            </a:r>
            <a:br>
              <a:rPr lang="tr-TR" sz="3200" dirty="0" smtClean="0">
                <a:solidFill>
                  <a:srgbClr val="FF0000"/>
                </a:solidFill>
              </a:rPr>
            </a:br>
            <a:r>
              <a:rPr lang="tr-TR" sz="3200" dirty="0" smtClean="0">
                <a:solidFill>
                  <a:srgbClr val="FF0000"/>
                </a:solidFill>
              </a:rPr>
              <a:t/>
            </a:r>
            <a:br>
              <a:rPr lang="tr-TR" sz="3200" dirty="0" smtClean="0">
                <a:solidFill>
                  <a:srgbClr val="FF0000"/>
                </a:solidFill>
              </a:rPr>
            </a:br>
            <a:r>
              <a:rPr lang="tr-TR" sz="3200" dirty="0" smtClean="0">
                <a:solidFill>
                  <a:srgbClr val="FF0000"/>
                </a:solidFill>
              </a:rPr>
              <a:t/>
            </a:r>
            <a:br>
              <a:rPr lang="tr-TR" sz="3200" dirty="0" smtClean="0">
                <a:solidFill>
                  <a:srgbClr val="FF0000"/>
                </a:solidFill>
              </a:rPr>
            </a:br>
            <a:r>
              <a:rPr lang="tr-TR" sz="3200" dirty="0" smtClean="0">
                <a:solidFill>
                  <a:srgbClr val="FF0000"/>
                </a:solidFill>
              </a:rPr>
              <a:t/>
            </a:r>
            <a:br>
              <a:rPr lang="tr-TR" sz="3200" dirty="0" smtClean="0">
                <a:solidFill>
                  <a:srgbClr val="FF0000"/>
                </a:solidFill>
              </a:rPr>
            </a:br>
            <a:r>
              <a:rPr lang="tr-TR" sz="3200" dirty="0" smtClean="0">
                <a:solidFill>
                  <a:srgbClr val="FF0000"/>
                </a:solidFill>
              </a:rPr>
              <a:t/>
            </a:r>
            <a:br>
              <a:rPr lang="tr-TR" sz="3200" dirty="0" smtClean="0">
                <a:solidFill>
                  <a:srgbClr val="FF0000"/>
                </a:solidFill>
              </a:rPr>
            </a:br>
            <a:r>
              <a:rPr lang="tr-TR" sz="3200" dirty="0" smtClean="0">
                <a:solidFill>
                  <a:srgbClr val="FF0000"/>
                </a:solidFill>
              </a:rPr>
              <a:t/>
            </a:r>
            <a:br>
              <a:rPr lang="tr-TR" sz="3200" dirty="0" smtClean="0">
                <a:solidFill>
                  <a:srgbClr val="FF0000"/>
                </a:solidFill>
              </a:rPr>
            </a:br>
            <a:r>
              <a:rPr lang="tr-TR" sz="3200" dirty="0" smtClean="0">
                <a:solidFill>
                  <a:srgbClr val="FF0000"/>
                </a:solidFill>
              </a:rPr>
              <a:t/>
            </a:r>
            <a:br>
              <a:rPr lang="tr-TR" sz="3200" dirty="0" smtClean="0">
                <a:solidFill>
                  <a:srgbClr val="FF0000"/>
                </a:solidFill>
              </a:rPr>
            </a:br>
            <a:r>
              <a:rPr lang="tr-TR" sz="3200" dirty="0" smtClean="0">
                <a:solidFill>
                  <a:srgbClr val="FF0000"/>
                </a:solidFill>
              </a:rPr>
              <a:t/>
            </a:r>
            <a:br>
              <a:rPr lang="tr-TR" sz="3200" dirty="0" smtClean="0">
                <a:solidFill>
                  <a:srgbClr val="FF0000"/>
                </a:solidFill>
              </a:rPr>
            </a:br>
            <a:r>
              <a:rPr lang="tr-TR" sz="3200" dirty="0" smtClean="0">
                <a:solidFill>
                  <a:srgbClr val="FF0000"/>
                </a:solidFill>
              </a:rPr>
              <a:t/>
            </a:r>
            <a:br>
              <a:rPr lang="tr-TR" sz="3200" dirty="0" smtClean="0">
                <a:solidFill>
                  <a:srgbClr val="FF0000"/>
                </a:solidFill>
              </a:rPr>
            </a:br>
            <a:r>
              <a:rPr lang="tr-TR" sz="3200" dirty="0" smtClean="0">
                <a:solidFill>
                  <a:srgbClr val="FF0000"/>
                </a:solidFill>
              </a:rPr>
              <a:t/>
            </a:r>
            <a:br>
              <a:rPr lang="tr-TR" sz="3200" dirty="0" smtClean="0">
                <a:solidFill>
                  <a:srgbClr val="FF0000"/>
                </a:solidFill>
              </a:rPr>
            </a:br>
            <a:r>
              <a:rPr lang="tr-TR" sz="3200" dirty="0" smtClean="0">
                <a:solidFill>
                  <a:srgbClr val="FF0000"/>
                </a:solidFill>
              </a:rPr>
              <a:t/>
            </a:r>
            <a:br>
              <a:rPr lang="tr-TR" sz="3200" dirty="0" smtClean="0">
                <a:solidFill>
                  <a:srgbClr val="FF0000"/>
                </a:solidFill>
              </a:rPr>
            </a:br>
            <a:r>
              <a:rPr lang="tr-TR" sz="2800" dirty="0" smtClean="0">
                <a:solidFill>
                  <a:srgbClr val="FF0000"/>
                </a:solidFill>
              </a:rPr>
              <a:t>2023-2024</a:t>
            </a:r>
            <a:br>
              <a:rPr lang="tr-TR" sz="2800" dirty="0" smtClean="0">
                <a:solidFill>
                  <a:srgbClr val="FF0000"/>
                </a:solidFill>
              </a:rPr>
            </a:br>
            <a:r>
              <a:rPr lang="tr-TR" sz="2800" dirty="0" smtClean="0">
                <a:solidFill>
                  <a:srgbClr val="FF0000"/>
                </a:solidFill>
              </a:rPr>
              <a:t>EĞİTİM ÖĞRETİM YILI</a:t>
            </a:r>
            <a:br>
              <a:rPr lang="tr-TR" sz="2800" dirty="0" smtClean="0">
                <a:solidFill>
                  <a:srgbClr val="FF0000"/>
                </a:solidFill>
              </a:rPr>
            </a:br>
            <a:r>
              <a:rPr lang="tr-TR" sz="2800" dirty="0" smtClean="0">
                <a:solidFill>
                  <a:srgbClr val="FF0000"/>
                </a:solidFill>
              </a:rPr>
              <a:t>İLÇE </a:t>
            </a:r>
            <a:br>
              <a:rPr lang="tr-TR" sz="2800" dirty="0" smtClean="0">
                <a:solidFill>
                  <a:srgbClr val="FF0000"/>
                </a:solidFill>
              </a:rPr>
            </a:br>
            <a:r>
              <a:rPr lang="tr-TR" sz="2800" dirty="0" smtClean="0">
                <a:solidFill>
                  <a:srgbClr val="FF0000"/>
                </a:solidFill>
              </a:rPr>
              <a:t>REHBER ÖĞRETMEN/PSİKOLOJİK DANIŞMANLAR </a:t>
            </a:r>
            <a:br>
              <a:rPr lang="tr-TR" sz="2800" dirty="0" smtClean="0">
                <a:solidFill>
                  <a:srgbClr val="FF0000"/>
                </a:solidFill>
              </a:rPr>
            </a:br>
            <a:r>
              <a:rPr lang="tr-TR" sz="2800" dirty="0" smtClean="0">
                <a:solidFill>
                  <a:srgbClr val="FF0000"/>
                </a:solidFill>
              </a:rPr>
              <a:t>SENE BAŞI</a:t>
            </a:r>
            <a:br>
              <a:rPr lang="tr-TR" sz="2800" dirty="0" smtClean="0">
                <a:solidFill>
                  <a:srgbClr val="FF0000"/>
                </a:solidFill>
              </a:rPr>
            </a:br>
            <a:r>
              <a:rPr lang="tr-TR" sz="2800" dirty="0" smtClean="0">
                <a:solidFill>
                  <a:srgbClr val="FF0000"/>
                </a:solidFill>
              </a:rPr>
              <a:t>TOPLANTISI</a:t>
            </a:r>
            <a:br>
              <a:rPr lang="tr-TR" sz="2800" dirty="0" smtClean="0">
                <a:solidFill>
                  <a:srgbClr val="FF0000"/>
                </a:solidFill>
              </a:rPr>
            </a:br>
            <a:endParaRPr lang="tr-TR" sz="2800" dirty="0">
              <a:solidFill>
                <a:srgbClr val="FF0000"/>
              </a:solidFill>
            </a:endParaRPr>
          </a:p>
        </p:txBody>
      </p:sp>
      <p:pic>
        <p:nvPicPr>
          <p:cNvPr id="1026" name="Resim 1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82204" y="1043608"/>
            <a:ext cx="2426915" cy="10970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56597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57166" y="214282"/>
            <a:ext cx="6172200" cy="7749131"/>
          </a:xfrm>
        </p:spPr>
        <p:txBody>
          <a:bodyPr>
            <a:normAutofit/>
          </a:bodyPr>
          <a:lstStyle/>
          <a:p>
            <a:pPr algn="ctr">
              <a:buNone/>
            </a:pPr>
            <a:endParaRPr lang="tr-TR" sz="3600" b="1" dirty="0" smtClean="0">
              <a:solidFill>
                <a:srgbClr val="FF0000"/>
              </a:solidFill>
            </a:endParaRPr>
          </a:p>
          <a:p>
            <a:pPr>
              <a:buNone/>
            </a:pPr>
            <a:endParaRPr lang="tr-TR" sz="2000" b="1" dirty="0" smtClean="0">
              <a:solidFill>
                <a:srgbClr val="FF0000"/>
              </a:solidFill>
            </a:endParaRPr>
          </a:p>
          <a:p>
            <a:endParaRPr lang="tr-TR" sz="2000" b="1" dirty="0" smtClean="0">
              <a:solidFill>
                <a:srgbClr val="FF0000"/>
              </a:solidFill>
            </a:endParaRPr>
          </a:p>
          <a:p>
            <a:pPr>
              <a:buNone/>
            </a:pPr>
            <a:endParaRPr lang="tr-TR" sz="2000" b="1" dirty="0" smtClean="0">
              <a:solidFill>
                <a:srgbClr val="FF0000"/>
              </a:solidFill>
            </a:endParaRPr>
          </a:p>
          <a:p>
            <a:endParaRPr lang="tr-TR" sz="2800" dirty="0" smtClean="0"/>
          </a:p>
          <a:p>
            <a:endParaRPr lang="tr-TR" sz="2800" dirty="0" smtClean="0"/>
          </a:p>
          <a:p>
            <a:endParaRPr lang="tr-TR" sz="2800" dirty="0" smtClean="0"/>
          </a:p>
          <a:p>
            <a:pPr algn="just">
              <a:buNone/>
            </a:pPr>
            <a:endParaRPr lang="tr-TR" sz="3600" b="1" dirty="0">
              <a:solidFill>
                <a:srgbClr val="FF0000"/>
              </a:solidFill>
            </a:endParaRPr>
          </a:p>
        </p:txBody>
      </p:sp>
      <p:graphicFrame>
        <p:nvGraphicFramePr>
          <p:cNvPr id="4" name="Tablo 3"/>
          <p:cNvGraphicFramePr>
            <a:graphicFrameLocks noGrp="1"/>
          </p:cNvGraphicFramePr>
          <p:nvPr>
            <p:extLst>
              <p:ext uri="{D42A27DB-BD31-4B8C-83A1-F6EECF244321}">
                <p14:modId xmlns:p14="http://schemas.microsoft.com/office/powerpoint/2010/main" xmlns="" val="1026826768"/>
              </p:ext>
            </p:extLst>
          </p:nvPr>
        </p:nvGraphicFramePr>
        <p:xfrm>
          <a:off x="19116" y="107504"/>
          <a:ext cx="6858000" cy="8430481"/>
        </p:xfrm>
        <a:graphic>
          <a:graphicData uri="http://schemas.openxmlformats.org/drawingml/2006/table">
            <a:tbl>
              <a:tblPr firstRow="1" bandRow="1">
                <a:tableStyleId>{21E4AEA4-8DFA-4A89-87EB-49C32662AFE0}</a:tableStyleId>
              </a:tblPr>
              <a:tblGrid>
                <a:gridCol w="3429000">
                  <a:extLst>
                    <a:ext uri="{9D8B030D-6E8A-4147-A177-3AD203B41FA5}">
                      <a16:colId xmlns:a16="http://schemas.microsoft.com/office/drawing/2014/main" xmlns="" val="20000"/>
                    </a:ext>
                  </a:extLst>
                </a:gridCol>
                <a:gridCol w="3429000">
                  <a:extLst>
                    <a:ext uri="{9D8B030D-6E8A-4147-A177-3AD203B41FA5}">
                      <a16:colId xmlns:a16="http://schemas.microsoft.com/office/drawing/2014/main" xmlns="" val="20001"/>
                    </a:ext>
                  </a:extLst>
                </a:gridCol>
              </a:tblGrid>
              <a:tr h="329735">
                <a:tc gridSpan="2">
                  <a:txBody>
                    <a:bodyPr/>
                    <a:lstStyle/>
                    <a:p>
                      <a:pPr algn="ctr"/>
                      <a:r>
                        <a:rPr kumimoji="0" lang="tr-TR" sz="1600" u="none" strike="noStrike" kern="1200" baseline="0" dirty="0" smtClean="0"/>
                        <a:t>HEDEF ÇALIŞMALARI İÇİN STANDARTLAR</a:t>
                      </a:r>
                      <a:endParaRPr lang="tr-TR" sz="1600" dirty="0"/>
                    </a:p>
                  </a:txBody>
                  <a:tcPr/>
                </a:tc>
                <a:tc hMerge="1">
                  <a:txBody>
                    <a:bodyPr/>
                    <a:lstStyle/>
                    <a:p>
                      <a:endParaRPr lang="tr-TR" dirty="0"/>
                    </a:p>
                  </a:txBody>
                  <a:tcPr/>
                </a:tc>
                <a:extLst>
                  <a:ext uri="{0D108BD9-81ED-4DB2-BD59-A6C34878D82A}">
                    <a16:rowId xmlns:a16="http://schemas.microsoft.com/office/drawing/2014/main" xmlns="" val="10000"/>
                  </a:ext>
                </a:extLst>
              </a:tr>
              <a:tr h="8095201">
                <a:tc>
                  <a:txBody>
                    <a:bodyPr/>
                    <a:lstStyle/>
                    <a:p>
                      <a:endParaRPr kumimoji="0" lang="tr-TR" sz="1800" b="1" i="0" u="none" strike="noStrike" kern="1200" baseline="0" dirty="0" smtClean="0">
                        <a:solidFill>
                          <a:schemeClr val="dk1"/>
                        </a:solidFill>
                        <a:latin typeface="+mn-lt"/>
                        <a:ea typeface="+mn-ea"/>
                        <a:cs typeface="+mn-cs"/>
                      </a:endParaRPr>
                    </a:p>
                    <a:p>
                      <a:pPr algn="ctr"/>
                      <a:r>
                        <a:rPr kumimoji="0" lang="tr-TR" sz="1400" b="1" i="0" u="none" strike="noStrike" kern="1200" baseline="0" dirty="0" smtClean="0">
                          <a:solidFill>
                            <a:schemeClr val="dk1"/>
                          </a:solidFill>
                          <a:latin typeface="+mn-lt"/>
                          <a:ea typeface="+mn-ea"/>
                          <a:cs typeface="+mn-cs"/>
                        </a:rPr>
                        <a:t>Halk Eğitim</a:t>
                      </a:r>
                    </a:p>
                    <a:p>
                      <a:pPr algn="ctr"/>
                      <a:r>
                        <a:rPr kumimoji="0" lang="tr-TR" sz="1400" b="1" i="0" u="none" strike="noStrike" kern="1200" baseline="0" dirty="0" smtClean="0">
                          <a:solidFill>
                            <a:schemeClr val="dk1"/>
                          </a:solidFill>
                          <a:latin typeface="+mn-lt"/>
                          <a:ea typeface="+mn-ea"/>
                          <a:cs typeface="+mn-cs"/>
                        </a:rPr>
                        <a:t>Merkezleri</a:t>
                      </a:r>
                      <a:endParaRPr lang="tr-TR" sz="1400" dirty="0"/>
                    </a:p>
                  </a:txBody>
                  <a:tcPr/>
                </a:tc>
                <a:tc>
                  <a:txBody>
                    <a:bodyPr/>
                    <a:lstStyle/>
                    <a:p>
                      <a:pPr marL="285750" indent="-285750">
                        <a:buFont typeface="Wingdings" pitchFamily="2" charset="2"/>
                        <a:buChar char="Ø"/>
                      </a:pPr>
                      <a:r>
                        <a:rPr kumimoji="0" lang="tr-TR" sz="1400" b="0" i="0" u="none" strike="noStrike" kern="1200" baseline="0" dirty="0" smtClean="0">
                          <a:solidFill>
                            <a:schemeClr val="dk1"/>
                          </a:solidFill>
                          <a:latin typeface="+mn-lt"/>
                          <a:ea typeface="+mn-ea"/>
                          <a:cs typeface="+mn-cs"/>
                        </a:rPr>
                        <a:t>Öğrenci/kursiyerler için iki özel hedeflere yönelik en az bir adet Düzey 1 Faaliyet yürütülmesi zorunludur.</a:t>
                      </a:r>
                    </a:p>
                    <a:p>
                      <a:pPr marL="0" indent="0">
                        <a:buFont typeface="Wingdings" pitchFamily="2" charset="2"/>
                        <a:buNone/>
                      </a:pPr>
                      <a:endParaRPr kumimoji="0" lang="tr-TR" sz="1400" b="0" i="0" u="none" strike="noStrike" kern="1200" baseline="0" dirty="0" smtClean="0">
                        <a:solidFill>
                          <a:schemeClr val="dk1"/>
                        </a:solidFill>
                        <a:latin typeface="+mn-lt"/>
                        <a:ea typeface="+mn-ea"/>
                        <a:cs typeface="+mn-cs"/>
                      </a:endParaRPr>
                    </a:p>
                    <a:p>
                      <a:pPr marL="285750" indent="-285750">
                        <a:buFont typeface="Wingdings" pitchFamily="2" charset="2"/>
                        <a:buChar char="Ø"/>
                      </a:pPr>
                      <a:r>
                        <a:rPr kumimoji="0" lang="tr-TR" sz="1400" b="0" i="0" u="none" strike="noStrike" kern="1200" baseline="0" dirty="0" smtClean="0">
                          <a:solidFill>
                            <a:schemeClr val="dk1"/>
                          </a:solidFill>
                          <a:latin typeface="+mn-lt"/>
                          <a:ea typeface="+mn-ea"/>
                          <a:cs typeface="+mn-cs"/>
                        </a:rPr>
                        <a:t>Düzey 2 ve 3 Faaliyet yürütülmesi zorunlu olmayıp merkezin imkan ve şartları doğrultusunda planlama yapılabilir.</a:t>
                      </a:r>
                    </a:p>
                    <a:p>
                      <a:pPr marL="0" indent="0">
                        <a:buFont typeface="Wingdings" pitchFamily="2" charset="2"/>
                        <a:buNone/>
                      </a:pPr>
                      <a:endParaRPr kumimoji="0" lang="tr-TR" sz="1400" b="0" i="0" u="none" strike="noStrike" kern="1200" baseline="0" dirty="0" smtClean="0">
                        <a:solidFill>
                          <a:schemeClr val="dk1"/>
                        </a:solidFill>
                        <a:latin typeface="+mn-lt"/>
                        <a:ea typeface="+mn-ea"/>
                        <a:cs typeface="+mn-cs"/>
                      </a:endParaRPr>
                    </a:p>
                    <a:p>
                      <a:pPr marL="285750" indent="-285750">
                        <a:buFont typeface="Wingdings" pitchFamily="2" charset="2"/>
                        <a:buChar char="Ø"/>
                      </a:pPr>
                      <a:r>
                        <a:rPr kumimoji="0" lang="tr-TR" sz="1400" b="0" i="0" u="none" strike="noStrike" kern="1200" baseline="0" dirty="0" smtClean="0">
                          <a:solidFill>
                            <a:schemeClr val="dk1"/>
                          </a:solidFill>
                          <a:latin typeface="+mn-lt"/>
                          <a:ea typeface="+mn-ea"/>
                          <a:cs typeface="+mn-cs"/>
                        </a:rPr>
                        <a:t>Bazı öğrencilerin/sınıfların katıldığı Düzey 2 ve 3 Faaliyet yürütülmesi halinde bu faaliyetlere katılmayan öğrenciler/kursiyerler için en az bir adet Düzey 1 Faaliyet yürütülmesi zorunludur.</a:t>
                      </a:r>
                    </a:p>
                    <a:p>
                      <a:pPr marL="0" indent="0">
                        <a:buFont typeface="Wingdings" pitchFamily="2" charset="2"/>
                        <a:buNone/>
                      </a:pPr>
                      <a:endParaRPr kumimoji="0" lang="tr-TR" sz="14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xmlns="" val="10001"/>
                  </a:ext>
                </a:extLst>
              </a:tr>
            </a:tbl>
          </a:graphicData>
        </a:graphic>
      </p:graphicFrame>
      <p:sp>
        <p:nvSpPr>
          <p:cNvPr id="5" name="Metin kutusu 4"/>
          <p:cNvSpPr txBox="1"/>
          <p:nvPr/>
        </p:nvSpPr>
        <p:spPr>
          <a:xfrm>
            <a:off x="401651" y="1259632"/>
            <a:ext cx="2952327" cy="3046988"/>
          </a:xfrm>
          <a:prstGeom prst="rect">
            <a:avLst/>
          </a:prstGeom>
          <a:solidFill>
            <a:srgbClr val="FF0000"/>
          </a:solidFill>
          <a:ln>
            <a:solidFill>
              <a:schemeClr val="tx1"/>
            </a:solidFill>
          </a:ln>
        </p:spPr>
        <p:txBody>
          <a:bodyPr wrap="square" rtlCol="0">
            <a:spAutoFit/>
          </a:bodyPr>
          <a:lstStyle/>
          <a:p>
            <a:pPr algn="ctr"/>
            <a:r>
              <a:rPr lang="tr-TR" sz="1200" b="1" dirty="0">
                <a:solidFill>
                  <a:schemeClr val="bg1"/>
                </a:solidFill>
              </a:rPr>
              <a:t>DÜZEY 1 FAALİYET GRUBU</a:t>
            </a:r>
          </a:p>
          <a:p>
            <a:r>
              <a:rPr lang="tr-TR" sz="1200" b="1" dirty="0" smtClean="0">
                <a:solidFill>
                  <a:schemeClr val="bg1"/>
                </a:solidFill>
              </a:rPr>
              <a:t>1</a:t>
            </a:r>
            <a:r>
              <a:rPr lang="tr-TR" sz="1200" b="1" dirty="0">
                <a:solidFill>
                  <a:schemeClr val="bg1"/>
                </a:solidFill>
              </a:rPr>
              <a:t>. Yayın Hazırlama (Broşür, Bülten, Okul/Kurum Web Sitesi İçeriği,</a:t>
            </a:r>
          </a:p>
          <a:p>
            <a:r>
              <a:rPr lang="tr-TR" sz="1200" b="1" dirty="0">
                <a:solidFill>
                  <a:schemeClr val="bg1"/>
                </a:solidFill>
              </a:rPr>
              <a:t>Pano/Etkileşimli Pano, Afiş, Poster vb.),</a:t>
            </a:r>
          </a:p>
          <a:p>
            <a:r>
              <a:rPr lang="tr-TR" sz="1200" b="1" dirty="0">
                <a:solidFill>
                  <a:schemeClr val="bg1"/>
                </a:solidFill>
              </a:rPr>
              <a:t>2. Konferans/Panel Düzenleme,</a:t>
            </a:r>
          </a:p>
          <a:p>
            <a:r>
              <a:rPr lang="tr-TR" sz="1200" b="1" dirty="0">
                <a:solidFill>
                  <a:schemeClr val="bg1"/>
                </a:solidFill>
              </a:rPr>
              <a:t>3. Seminer Düzenleme,</a:t>
            </a:r>
          </a:p>
          <a:p>
            <a:r>
              <a:rPr lang="tr-TR" sz="1200" b="1" dirty="0">
                <a:solidFill>
                  <a:schemeClr val="bg1"/>
                </a:solidFill>
              </a:rPr>
              <a:t>4. Gezi Düzenleme,</a:t>
            </a:r>
          </a:p>
          <a:p>
            <a:r>
              <a:rPr lang="tr-TR" sz="1200" b="1" dirty="0">
                <a:solidFill>
                  <a:schemeClr val="bg1"/>
                </a:solidFill>
              </a:rPr>
              <a:t>5. Sınıf Rehberliği Tek Etkinlik Uygulama,</a:t>
            </a:r>
          </a:p>
          <a:p>
            <a:r>
              <a:rPr lang="tr-TR" sz="1200" b="1" dirty="0">
                <a:solidFill>
                  <a:schemeClr val="bg1"/>
                </a:solidFill>
              </a:rPr>
              <a:t>6. Sınıf Rehberlik Programı Tek Etkinlik Uygulama,</a:t>
            </a:r>
          </a:p>
          <a:p>
            <a:r>
              <a:rPr lang="tr-TR" sz="1200" b="1" dirty="0" smtClean="0">
                <a:solidFill>
                  <a:schemeClr val="bg1"/>
                </a:solidFill>
              </a:rPr>
              <a:t>7.Masal/Hikaye/Film/Animasyon/Video/Kitap </a:t>
            </a:r>
            <a:r>
              <a:rPr lang="tr-TR" sz="1200" b="1" dirty="0">
                <a:solidFill>
                  <a:schemeClr val="bg1"/>
                </a:solidFill>
              </a:rPr>
              <a:t>Değerlendirme,</a:t>
            </a:r>
          </a:p>
          <a:p>
            <a:r>
              <a:rPr lang="tr-TR" sz="1200" b="1" dirty="0">
                <a:solidFill>
                  <a:schemeClr val="bg1"/>
                </a:solidFill>
              </a:rPr>
              <a:t>8. Mezunla Buluşma Etkinliği Düzenleme</a:t>
            </a:r>
            <a:endParaRPr lang="tr-TR" sz="1200" dirty="0">
              <a:solidFill>
                <a:schemeClr val="bg1"/>
              </a:solidFill>
            </a:endParaRPr>
          </a:p>
        </p:txBody>
      </p:sp>
      <p:sp>
        <p:nvSpPr>
          <p:cNvPr id="6" name="Metin kutusu 5"/>
          <p:cNvSpPr txBox="1"/>
          <p:nvPr/>
        </p:nvSpPr>
        <p:spPr>
          <a:xfrm>
            <a:off x="401652" y="4278008"/>
            <a:ext cx="2952326" cy="2677656"/>
          </a:xfrm>
          <a:prstGeom prst="rect">
            <a:avLst/>
          </a:prstGeom>
          <a:solidFill>
            <a:srgbClr val="FFFF00"/>
          </a:solidFill>
          <a:ln>
            <a:solidFill>
              <a:schemeClr val="tx1"/>
            </a:solidFill>
          </a:ln>
        </p:spPr>
        <p:txBody>
          <a:bodyPr wrap="square" rtlCol="0">
            <a:spAutoFit/>
          </a:bodyPr>
          <a:lstStyle/>
          <a:p>
            <a:pPr algn="ctr"/>
            <a:r>
              <a:rPr lang="tr-TR" sz="1200" b="1" dirty="0"/>
              <a:t>DÜZEY </a:t>
            </a:r>
            <a:r>
              <a:rPr lang="tr-TR" sz="1200" b="1" dirty="0" smtClean="0"/>
              <a:t>2 </a:t>
            </a:r>
            <a:r>
              <a:rPr lang="tr-TR" sz="1200" b="1" dirty="0"/>
              <a:t>FAALİYET GRUBU</a:t>
            </a:r>
          </a:p>
          <a:p>
            <a:r>
              <a:rPr lang="tr-TR" sz="1200" b="1" dirty="0" smtClean="0"/>
              <a:t>1. Konferans/Panel </a:t>
            </a:r>
            <a:r>
              <a:rPr lang="tr-TR" sz="1200" b="1" dirty="0"/>
              <a:t>Serisi Düzenleme,</a:t>
            </a:r>
          </a:p>
          <a:p>
            <a:r>
              <a:rPr lang="tr-TR" sz="1200" b="1" dirty="0"/>
              <a:t>2. Seminer Serisi Düzenleme,</a:t>
            </a:r>
          </a:p>
          <a:p>
            <a:r>
              <a:rPr lang="tr-TR" sz="1200" b="1" dirty="0"/>
              <a:t>3. Gezi Serisi Düzenleme</a:t>
            </a:r>
          </a:p>
          <a:p>
            <a:r>
              <a:rPr lang="tr-TR" sz="1200" b="1" dirty="0"/>
              <a:t>4. Psikoeğitim Programı Uygulama,</a:t>
            </a:r>
          </a:p>
          <a:p>
            <a:r>
              <a:rPr lang="tr-TR" sz="1200" b="1" dirty="0"/>
              <a:t>5. Sosyal Sorumluluk Çalışmaları/Projeleri Yürütme,</a:t>
            </a:r>
          </a:p>
          <a:p>
            <a:r>
              <a:rPr lang="tr-TR" sz="1200" b="1" dirty="0"/>
              <a:t>6. Sınıf Rehberlik Programı Aynı Kazanıma Ait Ardışık Etkinlik</a:t>
            </a:r>
          </a:p>
          <a:p>
            <a:r>
              <a:rPr lang="tr-TR" sz="1200" b="1" dirty="0"/>
              <a:t>Uygulama</a:t>
            </a:r>
          </a:p>
          <a:p>
            <a:r>
              <a:rPr lang="tr-TR" sz="1200" b="1" dirty="0"/>
              <a:t>7. Mezunla Buluşma Etkinlik Serisi Düzenleme</a:t>
            </a:r>
          </a:p>
          <a:p>
            <a:r>
              <a:rPr lang="tr-TR" sz="1200" b="1" dirty="0"/>
              <a:t>8.Eylem Planı Hazırlama ve Uygulama</a:t>
            </a:r>
            <a:endParaRPr lang="tr-TR" sz="1200" dirty="0"/>
          </a:p>
        </p:txBody>
      </p:sp>
      <p:sp>
        <p:nvSpPr>
          <p:cNvPr id="7" name="Metin kutusu 6"/>
          <p:cNvSpPr txBox="1"/>
          <p:nvPr/>
        </p:nvSpPr>
        <p:spPr>
          <a:xfrm>
            <a:off x="401652" y="6955664"/>
            <a:ext cx="2943306" cy="1015663"/>
          </a:xfrm>
          <a:prstGeom prst="rect">
            <a:avLst/>
          </a:prstGeom>
          <a:solidFill>
            <a:srgbClr val="00B0F0"/>
          </a:solidFill>
          <a:ln>
            <a:solidFill>
              <a:schemeClr val="tx1"/>
            </a:solidFill>
          </a:ln>
        </p:spPr>
        <p:txBody>
          <a:bodyPr wrap="square" rtlCol="0">
            <a:spAutoFit/>
          </a:bodyPr>
          <a:lstStyle/>
          <a:p>
            <a:pPr algn="ctr"/>
            <a:r>
              <a:rPr lang="tr-TR" sz="1200" b="1" dirty="0"/>
              <a:t>DÜZEY 3</a:t>
            </a:r>
            <a:r>
              <a:rPr lang="tr-TR" sz="1200" b="1" dirty="0" smtClean="0"/>
              <a:t> </a:t>
            </a:r>
            <a:r>
              <a:rPr lang="tr-TR" sz="1200" b="1" dirty="0"/>
              <a:t>FAALİYET GRUBU</a:t>
            </a:r>
          </a:p>
          <a:p>
            <a:r>
              <a:rPr lang="tr-TR" sz="1200" b="1" dirty="0"/>
              <a:t>1. Grupla Psikolojik Danışma,</a:t>
            </a:r>
          </a:p>
          <a:p>
            <a:r>
              <a:rPr lang="tr-TR" sz="1200" b="1" dirty="0"/>
              <a:t>2. Odak Grup Çalışması,</a:t>
            </a:r>
          </a:p>
          <a:p>
            <a:r>
              <a:rPr lang="tr-TR" sz="1200" b="1" dirty="0"/>
              <a:t>3. Psikoeğitim Programı Hazırlama </a:t>
            </a:r>
            <a:r>
              <a:rPr lang="tr-TR" sz="1200" b="1" dirty="0" smtClean="0"/>
              <a:t>ve Uygulama</a:t>
            </a:r>
            <a:endParaRPr lang="tr-TR" sz="1200" dirty="0"/>
          </a:p>
        </p:txBody>
      </p:sp>
    </p:spTree>
    <p:extLst>
      <p:ext uri="{BB962C8B-B14F-4D97-AF65-F5344CB8AC3E}">
        <p14:creationId xmlns:p14="http://schemas.microsoft.com/office/powerpoint/2010/main" xmlns="" val="2079825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57166" y="214282"/>
            <a:ext cx="6172200" cy="7749131"/>
          </a:xfrm>
        </p:spPr>
        <p:txBody>
          <a:bodyPr>
            <a:normAutofit/>
          </a:bodyPr>
          <a:lstStyle/>
          <a:p>
            <a:pPr algn="ctr">
              <a:buNone/>
            </a:pPr>
            <a:endParaRPr lang="tr-TR" sz="3600" b="1" dirty="0" smtClean="0">
              <a:solidFill>
                <a:srgbClr val="FF0000"/>
              </a:solidFill>
            </a:endParaRPr>
          </a:p>
          <a:p>
            <a:pPr>
              <a:buNone/>
            </a:pPr>
            <a:endParaRPr lang="tr-TR" sz="2000" b="1" dirty="0" smtClean="0">
              <a:solidFill>
                <a:srgbClr val="FF0000"/>
              </a:solidFill>
            </a:endParaRPr>
          </a:p>
          <a:p>
            <a:endParaRPr lang="tr-TR" sz="2000" b="1" dirty="0" smtClean="0">
              <a:solidFill>
                <a:srgbClr val="FF0000"/>
              </a:solidFill>
            </a:endParaRPr>
          </a:p>
          <a:p>
            <a:pPr>
              <a:buNone/>
            </a:pPr>
            <a:endParaRPr lang="tr-TR" sz="2000" b="1" dirty="0" smtClean="0">
              <a:solidFill>
                <a:srgbClr val="FF0000"/>
              </a:solidFill>
            </a:endParaRPr>
          </a:p>
          <a:p>
            <a:endParaRPr lang="tr-TR" sz="2800" dirty="0" smtClean="0"/>
          </a:p>
          <a:p>
            <a:endParaRPr lang="tr-TR" sz="2800" dirty="0" smtClean="0"/>
          </a:p>
          <a:p>
            <a:endParaRPr lang="tr-TR" sz="2800" dirty="0" smtClean="0"/>
          </a:p>
          <a:p>
            <a:pPr algn="just">
              <a:buNone/>
            </a:pPr>
            <a:endParaRPr lang="tr-TR" sz="3600" b="1" dirty="0">
              <a:solidFill>
                <a:srgbClr val="FF0000"/>
              </a:solidFill>
            </a:endParaRPr>
          </a:p>
        </p:txBody>
      </p:sp>
      <p:graphicFrame>
        <p:nvGraphicFramePr>
          <p:cNvPr id="4" name="Tablo 3"/>
          <p:cNvGraphicFramePr>
            <a:graphicFrameLocks noGrp="1"/>
          </p:cNvGraphicFramePr>
          <p:nvPr>
            <p:extLst>
              <p:ext uri="{D42A27DB-BD31-4B8C-83A1-F6EECF244321}">
                <p14:modId xmlns:p14="http://schemas.microsoft.com/office/powerpoint/2010/main" xmlns="" val="2957240406"/>
              </p:ext>
            </p:extLst>
          </p:nvPr>
        </p:nvGraphicFramePr>
        <p:xfrm>
          <a:off x="26408" y="0"/>
          <a:ext cx="6869616" cy="8961120"/>
        </p:xfrm>
        <a:graphic>
          <a:graphicData uri="http://schemas.openxmlformats.org/drawingml/2006/table">
            <a:tbl>
              <a:tblPr firstRow="1" bandRow="1">
                <a:tableStyleId>{21E4AEA4-8DFA-4A89-87EB-49C32662AFE0}</a:tableStyleId>
              </a:tblPr>
              <a:tblGrid>
                <a:gridCol w="3627028">
                  <a:extLst>
                    <a:ext uri="{9D8B030D-6E8A-4147-A177-3AD203B41FA5}">
                      <a16:colId xmlns:a16="http://schemas.microsoft.com/office/drawing/2014/main" xmlns="" val="20000"/>
                    </a:ext>
                  </a:extLst>
                </a:gridCol>
                <a:gridCol w="3242588">
                  <a:extLst>
                    <a:ext uri="{9D8B030D-6E8A-4147-A177-3AD203B41FA5}">
                      <a16:colId xmlns:a16="http://schemas.microsoft.com/office/drawing/2014/main" xmlns="" val="20001"/>
                    </a:ext>
                  </a:extLst>
                </a:gridCol>
              </a:tblGrid>
              <a:tr h="330744">
                <a:tc gridSpan="2">
                  <a:txBody>
                    <a:bodyPr/>
                    <a:lstStyle/>
                    <a:p>
                      <a:pPr algn="ctr"/>
                      <a:r>
                        <a:rPr kumimoji="0" lang="tr-TR" sz="1600" u="none" strike="noStrike" kern="1200" baseline="0" dirty="0" smtClean="0"/>
                        <a:t>HEDEF ÇALIŞMALARI İÇİN STANDARTLAR</a:t>
                      </a:r>
                      <a:endParaRPr lang="tr-TR" sz="1600" dirty="0"/>
                    </a:p>
                  </a:txBody>
                  <a:tcPr/>
                </a:tc>
                <a:tc hMerge="1">
                  <a:txBody>
                    <a:bodyPr/>
                    <a:lstStyle/>
                    <a:p>
                      <a:endParaRPr lang="tr-TR" dirty="0"/>
                    </a:p>
                  </a:txBody>
                  <a:tcPr/>
                </a:tc>
                <a:extLst>
                  <a:ext uri="{0D108BD9-81ED-4DB2-BD59-A6C34878D82A}">
                    <a16:rowId xmlns:a16="http://schemas.microsoft.com/office/drawing/2014/main" xmlns="" val="10000"/>
                  </a:ext>
                </a:extLst>
              </a:tr>
              <a:tr h="7985672">
                <a:tc>
                  <a:txBody>
                    <a:bodyPr/>
                    <a:lstStyle/>
                    <a:p>
                      <a:endParaRPr kumimoji="0" lang="tr-TR" sz="1800" b="1" i="0" u="none" strike="noStrike" kern="1200" baseline="0" dirty="0" smtClean="0">
                        <a:solidFill>
                          <a:schemeClr val="dk1"/>
                        </a:solidFill>
                        <a:latin typeface="+mn-lt"/>
                        <a:ea typeface="+mn-ea"/>
                        <a:cs typeface="+mn-cs"/>
                      </a:endParaRPr>
                    </a:p>
                    <a:p>
                      <a:pPr algn="ctr"/>
                      <a:r>
                        <a:rPr kumimoji="0" lang="tr-TR" sz="1400" b="1" i="0" u="none" strike="noStrike" kern="1200" baseline="0" dirty="0" smtClean="0">
                          <a:solidFill>
                            <a:schemeClr val="dk1"/>
                          </a:solidFill>
                          <a:latin typeface="+mn-lt"/>
                          <a:ea typeface="+mn-ea"/>
                          <a:cs typeface="+mn-cs"/>
                        </a:rPr>
                        <a:t>Mesleki Eğitim</a:t>
                      </a:r>
                    </a:p>
                    <a:p>
                      <a:pPr algn="ctr"/>
                      <a:r>
                        <a:rPr kumimoji="0" lang="tr-TR" sz="1400" b="1" i="0" u="none" strike="noStrike" kern="1200" baseline="0" dirty="0" smtClean="0">
                          <a:solidFill>
                            <a:schemeClr val="dk1"/>
                          </a:solidFill>
                          <a:latin typeface="+mn-lt"/>
                          <a:ea typeface="+mn-ea"/>
                          <a:cs typeface="+mn-cs"/>
                        </a:rPr>
                        <a:t>Merkezleri</a:t>
                      </a:r>
                      <a:endParaRPr lang="tr-TR" sz="1400" dirty="0"/>
                    </a:p>
                  </a:txBody>
                  <a:tcPr/>
                </a:tc>
                <a:tc>
                  <a:txBody>
                    <a:bodyPr/>
                    <a:lstStyle/>
                    <a:p>
                      <a:pPr marL="285750" indent="-285750">
                        <a:buFont typeface="Wingdings" pitchFamily="2" charset="2"/>
                        <a:buChar char="Ø"/>
                      </a:pPr>
                      <a:r>
                        <a:rPr lang="tr-TR" sz="1400" dirty="0" smtClean="0"/>
                        <a:t>Mesleki eğitim merkezlerinde 2 özel hedefe ilişkin faaliyet yürütülmesi zorunludur</a:t>
                      </a:r>
                      <a:endParaRPr kumimoji="0" lang="tr-TR" sz="1400" b="0" i="0" u="none" strike="noStrike" kern="1200" baseline="0" dirty="0" smtClean="0">
                        <a:solidFill>
                          <a:schemeClr val="dk1"/>
                        </a:solidFill>
                        <a:latin typeface="+mn-lt"/>
                        <a:ea typeface="+mn-ea"/>
                        <a:cs typeface="+mn-cs"/>
                      </a:endParaRPr>
                    </a:p>
                    <a:p>
                      <a:pPr marL="285750" indent="-285750">
                        <a:buFont typeface="Wingdings" pitchFamily="2" charset="2"/>
                        <a:buChar char="Ø"/>
                      </a:pPr>
                      <a:r>
                        <a:rPr lang="tr-TR" sz="1400" dirty="0" smtClean="0"/>
                        <a:t>Öğrenciler için 2 özel hedefin her birine yönelik en az bir adet Düzey 1 Faaliyet yürütülmesi zorunludur.</a:t>
                      </a:r>
                      <a:endParaRPr kumimoji="0" lang="tr-TR" sz="1400" b="0" i="0" u="none" strike="noStrike" kern="1200" baseline="0" dirty="0" smtClean="0">
                        <a:solidFill>
                          <a:schemeClr val="dk1"/>
                        </a:solidFill>
                        <a:latin typeface="+mn-lt"/>
                        <a:ea typeface="+mn-ea"/>
                        <a:cs typeface="+mn-cs"/>
                      </a:endParaRPr>
                    </a:p>
                    <a:p>
                      <a:pPr marL="285750" indent="-285750">
                        <a:buFont typeface="Wingdings" pitchFamily="2" charset="2"/>
                        <a:buChar char="Ø"/>
                      </a:pPr>
                      <a:r>
                        <a:rPr lang="tr-TR" sz="1400" dirty="0" smtClean="0"/>
                        <a:t>Veliler için 2 özel hedefin her birine yönelik en az bir adet Düzey 1 Faaliyet yürütülmesi zorunludur. </a:t>
                      </a:r>
                      <a:endParaRPr kumimoji="0" lang="tr-TR" sz="1400" b="0" i="0" u="none" strike="noStrike" kern="1200" baseline="0" dirty="0" smtClean="0">
                        <a:solidFill>
                          <a:schemeClr val="dk1"/>
                        </a:solidFill>
                        <a:latin typeface="+mn-lt"/>
                        <a:ea typeface="+mn-ea"/>
                        <a:cs typeface="+mn-cs"/>
                      </a:endParaRPr>
                    </a:p>
                    <a:p>
                      <a:pPr marL="285750" indent="-285750">
                        <a:buFont typeface="Wingdings" pitchFamily="2" charset="2"/>
                        <a:buChar char="Ø"/>
                      </a:pPr>
                      <a:r>
                        <a:rPr lang="tr-TR" sz="1400" dirty="0" smtClean="0"/>
                        <a:t>Öğretmenler için 2 özel hedefin her birine yönelik en az bir adet Düzey 1 Faaliyet yürütülmesi önerilmektedir</a:t>
                      </a:r>
                      <a:endParaRPr kumimoji="0" lang="tr-TR" sz="1400" b="0" i="0" u="none" strike="noStrike" kern="1200" baseline="0" dirty="0" smtClean="0">
                        <a:solidFill>
                          <a:schemeClr val="dk1"/>
                        </a:solidFill>
                        <a:latin typeface="+mn-lt"/>
                        <a:ea typeface="+mn-ea"/>
                        <a:cs typeface="+mn-cs"/>
                      </a:endParaRPr>
                    </a:p>
                    <a:p>
                      <a:pPr marL="285750" indent="-285750">
                        <a:buFont typeface="Wingdings" pitchFamily="2" charset="2"/>
                        <a:buChar char="Ø"/>
                      </a:pPr>
                      <a:r>
                        <a:rPr kumimoji="0" lang="tr-TR" sz="1400" b="0" i="0" u="none" strike="noStrike" kern="1200" baseline="0" dirty="0" smtClean="0">
                          <a:solidFill>
                            <a:schemeClr val="dk1"/>
                          </a:solidFill>
                          <a:latin typeface="+mn-lt"/>
                          <a:ea typeface="+mn-ea"/>
                          <a:cs typeface="+mn-cs"/>
                        </a:rPr>
                        <a:t>Düzey 2 ve 3 Faaliyet yürütülmesi zorunlu olmayıp merkezin imkan ve şartları doğrultusunda planlama yapılabilir.</a:t>
                      </a:r>
                    </a:p>
                    <a:p>
                      <a:pPr marL="285750" indent="-285750">
                        <a:buFont typeface="Wingdings" pitchFamily="2" charset="2"/>
                        <a:buChar char="Ø"/>
                      </a:pPr>
                      <a:r>
                        <a:rPr kumimoji="0" lang="tr-TR" sz="1400" b="0" i="0" u="none" strike="noStrike" kern="1200" baseline="0" dirty="0" smtClean="0">
                          <a:solidFill>
                            <a:schemeClr val="dk1"/>
                          </a:solidFill>
                          <a:latin typeface="+mn-lt"/>
                          <a:ea typeface="+mn-ea"/>
                          <a:cs typeface="+mn-cs"/>
                        </a:rPr>
                        <a:t>Bazı öğrencilerin/sınıfların katıldığı Düzey 2 ve 3 Faaliyet yürütülmesi halinde bu faaliyetlere katılmayan öğrenciler için en az birer adet Düzey 1 Faaliyet yürütülmesi zorunludur.</a:t>
                      </a:r>
                    </a:p>
                    <a:p>
                      <a:pPr marL="285750" indent="-285750">
                        <a:buFont typeface="Wingdings" pitchFamily="2" charset="2"/>
                        <a:buChar char="Ø"/>
                      </a:pPr>
                      <a:r>
                        <a:rPr kumimoji="0" lang="tr-TR" sz="1400" b="0" i="0" u="none" strike="noStrike" kern="1200" baseline="0" dirty="0" smtClean="0">
                          <a:solidFill>
                            <a:schemeClr val="dk1"/>
                          </a:solidFill>
                          <a:latin typeface="+mn-lt"/>
                          <a:ea typeface="+mn-ea"/>
                          <a:cs typeface="+mn-cs"/>
                        </a:rPr>
                        <a:t>Bazı velilerin katıldığı Düzey 2 ve 3 Faaliyet yürütülmesi halinde bu faaliyetlere katılmayan veliler için en az bir adet Düzey 1 Faaliyet yürütülmesi zorunludur.</a:t>
                      </a:r>
                    </a:p>
                    <a:p>
                      <a:pPr marL="285750" indent="-285750">
                        <a:buFont typeface="Wingdings" pitchFamily="2" charset="2"/>
                        <a:buChar char="Ø"/>
                      </a:pPr>
                      <a:r>
                        <a:rPr kumimoji="0" lang="tr-TR" sz="1400" b="0" i="0" u="none" strike="noStrike" kern="1200" baseline="0" dirty="0" smtClean="0">
                          <a:solidFill>
                            <a:schemeClr val="dk1"/>
                          </a:solidFill>
                          <a:latin typeface="+mn-lt"/>
                          <a:ea typeface="+mn-ea"/>
                          <a:cs typeface="+mn-cs"/>
                        </a:rPr>
                        <a:t>Bazı öğretmenlerin katıldığı Düzey 2 ve 3 Faaliyet yürütülmesi halinde bu faaliyetlere katılmayan öğretmenler için en az bir adet Düzey 1 Faaliyet yürütülmesi zorunludur.</a:t>
                      </a:r>
                      <a:endParaRPr lang="tr-TR" sz="1400" dirty="0"/>
                    </a:p>
                  </a:txBody>
                  <a:tcPr/>
                </a:tc>
                <a:extLst>
                  <a:ext uri="{0D108BD9-81ED-4DB2-BD59-A6C34878D82A}">
                    <a16:rowId xmlns:a16="http://schemas.microsoft.com/office/drawing/2014/main" xmlns="" val="10001"/>
                  </a:ext>
                </a:extLst>
              </a:tr>
            </a:tbl>
          </a:graphicData>
        </a:graphic>
      </p:graphicFrame>
      <p:sp>
        <p:nvSpPr>
          <p:cNvPr id="5" name="Metin kutusu 4"/>
          <p:cNvSpPr txBox="1"/>
          <p:nvPr/>
        </p:nvSpPr>
        <p:spPr>
          <a:xfrm>
            <a:off x="401651" y="1259632"/>
            <a:ext cx="2952327" cy="3046988"/>
          </a:xfrm>
          <a:prstGeom prst="rect">
            <a:avLst/>
          </a:prstGeom>
          <a:solidFill>
            <a:srgbClr val="FF0000"/>
          </a:solidFill>
          <a:ln>
            <a:solidFill>
              <a:schemeClr val="tx1"/>
            </a:solidFill>
          </a:ln>
        </p:spPr>
        <p:txBody>
          <a:bodyPr wrap="square" rtlCol="0">
            <a:spAutoFit/>
          </a:bodyPr>
          <a:lstStyle/>
          <a:p>
            <a:pPr algn="ctr"/>
            <a:r>
              <a:rPr lang="tr-TR" sz="1200" b="1" dirty="0">
                <a:solidFill>
                  <a:schemeClr val="bg1"/>
                </a:solidFill>
              </a:rPr>
              <a:t>DÜZEY 1 FAALİYET GRUBU</a:t>
            </a:r>
          </a:p>
          <a:p>
            <a:r>
              <a:rPr lang="tr-TR" sz="1200" b="1" dirty="0" smtClean="0">
                <a:solidFill>
                  <a:schemeClr val="bg1"/>
                </a:solidFill>
              </a:rPr>
              <a:t>1</a:t>
            </a:r>
            <a:r>
              <a:rPr lang="tr-TR" sz="1200" b="1" dirty="0">
                <a:solidFill>
                  <a:schemeClr val="bg1"/>
                </a:solidFill>
              </a:rPr>
              <a:t>. Yayın Hazırlama (Broşür, Bülten, Okul/Kurum Web Sitesi İçeriği,</a:t>
            </a:r>
          </a:p>
          <a:p>
            <a:r>
              <a:rPr lang="tr-TR" sz="1200" b="1" dirty="0">
                <a:solidFill>
                  <a:schemeClr val="bg1"/>
                </a:solidFill>
              </a:rPr>
              <a:t>Pano/Etkileşimli Pano, Afiş, Poster vb.),</a:t>
            </a:r>
          </a:p>
          <a:p>
            <a:r>
              <a:rPr lang="tr-TR" sz="1200" b="1" dirty="0">
                <a:solidFill>
                  <a:schemeClr val="bg1"/>
                </a:solidFill>
              </a:rPr>
              <a:t>2. Konferans/Panel Düzenleme,</a:t>
            </a:r>
          </a:p>
          <a:p>
            <a:r>
              <a:rPr lang="tr-TR" sz="1200" b="1" dirty="0">
                <a:solidFill>
                  <a:schemeClr val="bg1"/>
                </a:solidFill>
              </a:rPr>
              <a:t>3. Seminer Düzenleme,</a:t>
            </a:r>
          </a:p>
          <a:p>
            <a:r>
              <a:rPr lang="tr-TR" sz="1200" b="1" dirty="0">
                <a:solidFill>
                  <a:schemeClr val="bg1"/>
                </a:solidFill>
              </a:rPr>
              <a:t>4. Gezi Düzenleme,</a:t>
            </a:r>
          </a:p>
          <a:p>
            <a:r>
              <a:rPr lang="tr-TR" sz="1200" b="1" dirty="0">
                <a:solidFill>
                  <a:schemeClr val="bg1"/>
                </a:solidFill>
              </a:rPr>
              <a:t>5. Sınıf Rehberliği Tek Etkinlik Uygulama,</a:t>
            </a:r>
          </a:p>
          <a:p>
            <a:r>
              <a:rPr lang="tr-TR" sz="1200" b="1" dirty="0">
                <a:solidFill>
                  <a:schemeClr val="bg1"/>
                </a:solidFill>
              </a:rPr>
              <a:t>6. Sınıf Rehberlik Programı Tek Etkinlik Uygulama,</a:t>
            </a:r>
          </a:p>
          <a:p>
            <a:r>
              <a:rPr lang="tr-TR" sz="1200" b="1" dirty="0" smtClean="0">
                <a:solidFill>
                  <a:schemeClr val="bg1"/>
                </a:solidFill>
              </a:rPr>
              <a:t>7.Masal/Hikaye/Film/Animasyon/Video/Kitap </a:t>
            </a:r>
            <a:r>
              <a:rPr lang="tr-TR" sz="1200" b="1" dirty="0">
                <a:solidFill>
                  <a:schemeClr val="bg1"/>
                </a:solidFill>
              </a:rPr>
              <a:t>Değerlendirme,</a:t>
            </a:r>
          </a:p>
          <a:p>
            <a:r>
              <a:rPr lang="tr-TR" sz="1200" b="1" dirty="0">
                <a:solidFill>
                  <a:schemeClr val="bg1"/>
                </a:solidFill>
              </a:rPr>
              <a:t>8. Mezunla Buluşma Etkinliği Düzenleme</a:t>
            </a:r>
            <a:endParaRPr lang="tr-TR" sz="1200" dirty="0">
              <a:solidFill>
                <a:schemeClr val="bg1"/>
              </a:solidFill>
            </a:endParaRPr>
          </a:p>
        </p:txBody>
      </p:sp>
      <p:sp>
        <p:nvSpPr>
          <p:cNvPr id="6" name="Metin kutusu 5"/>
          <p:cNvSpPr txBox="1"/>
          <p:nvPr/>
        </p:nvSpPr>
        <p:spPr>
          <a:xfrm>
            <a:off x="401652" y="4278008"/>
            <a:ext cx="2952326" cy="2677656"/>
          </a:xfrm>
          <a:prstGeom prst="rect">
            <a:avLst/>
          </a:prstGeom>
          <a:solidFill>
            <a:srgbClr val="FFFF00"/>
          </a:solidFill>
          <a:ln>
            <a:solidFill>
              <a:schemeClr val="tx1"/>
            </a:solidFill>
          </a:ln>
        </p:spPr>
        <p:txBody>
          <a:bodyPr wrap="square" rtlCol="0">
            <a:spAutoFit/>
          </a:bodyPr>
          <a:lstStyle/>
          <a:p>
            <a:pPr algn="ctr"/>
            <a:r>
              <a:rPr lang="tr-TR" sz="1200" b="1" dirty="0"/>
              <a:t>DÜZEY </a:t>
            </a:r>
            <a:r>
              <a:rPr lang="tr-TR" sz="1200" b="1" dirty="0" smtClean="0"/>
              <a:t>2 </a:t>
            </a:r>
            <a:r>
              <a:rPr lang="tr-TR" sz="1200" b="1" dirty="0"/>
              <a:t>FAALİYET GRUBU</a:t>
            </a:r>
          </a:p>
          <a:p>
            <a:r>
              <a:rPr lang="tr-TR" sz="1200" b="1" dirty="0" smtClean="0"/>
              <a:t>1. Konferans/Panel </a:t>
            </a:r>
            <a:r>
              <a:rPr lang="tr-TR" sz="1200" b="1" dirty="0"/>
              <a:t>Serisi Düzenleme,</a:t>
            </a:r>
          </a:p>
          <a:p>
            <a:r>
              <a:rPr lang="tr-TR" sz="1200" b="1" dirty="0"/>
              <a:t>2. Seminer Serisi Düzenleme,</a:t>
            </a:r>
          </a:p>
          <a:p>
            <a:r>
              <a:rPr lang="tr-TR" sz="1200" b="1" dirty="0"/>
              <a:t>3. Gezi Serisi Düzenleme</a:t>
            </a:r>
          </a:p>
          <a:p>
            <a:r>
              <a:rPr lang="tr-TR" sz="1200" b="1" dirty="0"/>
              <a:t>4. Psikoeğitim Programı Uygulama,</a:t>
            </a:r>
          </a:p>
          <a:p>
            <a:r>
              <a:rPr lang="tr-TR" sz="1200" b="1" dirty="0"/>
              <a:t>5. Sosyal Sorumluluk Çalışmaları/Projeleri Yürütme,</a:t>
            </a:r>
          </a:p>
          <a:p>
            <a:r>
              <a:rPr lang="tr-TR" sz="1200" b="1" dirty="0"/>
              <a:t>6. Sınıf Rehberlik Programı Aynı Kazanıma Ait Ardışık Etkinlik</a:t>
            </a:r>
          </a:p>
          <a:p>
            <a:r>
              <a:rPr lang="tr-TR" sz="1200" b="1" dirty="0"/>
              <a:t>Uygulama</a:t>
            </a:r>
          </a:p>
          <a:p>
            <a:r>
              <a:rPr lang="tr-TR" sz="1200" b="1" dirty="0"/>
              <a:t>7. Mezunla Buluşma Etkinlik Serisi Düzenleme</a:t>
            </a:r>
          </a:p>
          <a:p>
            <a:r>
              <a:rPr lang="tr-TR" sz="1200" b="1" dirty="0"/>
              <a:t>8.Eylem Planı Hazırlama ve Uygulama</a:t>
            </a:r>
            <a:endParaRPr lang="tr-TR" sz="1200" dirty="0"/>
          </a:p>
        </p:txBody>
      </p:sp>
      <p:sp>
        <p:nvSpPr>
          <p:cNvPr id="7" name="Metin kutusu 6"/>
          <p:cNvSpPr txBox="1"/>
          <p:nvPr/>
        </p:nvSpPr>
        <p:spPr>
          <a:xfrm>
            <a:off x="401652" y="6955664"/>
            <a:ext cx="2943306" cy="1015663"/>
          </a:xfrm>
          <a:prstGeom prst="rect">
            <a:avLst/>
          </a:prstGeom>
          <a:solidFill>
            <a:srgbClr val="00B0F0"/>
          </a:solidFill>
          <a:ln>
            <a:solidFill>
              <a:schemeClr val="tx1"/>
            </a:solidFill>
          </a:ln>
        </p:spPr>
        <p:txBody>
          <a:bodyPr wrap="square" rtlCol="0">
            <a:spAutoFit/>
          </a:bodyPr>
          <a:lstStyle/>
          <a:p>
            <a:pPr algn="ctr"/>
            <a:r>
              <a:rPr lang="tr-TR" sz="1200" b="1" dirty="0"/>
              <a:t>DÜZEY 3</a:t>
            </a:r>
            <a:r>
              <a:rPr lang="tr-TR" sz="1200" b="1" dirty="0" smtClean="0"/>
              <a:t> </a:t>
            </a:r>
            <a:r>
              <a:rPr lang="tr-TR" sz="1200" b="1" dirty="0"/>
              <a:t>FAALİYET GRUBU</a:t>
            </a:r>
          </a:p>
          <a:p>
            <a:r>
              <a:rPr lang="tr-TR" sz="1200" b="1" dirty="0"/>
              <a:t>1. Grupla Psikolojik Danışma,</a:t>
            </a:r>
          </a:p>
          <a:p>
            <a:r>
              <a:rPr lang="tr-TR" sz="1200" b="1" dirty="0"/>
              <a:t>2. Odak Grup Çalışması,</a:t>
            </a:r>
          </a:p>
          <a:p>
            <a:r>
              <a:rPr lang="tr-TR" sz="1200" b="1" dirty="0"/>
              <a:t>3. Psikoeğitim Programı Hazırlama </a:t>
            </a:r>
            <a:r>
              <a:rPr lang="tr-TR" sz="1200" b="1" dirty="0" smtClean="0"/>
              <a:t>ve Uygulama</a:t>
            </a:r>
            <a:endParaRPr lang="tr-TR" sz="1200" dirty="0"/>
          </a:p>
        </p:txBody>
      </p:sp>
    </p:spTree>
    <p:extLst>
      <p:ext uri="{BB962C8B-B14F-4D97-AF65-F5344CB8AC3E}">
        <p14:creationId xmlns:p14="http://schemas.microsoft.com/office/powerpoint/2010/main" xmlns="" val="2634611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57166" y="214282"/>
            <a:ext cx="6172200" cy="7749131"/>
          </a:xfrm>
        </p:spPr>
        <p:txBody>
          <a:bodyPr>
            <a:normAutofit/>
          </a:bodyPr>
          <a:lstStyle/>
          <a:p>
            <a:pPr algn="ctr">
              <a:buNone/>
            </a:pPr>
            <a:endParaRPr lang="tr-TR" sz="3600" b="1" dirty="0" smtClean="0">
              <a:solidFill>
                <a:srgbClr val="FF0000"/>
              </a:solidFill>
            </a:endParaRPr>
          </a:p>
          <a:p>
            <a:pPr>
              <a:buNone/>
            </a:pPr>
            <a:endParaRPr lang="tr-TR" sz="2000" b="1" dirty="0" smtClean="0">
              <a:solidFill>
                <a:srgbClr val="FF0000"/>
              </a:solidFill>
            </a:endParaRPr>
          </a:p>
          <a:p>
            <a:endParaRPr lang="tr-TR" sz="2000" b="1" dirty="0" smtClean="0">
              <a:solidFill>
                <a:srgbClr val="FF0000"/>
              </a:solidFill>
            </a:endParaRPr>
          </a:p>
          <a:p>
            <a:pPr>
              <a:buNone/>
            </a:pPr>
            <a:endParaRPr lang="tr-TR" sz="2000" b="1" dirty="0" smtClean="0">
              <a:solidFill>
                <a:srgbClr val="FF0000"/>
              </a:solidFill>
            </a:endParaRPr>
          </a:p>
          <a:p>
            <a:endParaRPr lang="tr-TR" sz="2800" dirty="0" smtClean="0"/>
          </a:p>
          <a:p>
            <a:endParaRPr lang="tr-TR" sz="2800" dirty="0" smtClean="0"/>
          </a:p>
          <a:p>
            <a:endParaRPr lang="tr-TR" sz="2800" dirty="0" smtClean="0"/>
          </a:p>
          <a:p>
            <a:pPr algn="just">
              <a:buNone/>
            </a:pPr>
            <a:endParaRPr lang="tr-TR" sz="3600" b="1" dirty="0">
              <a:solidFill>
                <a:srgbClr val="FF0000"/>
              </a:solidFill>
            </a:endParaRPr>
          </a:p>
        </p:txBody>
      </p:sp>
      <p:graphicFrame>
        <p:nvGraphicFramePr>
          <p:cNvPr id="4" name="Tablo 3"/>
          <p:cNvGraphicFramePr>
            <a:graphicFrameLocks noGrp="1"/>
          </p:cNvGraphicFramePr>
          <p:nvPr>
            <p:extLst>
              <p:ext uri="{D42A27DB-BD31-4B8C-83A1-F6EECF244321}">
                <p14:modId xmlns:p14="http://schemas.microsoft.com/office/powerpoint/2010/main" xmlns="" val="2918404294"/>
              </p:ext>
            </p:extLst>
          </p:nvPr>
        </p:nvGraphicFramePr>
        <p:xfrm>
          <a:off x="19116" y="107504"/>
          <a:ext cx="6858000" cy="9198581"/>
        </p:xfrm>
        <a:graphic>
          <a:graphicData uri="http://schemas.openxmlformats.org/drawingml/2006/table">
            <a:tbl>
              <a:tblPr firstRow="1" bandRow="1">
                <a:tableStyleId>{21E4AEA4-8DFA-4A89-87EB-49C32662AFE0}</a:tableStyleId>
              </a:tblPr>
              <a:tblGrid>
                <a:gridCol w="3429000">
                  <a:extLst>
                    <a:ext uri="{9D8B030D-6E8A-4147-A177-3AD203B41FA5}">
                      <a16:colId xmlns:a16="http://schemas.microsoft.com/office/drawing/2014/main" xmlns="" val="20000"/>
                    </a:ext>
                  </a:extLst>
                </a:gridCol>
                <a:gridCol w="3429000">
                  <a:extLst>
                    <a:ext uri="{9D8B030D-6E8A-4147-A177-3AD203B41FA5}">
                      <a16:colId xmlns:a16="http://schemas.microsoft.com/office/drawing/2014/main" xmlns="" val="20001"/>
                    </a:ext>
                  </a:extLst>
                </a:gridCol>
              </a:tblGrid>
              <a:tr h="359381">
                <a:tc gridSpan="2">
                  <a:txBody>
                    <a:bodyPr/>
                    <a:lstStyle/>
                    <a:p>
                      <a:pPr algn="ctr"/>
                      <a:r>
                        <a:rPr kumimoji="0" lang="tr-TR" sz="1600" u="none" strike="noStrike" kern="1200" baseline="0" dirty="0" smtClean="0"/>
                        <a:t>HEDEF ÇALIŞMALARI İÇİN STANDARTLAR</a:t>
                      </a:r>
                      <a:endParaRPr lang="tr-TR" sz="1600" dirty="0"/>
                    </a:p>
                  </a:txBody>
                  <a:tcPr/>
                </a:tc>
                <a:tc hMerge="1">
                  <a:txBody>
                    <a:bodyPr/>
                    <a:lstStyle/>
                    <a:p>
                      <a:endParaRPr lang="tr-TR" dirty="0"/>
                    </a:p>
                  </a:txBody>
                  <a:tcPr/>
                </a:tc>
                <a:extLst>
                  <a:ext uri="{0D108BD9-81ED-4DB2-BD59-A6C34878D82A}">
                    <a16:rowId xmlns:a16="http://schemas.microsoft.com/office/drawing/2014/main" xmlns="" val="10000"/>
                  </a:ext>
                </a:extLst>
              </a:tr>
              <a:tr h="8677115">
                <a:tc>
                  <a:txBody>
                    <a:bodyPr/>
                    <a:lstStyle/>
                    <a:p>
                      <a:pPr algn="ctr"/>
                      <a:r>
                        <a:rPr kumimoji="0" lang="tr-TR" sz="1400" b="1" i="0" u="none" strike="noStrike" kern="1200" baseline="0" dirty="0" smtClean="0">
                          <a:solidFill>
                            <a:schemeClr val="dk1"/>
                          </a:solidFill>
                          <a:latin typeface="+mn-lt"/>
                          <a:ea typeface="+mn-ea"/>
                          <a:cs typeface="+mn-cs"/>
                        </a:rPr>
                        <a:t>Kadrosunun Bulunduğu Okul ile Birlikte Başka Okulda da Görevli Rehber Öğretmen</a:t>
                      </a:r>
                    </a:p>
                    <a:p>
                      <a:pPr algn="ctr"/>
                      <a:r>
                        <a:rPr kumimoji="0" lang="tr-TR" sz="1400" b="1" i="0" u="none" strike="noStrike" kern="1200" baseline="0" dirty="0" smtClean="0">
                          <a:solidFill>
                            <a:schemeClr val="dk1"/>
                          </a:solidFill>
                          <a:latin typeface="+mn-lt"/>
                          <a:ea typeface="+mn-ea"/>
                          <a:cs typeface="+mn-cs"/>
                        </a:rPr>
                        <a:t>/Psikolojik Danışmanlar(Görev Yaptıkları Her Okul İçin)</a:t>
                      </a:r>
                      <a:endParaRPr lang="tr-TR" sz="1400" dirty="0"/>
                    </a:p>
                  </a:txBody>
                  <a:tcPr/>
                </a:tc>
                <a:tc>
                  <a:txBody>
                    <a:bodyPr/>
                    <a:lstStyle/>
                    <a:p>
                      <a:pPr marL="285750" indent="-285750">
                        <a:buFont typeface="Wingdings" pitchFamily="2" charset="2"/>
                        <a:buChar char="Ø"/>
                      </a:pPr>
                      <a:endParaRPr kumimoji="0" lang="tr-TR" sz="1400" b="0" i="0" u="none" strike="noStrike" kern="1200" baseline="0" dirty="0" smtClean="0">
                        <a:solidFill>
                          <a:schemeClr val="dk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tr-TR" sz="1400" b="0" i="0" u="none" strike="noStrike" kern="1200" baseline="0" dirty="0" smtClean="0">
                          <a:solidFill>
                            <a:schemeClr val="dk1"/>
                          </a:solidFill>
                          <a:latin typeface="+mn-lt"/>
                          <a:ea typeface="+mn-ea"/>
                          <a:cs typeface="+mn-cs"/>
                        </a:rPr>
                        <a:t>Öğrenciler için genel, yerel ve özel hedeflere yönelik en az bir adet Düzey 1 Faaliyet yürütülmesi zorunludur.</a:t>
                      </a:r>
                    </a:p>
                    <a:p>
                      <a:pPr marL="285750" indent="-285750">
                        <a:buFont typeface="Wingdings" pitchFamily="2" charset="2"/>
                        <a:buChar char="Ø"/>
                      </a:pPr>
                      <a:endParaRPr kumimoji="0" lang="tr-TR" sz="1400" b="0" i="0" u="none" strike="noStrike" kern="1200" baseline="0" dirty="0" smtClean="0">
                        <a:solidFill>
                          <a:schemeClr val="dk1"/>
                        </a:solidFill>
                        <a:latin typeface="+mn-lt"/>
                        <a:ea typeface="+mn-ea"/>
                        <a:cs typeface="+mn-cs"/>
                      </a:endParaRPr>
                    </a:p>
                    <a:p>
                      <a:pPr marL="285750" indent="-285750">
                        <a:buFont typeface="Wingdings" pitchFamily="2" charset="2"/>
                        <a:buChar char="Ø"/>
                      </a:pPr>
                      <a:endParaRPr kumimoji="0" lang="tr-TR" sz="1400" b="0" i="0" u="none" strike="noStrike" kern="1200" baseline="0" dirty="0" smtClean="0">
                        <a:solidFill>
                          <a:schemeClr val="dk1"/>
                        </a:solidFill>
                        <a:latin typeface="+mn-lt"/>
                        <a:ea typeface="+mn-ea"/>
                        <a:cs typeface="+mn-cs"/>
                      </a:endParaRPr>
                    </a:p>
                    <a:p>
                      <a:pPr marL="285750" indent="-285750">
                        <a:buFont typeface="Wingdings" pitchFamily="2" charset="2"/>
                        <a:buChar char="Ø"/>
                      </a:pPr>
                      <a:r>
                        <a:rPr kumimoji="0" lang="tr-TR" sz="1400" b="0" i="0" u="none" strike="noStrike" kern="1200" baseline="0" dirty="0" smtClean="0">
                          <a:solidFill>
                            <a:schemeClr val="dk1"/>
                          </a:solidFill>
                          <a:latin typeface="+mn-lt"/>
                          <a:ea typeface="+mn-ea"/>
                          <a:cs typeface="+mn-cs"/>
                        </a:rPr>
                        <a:t>Veliler için genel, yerel ve özel hedeflere yönelik en az bir adet Düzey 1 Faaliyet yürütülmesi zorunludur.</a:t>
                      </a:r>
                    </a:p>
                    <a:p>
                      <a:pPr marL="0" indent="0">
                        <a:buFont typeface="Wingdings" pitchFamily="2" charset="2"/>
                        <a:buNone/>
                      </a:pPr>
                      <a:endParaRPr kumimoji="0" lang="tr-TR" sz="1400" b="0" i="0" u="none" strike="noStrike" kern="1200" baseline="0" dirty="0" smtClean="0">
                        <a:solidFill>
                          <a:schemeClr val="dk1"/>
                        </a:solidFill>
                        <a:latin typeface="+mn-lt"/>
                        <a:ea typeface="+mn-ea"/>
                        <a:cs typeface="+mn-cs"/>
                      </a:endParaRPr>
                    </a:p>
                    <a:p>
                      <a:pPr marL="285750" indent="-285750">
                        <a:buFont typeface="Wingdings" pitchFamily="2" charset="2"/>
                        <a:buChar char="Ø"/>
                      </a:pPr>
                      <a:r>
                        <a:rPr kumimoji="0" lang="tr-TR" sz="1400" b="0" i="0" u="none" strike="noStrike" kern="1200" baseline="0" dirty="0" smtClean="0">
                          <a:solidFill>
                            <a:schemeClr val="dk1"/>
                          </a:solidFill>
                          <a:latin typeface="+mn-lt"/>
                          <a:ea typeface="+mn-ea"/>
                          <a:cs typeface="+mn-cs"/>
                        </a:rPr>
                        <a:t>Öğretmenler için genel, yerel ve özel hedeflere yönelik en az bir adet Düzey 1 Faaliyet yürütülmesi zorunludur.</a:t>
                      </a:r>
                    </a:p>
                    <a:p>
                      <a:pPr marL="0" indent="0">
                        <a:buFont typeface="Wingdings" pitchFamily="2" charset="2"/>
                        <a:buNone/>
                      </a:pPr>
                      <a:endParaRPr kumimoji="0" lang="tr-TR" sz="1400" b="0" i="0" u="none" strike="noStrike" kern="1200" baseline="0" dirty="0" smtClean="0">
                        <a:solidFill>
                          <a:schemeClr val="dk1"/>
                        </a:solidFill>
                        <a:latin typeface="+mn-lt"/>
                        <a:ea typeface="+mn-ea"/>
                        <a:cs typeface="+mn-cs"/>
                      </a:endParaRPr>
                    </a:p>
                    <a:p>
                      <a:pPr marL="285750" indent="-285750">
                        <a:buFont typeface="Wingdings" pitchFamily="2" charset="2"/>
                        <a:buChar char="Ø"/>
                      </a:pPr>
                      <a:r>
                        <a:rPr kumimoji="0" lang="tr-TR" sz="1400" b="0" i="0" u="none" strike="noStrike" kern="1200" baseline="0" dirty="0" smtClean="0">
                          <a:solidFill>
                            <a:schemeClr val="dk1"/>
                          </a:solidFill>
                          <a:latin typeface="+mn-lt"/>
                          <a:ea typeface="+mn-ea"/>
                          <a:cs typeface="+mn-cs"/>
                        </a:rPr>
                        <a:t>Düzey 2 ve 3 Faaliyet yürütülmesi zorunlu olmayıp okulun imkan ve şartları doğrultusunda planlama yapılabilir.</a:t>
                      </a:r>
                    </a:p>
                    <a:p>
                      <a:pPr marL="0" indent="0">
                        <a:buFont typeface="Wingdings" pitchFamily="2" charset="2"/>
                        <a:buNone/>
                      </a:pPr>
                      <a:endParaRPr kumimoji="0" lang="tr-TR" sz="1400" b="0" i="0" u="none" strike="noStrike" kern="1200" baseline="0" dirty="0" smtClean="0">
                        <a:solidFill>
                          <a:schemeClr val="dk1"/>
                        </a:solidFill>
                        <a:latin typeface="+mn-lt"/>
                        <a:ea typeface="+mn-ea"/>
                        <a:cs typeface="+mn-cs"/>
                      </a:endParaRPr>
                    </a:p>
                    <a:p>
                      <a:pPr marL="285750" indent="-285750">
                        <a:buFont typeface="Wingdings" pitchFamily="2" charset="2"/>
                        <a:buChar char="Ø"/>
                      </a:pPr>
                      <a:r>
                        <a:rPr kumimoji="0" lang="tr-TR" sz="1400" b="0" i="0" u="none" strike="noStrike" kern="1200" baseline="0" dirty="0" smtClean="0">
                          <a:solidFill>
                            <a:schemeClr val="dk1"/>
                          </a:solidFill>
                          <a:latin typeface="+mn-lt"/>
                          <a:ea typeface="+mn-ea"/>
                          <a:cs typeface="+mn-cs"/>
                        </a:rPr>
                        <a:t>Bazı öğrencilerin/sınıfların katıldığı Düzey 2 ve 3 Faaliyet yürütülmesi halinde bu faaliyetlere katılmayan öğrenciler için en az bir adet Düzey 1 Faaliyet yürütülmesi zorunludur.</a:t>
                      </a:r>
                    </a:p>
                    <a:p>
                      <a:pPr marL="0" indent="0">
                        <a:buFont typeface="Wingdings" pitchFamily="2" charset="2"/>
                        <a:buNone/>
                      </a:pPr>
                      <a:endParaRPr kumimoji="0" lang="tr-TR" sz="1400" b="0" i="0" u="none" strike="noStrike" kern="1200" baseline="0" dirty="0" smtClean="0">
                        <a:solidFill>
                          <a:schemeClr val="dk1"/>
                        </a:solidFill>
                        <a:latin typeface="+mn-lt"/>
                        <a:ea typeface="+mn-ea"/>
                        <a:cs typeface="+mn-cs"/>
                      </a:endParaRPr>
                    </a:p>
                    <a:p>
                      <a:pPr marL="285750" indent="-285750">
                        <a:buFont typeface="Wingdings" pitchFamily="2" charset="2"/>
                        <a:buChar char="Ø"/>
                      </a:pPr>
                      <a:r>
                        <a:rPr kumimoji="0" lang="tr-TR" sz="1400" b="0" i="0" u="none" strike="noStrike" kern="1200" baseline="0" dirty="0" smtClean="0">
                          <a:solidFill>
                            <a:schemeClr val="dk1"/>
                          </a:solidFill>
                          <a:latin typeface="+mn-lt"/>
                          <a:ea typeface="+mn-ea"/>
                          <a:cs typeface="+mn-cs"/>
                        </a:rPr>
                        <a:t>Bazı velilerin katıldığı Düzey 2 ve 3 Faaliyet yürütülmesi halinde bu faaliyetlere katılmayan veliler için en az bir adet Düzey 1 Faaliyet yürütülmesi zorunludur.</a:t>
                      </a:r>
                    </a:p>
                    <a:p>
                      <a:pPr marL="0" indent="0">
                        <a:buFont typeface="Wingdings" pitchFamily="2" charset="2"/>
                        <a:buNone/>
                      </a:pPr>
                      <a:endParaRPr kumimoji="0" lang="tr-TR" sz="1400" b="0" i="0" u="none" strike="noStrike" kern="1200" baseline="0" dirty="0" smtClean="0">
                        <a:solidFill>
                          <a:schemeClr val="dk1"/>
                        </a:solidFill>
                        <a:latin typeface="+mn-lt"/>
                        <a:ea typeface="+mn-ea"/>
                        <a:cs typeface="+mn-cs"/>
                      </a:endParaRPr>
                    </a:p>
                    <a:p>
                      <a:pPr marL="285750" indent="-285750">
                        <a:buFont typeface="Wingdings" pitchFamily="2" charset="2"/>
                        <a:buChar char="Ø"/>
                      </a:pPr>
                      <a:r>
                        <a:rPr kumimoji="0" lang="tr-TR" sz="1400" b="0" i="0" u="none" strike="noStrike" kern="1200" baseline="0" dirty="0" smtClean="0">
                          <a:solidFill>
                            <a:schemeClr val="dk1"/>
                          </a:solidFill>
                          <a:latin typeface="+mn-lt"/>
                          <a:ea typeface="+mn-ea"/>
                          <a:cs typeface="+mn-cs"/>
                        </a:rPr>
                        <a:t>Bazı öğretmenlerin katıldığı Düzey 2 ve 3 Faaliyet yürütülmesi halinde bu faaliyetlere katılmayan öğretmenler için en az bir adet Düzey 1 Faaliyet yürütülmesi zorunludur.</a:t>
                      </a:r>
                      <a:endParaRPr lang="tr-TR" sz="1400" dirty="0"/>
                    </a:p>
                  </a:txBody>
                  <a:tcPr/>
                </a:tc>
                <a:extLst>
                  <a:ext uri="{0D108BD9-81ED-4DB2-BD59-A6C34878D82A}">
                    <a16:rowId xmlns:a16="http://schemas.microsoft.com/office/drawing/2014/main" xmlns="" val="10001"/>
                  </a:ext>
                </a:extLst>
              </a:tr>
            </a:tbl>
          </a:graphicData>
        </a:graphic>
      </p:graphicFrame>
      <p:sp>
        <p:nvSpPr>
          <p:cNvPr id="5" name="Metin kutusu 4"/>
          <p:cNvSpPr txBox="1"/>
          <p:nvPr/>
        </p:nvSpPr>
        <p:spPr>
          <a:xfrm>
            <a:off x="260648" y="1691680"/>
            <a:ext cx="2952327" cy="3046988"/>
          </a:xfrm>
          <a:prstGeom prst="rect">
            <a:avLst/>
          </a:prstGeom>
          <a:solidFill>
            <a:srgbClr val="FF0000"/>
          </a:solidFill>
          <a:ln>
            <a:solidFill>
              <a:schemeClr val="tx1"/>
            </a:solidFill>
          </a:ln>
        </p:spPr>
        <p:txBody>
          <a:bodyPr wrap="square" rtlCol="0">
            <a:spAutoFit/>
          </a:bodyPr>
          <a:lstStyle/>
          <a:p>
            <a:pPr algn="ctr"/>
            <a:r>
              <a:rPr lang="tr-TR" sz="1200" b="1" dirty="0">
                <a:solidFill>
                  <a:schemeClr val="bg1"/>
                </a:solidFill>
              </a:rPr>
              <a:t>DÜZEY 1 FAALİYET GRUBU</a:t>
            </a:r>
          </a:p>
          <a:p>
            <a:r>
              <a:rPr lang="tr-TR" sz="1200" b="1" dirty="0" smtClean="0">
                <a:solidFill>
                  <a:schemeClr val="bg1"/>
                </a:solidFill>
              </a:rPr>
              <a:t>1</a:t>
            </a:r>
            <a:r>
              <a:rPr lang="tr-TR" sz="1200" b="1" dirty="0">
                <a:solidFill>
                  <a:schemeClr val="bg1"/>
                </a:solidFill>
              </a:rPr>
              <a:t>. Yayın Hazırlama (Broşür, Bülten, Okul/Kurum Web Sitesi İçeriği,</a:t>
            </a:r>
          </a:p>
          <a:p>
            <a:r>
              <a:rPr lang="tr-TR" sz="1200" b="1" dirty="0">
                <a:solidFill>
                  <a:schemeClr val="bg1"/>
                </a:solidFill>
              </a:rPr>
              <a:t>Pano/Etkileşimli Pano, Afiş, Poster vb.),</a:t>
            </a:r>
          </a:p>
          <a:p>
            <a:r>
              <a:rPr lang="tr-TR" sz="1200" b="1" dirty="0">
                <a:solidFill>
                  <a:schemeClr val="bg1"/>
                </a:solidFill>
              </a:rPr>
              <a:t>2. Konferans/Panel Düzenleme,</a:t>
            </a:r>
          </a:p>
          <a:p>
            <a:r>
              <a:rPr lang="tr-TR" sz="1200" b="1" dirty="0">
                <a:solidFill>
                  <a:schemeClr val="bg1"/>
                </a:solidFill>
              </a:rPr>
              <a:t>3. Seminer Düzenleme,</a:t>
            </a:r>
          </a:p>
          <a:p>
            <a:r>
              <a:rPr lang="tr-TR" sz="1200" b="1" dirty="0">
                <a:solidFill>
                  <a:schemeClr val="bg1"/>
                </a:solidFill>
              </a:rPr>
              <a:t>4. Gezi Düzenleme,</a:t>
            </a:r>
          </a:p>
          <a:p>
            <a:r>
              <a:rPr lang="tr-TR" sz="1200" b="1" dirty="0">
                <a:solidFill>
                  <a:schemeClr val="bg1"/>
                </a:solidFill>
              </a:rPr>
              <a:t>5. Sınıf Rehberliği Tek Etkinlik Uygulama,</a:t>
            </a:r>
          </a:p>
          <a:p>
            <a:r>
              <a:rPr lang="tr-TR" sz="1200" b="1" dirty="0">
                <a:solidFill>
                  <a:schemeClr val="bg1"/>
                </a:solidFill>
              </a:rPr>
              <a:t>6. Sınıf Rehberlik Programı Tek Etkinlik Uygulama,</a:t>
            </a:r>
          </a:p>
          <a:p>
            <a:r>
              <a:rPr lang="tr-TR" sz="1200" b="1" dirty="0" smtClean="0">
                <a:solidFill>
                  <a:schemeClr val="bg1"/>
                </a:solidFill>
              </a:rPr>
              <a:t>7.Masal/Hikaye/Film/Animasyon/Video/Kitap </a:t>
            </a:r>
            <a:r>
              <a:rPr lang="tr-TR" sz="1200" b="1" dirty="0">
                <a:solidFill>
                  <a:schemeClr val="bg1"/>
                </a:solidFill>
              </a:rPr>
              <a:t>Değerlendirme,</a:t>
            </a:r>
          </a:p>
          <a:p>
            <a:r>
              <a:rPr lang="tr-TR" sz="1200" b="1" dirty="0">
                <a:solidFill>
                  <a:schemeClr val="bg1"/>
                </a:solidFill>
              </a:rPr>
              <a:t>8. Mezunla Buluşma Etkinliği Düzenleme</a:t>
            </a:r>
            <a:endParaRPr lang="tr-TR" sz="1200" dirty="0">
              <a:solidFill>
                <a:schemeClr val="bg1"/>
              </a:solidFill>
            </a:endParaRPr>
          </a:p>
        </p:txBody>
      </p:sp>
      <p:sp>
        <p:nvSpPr>
          <p:cNvPr id="6" name="Metin kutusu 5"/>
          <p:cNvSpPr txBox="1"/>
          <p:nvPr/>
        </p:nvSpPr>
        <p:spPr>
          <a:xfrm>
            <a:off x="260649" y="4738668"/>
            <a:ext cx="2952326" cy="2677656"/>
          </a:xfrm>
          <a:prstGeom prst="rect">
            <a:avLst/>
          </a:prstGeom>
          <a:solidFill>
            <a:srgbClr val="FFFF00"/>
          </a:solidFill>
          <a:ln>
            <a:solidFill>
              <a:schemeClr val="tx1"/>
            </a:solidFill>
          </a:ln>
        </p:spPr>
        <p:txBody>
          <a:bodyPr wrap="square" rtlCol="0">
            <a:spAutoFit/>
          </a:bodyPr>
          <a:lstStyle/>
          <a:p>
            <a:pPr algn="ctr"/>
            <a:r>
              <a:rPr lang="tr-TR" sz="1200" b="1" dirty="0"/>
              <a:t>DÜZEY </a:t>
            </a:r>
            <a:r>
              <a:rPr lang="tr-TR" sz="1200" b="1" dirty="0" smtClean="0"/>
              <a:t>2 </a:t>
            </a:r>
            <a:r>
              <a:rPr lang="tr-TR" sz="1200" b="1" dirty="0"/>
              <a:t>FAALİYET GRUBU</a:t>
            </a:r>
          </a:p>
          <a:p>
            <a:r>
              <a:rPr lang="tr-TR" sz="1200" b="1" dirty="0" smtClean="0"/>
              <a:t>1. Konferans/Panel </a:t>
            </a:r>
            <a:r>
              <a:rPr lang="tr-TR" sz="1200" b="1" dirty="0"/>
              <a:t>Serisi Düzenleme,</a:t>
            </a:r>
          </a:p>
          <a:p>
            <a:r>
              <a:rPr lang="tr-TR" sz="1200" b="1" dirty="0"/>
              <a:t>2. Seminer Serisi Düzenleme,</a:t>
            </a:r>
          </a:p>
          <a:p>
            <a:r>
              <a:rPr lang="tr-TR" sz="1200" b="1" dirty="0"/>
              <a:t>3. Gezi Serisi Düzenleme</a:t>
            </a:r>
          </a:p>
          <a:p>
            <a:r>
              <a:rPr lang="tr-TR" sz="1200" b="1" dirty="0"/>
              <a:t>4. Psikoeğitim Programı Uygulama,</a:t>
            </a:r>
          </a:p>
          <a:p>
            <a:r>
              <a:rPr lang="tr-TR" sz="1200" b="1" dirty="0"/>
              <a:t>5. Sosyal Sorumluluk Çalışmaları/Projeleri Yürütme,</a:t>
            </a:r>
          </a:p>
          <a:p>
            <a:r>
              <a:rPr lang="tr-TR" sz="1200" b="1" dirty="0"/>
              <a:t>6. Sınıf Rehberlik Programı Aynı Kazanıma Ait Ardışık Etkinlik</a:t>
            </a:r>
          </a:p>
          <a:p>
            <a:r>
              <a:rPr lang="tr-TR" sz="1200" b="1" dirty="0"/>
              <a:t>Uygulama</a:t>
            </a:r>
          </a:p>
          <a:p>
            <a:r>
              <a:rPr lang="tr-TR" sz="1200" b="1" dirty="0"/>
              <a:t>7. Mezunla Buluşma Etkinlik Serisi Düzenleme</a:t>
            </a:r>
          </a:p>
          <a:p>
            <a:r>
              <a:rPr lang="tr-TR" sz="1200" b="1" dirty="0"/>
              <a:t>8.Eylem Planı Hazırlama ve Uygulama</a:t>
            </a:r>
            <a:endParaRPr lang="tr-TR" sz="1200" dirty="0"/>
          </a:p>
        </p:txBody>
      </p:sp>
      <p:sp>
        <p:nvSpPr>
          <p:cNvPr id="7" name="Metin kutusu 6"/>
          <p:cNvSpPr txBox="1"/>
          <p:nvPr/>
        </p:nvSpPr>
        <p:spPr>
          <a:xfrm>
            <a:off x="260648" y="7416324"/>
            <a:ext cx="2943306" cy="1015663"/>
          </a:xfrm>
          <a:prstGeom prst="rect">
            <a:avLst/>
          </a:prstGeom>
          <a:solidFill>
            <a:srgbClr val="00B0F0"/>
          </a:solidFill>
          <a:ln>
            <a:solidFill>
              <a:schemeClr val="tx1"/>
            </a:solidFill>
          </a:ln>
        </p:spPr>
        <p:txBody>
          <a:bodyPr wrap="square" rtlCol="0">
            <a:spAutoFit/>
          </a:bodyPr>
          <a:lstStyle/>
          <a:p>
            <a:pPr algn="ctr"/>
            <a:r>
              <a:rPr lang="tr-TR" sz="1200" b="1" dirty="0"/>
              <a:t>DÜZEY 3</a:t>
            </a:r>
            <a:r>
              <a:rPr lang="tr-TR" sz="1200" b="1" dirty="0" smtClean="0"/>
              <a:t> </a:t>
            </a:r>
            <a:r>
              <a:rPr lang="tr-TR" sz="1200" b="1" dirty="0"/>
              <a:t>FAALİYET GRUBU</a:t>
            </a:r>
          </a:p>
          <a:p>
            <a:r>
              <a:rPr lang="tr-TR" sz="1200" b="1" dirty="0"/>
              <a:t>1. Grupla Psikolojik Danışma,</a:t>
            </a:r>
          </a:p>
          <a:p>
            <a:r>
              <a:rPr lang="tr-TR" sz="1200" b="1" dirty="0"/>
              <a:t>2. Odak Grup Çalışması,</a:t>
            </a:r>
          </a:p>
          <a:p>
            <a:r>
              <a:rPr lang="tr-TR" sz="1200" b="1" dirty="0"/>
              <a:t>3. Psikoeğitim Programı Hazırlama </a:t>
            </a:r>
            <a:r>
              <a:rPr lang="tr-TR" sz="1200" b="1" dirty="0" smtClean="0"/>
              <a:t>ve Uygulama</a:t>
            </a:r>
            <a:endParaRPr lang="tr-TR" sz="1200" dirty="0"/>
          </a:p>
        </p:txBody>
      </p:sp>
    </p:spTree>
    <p:extLst>
      <p:ext uri="{BB962C8B-B14F-4D97-AF65-F5344CB8AC3E}">
        <p14:creationId xmlns:p14="http://schemas.microsoft.com/office/powerpoint/2010/main" xmlns="" val="2711777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57166" y="214282"/>
            <a:ext cx="6172200" cy="7749131"/>
          </a:xfrm>
        </p:spPr>
        <p:txBody>
          <a:bodyPr>
            <a:normAutofit/>
          </a:bodyPr>
          <a:lstStyle/>
          <a:p>
            <a:pPr algn="ctr">
              <a:buNone/>
            </a:pPr>
            <a:endParaRPr lang="tr-TR" sz="3600" b="1" dirty="0" smtClean="0">
              <a:solidFill>
                <a:srgbClr val="FF0000"/>
              </a:solidFill>
            </a:endParaRPr>
          </a:p>
          <a:p>
            <a:pPr>
              <a:buNone/>
            </a:pPr>
            <a:endParaRPr lang="tr-TR" sz="2000" b="1" dirty="0" smtClean="0">
              <a:solidFill>
                <a:srgbClr val="FF0000"/>
              </a:solidFill>
            </a:endParaRPr>
          </a:p>
          <a:p>
            <a:endParaRPr lang="tr-TR" sz="2000" b="1" dirty="0" smtClean="0">
              <a:solidFill>
                <a:srgbClr val="FF0000"/>
              </a:solidFill>
            </a:endParaRPr>
          </a:p>
          <a:p>
            <a:pPr>
              <a:buNone/>
            </a:pPr>
            <a:endParaRPr lang="tr-TR" sz="2000" b="1" dirty="0" smtClean="0">
              <a:solidFill>
                <a:srgbClr val="FF0000"/>
              </a:solidFill>
            </a:endParaRPr>
          </a:p>
          <a:p>
            <a:endParaRPr lang="tr-TR" sz="2800" dirty="0" smtClean="0"/>
          </a:p>
          <a:p>
            <a:endParaRPr lang="tr-TR" sz="2800" dirty="0" smtClean="0"/>
          </a:p>
          <a:p>
            <a:endParaRPr lang="tr-TR" sz="2800" dirty="0" smtClean="0"/>
          </a:p>
          <a:p>
            <a:pPr algn="just">
              <a:buNone/>
            </a:pPr>
            <a:endParaRPr lang="tr-TR" sz="3600" b="1" dirty="0">
              <a:solidFill>
                <a:srgbClr val="FF0000"/>
              </a:solidFill>
            </a:endParaRPr>
          </a:p>
        </p:txBody>
      </p:sp>
      <p:graphicFrame>
        <p:nvGraphicFramePr>
          <p:cNvPr id="4" name="Tablo 3"/>
          <p:cNvGraphicFramePr>
            <a:graphicFrameLocks noGrp="1"/>
          </p:cNvGraphicFramePr>
          <p:nvPr>
            <p:extLst>
              <p:ext uri="{D42A27DB-BD31-4B8C-83A1-F6EECF244321}">
                <p14:modId xmlns:p14="http://schemas.microsoft.com/office/powerpoint/2010/main" xmlns="" val="1230605230"/>
              </p:ext>
            </p:extLst>
          </p:nvPr>
        </p:nvGraphicFramePr>
        <p:xfrm>
          <a:off x="19116" y="107504"/>
          <a:ext cx="6858000" cy="8961120"/>
        </p:xfrm>
        <a:graphic>
          <a:graphicData uri="http://schemas.openxmlformats.org/drawingml/2006/table">
            <a:tbl>
              <a:tblPr firstRow="1" bandRow="1">
                <a:tableStyleId>{21E4AEA4-8DFA-4A89-87EB-49C32662AFE0}</a:tableStyleId>
              </a:tblPr>
              <a:tblGrid>
                <a:gridCol w="3429000">
                  <a:extLst>
                    <a:ext uri="{9D8B030D-6E8A-4147-A177-3AD203B41FA5}">
                      <a16:colId xmlns:a16="http://schemas.microsoft.com/office/drawing/2014/main" xmlns="" val="20000"/>
                    </a:ext>
                  </a:extLst>
                </a:gridCol>
                <a:gridCol w="3429000">
                  <a:extLst>
                    <a:ext uri="{9D8B030D-6E8A-4147-A177-3AD203B41FA5}">
                      <a16:colId xmlns:a16="http://schemas.microsoft.com/office/drawing/2014/main" xmlns="" val="20001"/>
                    </a:ext>
                  </a:extLst>
                </a:gridCol>
              </a:tblGrid>
              <a:tr h="329735">
                <a:tc gridSpan="2">
                  <a:txBody>
                    <a:bodyPr/>
                    <a:lstStyle/>
                    <a:p>
                      <a:pPr algn="ctr"/>
                      <a:r>
                        <a:rPr kumimoji="0" lang="tr-TR" sz="1600" u="none" strike="noStrike" kern="1200" baseline="0" dirty="0" smtClean="0"/>
                        <a:t>HEDEF ÇALIŞMALARI İÇİN STANDARTLAR</a:t>
                      </a:r>
                      <a:endParaRPr lang="tr-TR" sz="1600" dirty="0"/>
                    </a:p>
                  </a:txBody>
                  <a:tcPr/>
                </a:tc>
                <a:tc hMerge="1">
                  <a:txBody>
                    <a:bodyPr/>
                    <a:lstStyle/>
                    <a:p>
                      <a:endParaRPr lang="tr-TR" dirty="0"/>
                    </a:p>
                  </a:txBody>
                  <a:tcPr/>
                </a:tc>
                <a:extLst>
                  <a:ext uri="{0D108BD9-81ED-4DB2-BD59-A6C34878D82A}">
                    <a16:rowId xmlns:a16="http://schemas.microsoft.com/office/drawing/2014/main" xmlns="" val="10000"/>
                  </a:ext>
                </a:extLst>
              </a:tr>
              <a:tr h="8095201">
                <a:tc>
                  <a:txBody>
                    <a:bodyPr/>
                    <a:lstStyle/>
                    <a:p>
                      <a:endParaRPr kumimoji="0" lang="tr-TR" sz="1800" b="1" i="0" u="none" strike="noStrike" kern="1200" baseline="0" dirty="0" smtClean="0">
                        <a:solidFill>
                          <a:schemeClr val="dk1"/>
                        </a:solidFill>
                        <a:latin typeface="+mn-lt"/>
                        <a:ea typeface="+mn-ea"/>
                        <a:cs typeface="+mn-cs"/>
                      </a:endParaRPr>
                    </a:p>
                    <a:p>
                      <a:pPr algn="ctr"/>
                      <a:r>
                        <a:rPr kumimoji="0" lang="tr-TR" sz="1400" b="1" i="0" u="none" strike="noStrike" kern="1200" baseline="0" dirty="0" smtClean="0">
                          <a:solidFill>
                            <a:schemeClr val="dk1"/>
                          </a:solidFill>
                          <a:latin typeface="+mn-lt"/>
                          <a:ea typeface="+mn-ea"/>
                          <a:cs typeface="+mn-cs"/>
                        </a:rPr>
                        <a:t>Rehber Öğretmen</a:t>
                      </a:r>
                    </a:p>
                    <a:p>
                      <a:pPr algn="ctr"/>
                      <a:r>
                        <a:rPr kumimoji="0" lang="tr-TR" sz="1400" b="1" i="0" u="none" strike="noStrike" kern="1200" baseline="0" dirty="0" smtClean="0">
                          <a:solidFill>
                            <a:schemeClr val="dk1"/>
                          </a:solidFill>
                          <a:latin typeface="+mn-lt"/>
                          <a:ea typeface="+mn-ea"/>
                          <a:cs typeface="+mn-cs"/>
                        </a:rPr>
                        <a:t>/Psikolojik</a:t>
                      </a:r>
                    </a:p>
                    <a:p>
                      <a:pPr algn="ctr"/>
                      <a:r>
                        <a:rPr kumimoji="0" lang="tr-TR" sz="1400" b="1" i="0" u="none" strike="noStrike" kern="1200" baseline="0" dirty="0" smtClean="0">
                          <a:solidFill>
                            <a:schemeClr val="dk1"/>
                          </a:solidFill>
                          <a:latin typeface="+mn-lt"/>
                          <a:ea typeface="+mn-ea"/>
                          <a:cs typeface="+mn-cs"/>
                        </a:rPr>
                        <a:t>Danışmanı Norm Kadrosu Olmayan</a:t>
                      </a:r>
                    </a:p>
                    <a:p>
                      <a:pPr algn="ctr"/>
                      <a:r>
                        <a:rPr kumimoji="0" lang="tr-TR" sz="1400" b="1" i="0" u="none" strike="noStrike" kern="1200" baseline="0" dirty="0" smtClean="0">
                          <a:solidFill>
                            <a:schemeClr val="dk1"/>
                          </a:solidFill>
                          <a:latin typeface="+mn-lt"/>
                          <a:ea typeface="+mn-ea"/>
                          <a:cs typeface="+mn-cs"/>
                        </a:rPr>
                        <a:t>Okullar</a:t>
                      </a:r>
                      <a:endParaRPr lang="tr-TR" sz="1400" dirty="0"/>
                    </a:p>
                  </a:txBody>
                  <a:tcPr/>
                </a:tc>
                <a:tc>
                  <a:txBody>
                    <a:bodyPr/>
                    <a:lstStyle/>
                    <a:p>
                      <a:pPr marL="285750" indent="-285750">
                        <a:buFont typeface="Wingdings" pitchFamily="2" charset="2"/>
                        <a:buChar char="Ø"/>
                      </a:pPr>
                      <a:r>
                        <a:rPr kumimoji="0" lang="tr-TR" sz="1400" b="0" i="0" u="none" strike="noStrike" kern="1200" baseline="0" dirty="0" smtClean="0">
                          <a:solidFill>
                            <a:schemeClr val="dk1"/>
                          </a:solidFill>
                          <a:latin typeface="+mn-lt"/>
                          <a:ea typeface="+mn-ea"/>
                          <a:cs typeface="+mn-cs"/>
                        </a:rPr>
                        <a:t>Rehber öğretmen/psikolojik danışmanı bulunmayan eğitim kurumlarında genel ve yerel hedeflere ait çalışmalar RAM tarafından yürütülecektir.</a:t>
                      </a:r>
                    </a:p>
                    <a:p>
                      <a:pPr marL="285750" indent="-285750">
                        <a:buFont typeface="Wingdings" pitchFamily="2" charset="2"/>
                        <a:buChar char="Ø"/>
                      </a:pPr>
                      <a:r>
                        <a:rPr kumimoji="0" lang="tr-TR" sz="1400" b="0" i="0" u="none" strike="noStrike" kern="1200" baseline="0" dirty="0" smtClean="0">
                          <a:solidFill>
                            <a:schemeClr val="dk1"/>
                          </a:solidFill>
                          <a:latin typeface="+mn-lt"/>
                          <a:ea typeface="+mn-ea"/>
                          <a:cs typeface="+mn-cs"/>
                        </a:rPr>
                        <a:t>Bu okullar özel hedef belirlemeyecektir.</a:t>
                      </a:r>
                    </a:p>
                    <a:p>
                      <a:pPr marL="285750" indent="-285750">
                        <a:buFont typeface="Wingdings" pitchFamily="2" charset="2"/>
                        <a:buChar char="Ø"/>
                      </a:pPr>
                      <a:r>
                        <a:rPr kumimoji="0" lang="tr-TR" sz="1400" b="0" i="0" u="none" strike="noStrike" kern="1200" baseline="0" dirty="0" smtClean="0">
                          <a:solidFill>
                            <a:schemeClr val="dk1"/>
                          </a:solidFill>
                          <a:latin typeface="+mn-lt"/>
                          <a:ea typeface="+mn-ea"/>
                          <a:cs typeface="+mn-cs"/>
                        </a:rPr>
                        <a:t>Öğrenciler için genel ve yerel hedeflere yönelik en az iki adet Düzey 1 Faaliyet yürütülmesi zorunludur.</a:t>
                      </a:r>
                    </a:p>
                    <a:p>
                      <a:pPr marL="285750" indent="-285750">
                        <a:buFont typeface="Wingdings" pitchFamily="2" charset="2"/>
                        <a:buChar char="Ø"/>
                      </a:pPr>
                      <a:r>
                        <a:rPr kumimoji="0" lang="tr-TR" sz="1400" b="0" i="0" u="none" strike="noStrike" kern="1200" baseline="0" dirty="0" smtClean="0">
                          <a:solidFill>
                            <a:schemeClr val="dk1"/>
                          </a:solidFill>
                          <a:latin typeface="+mn-lt"/>
                          <a:ea typeface="+mn-ea"/>
                          <a:cs typeface="+mn-cs"/>
                        </a:rPr>
                        <a:t>Veliler için genel ve yerel hedeflere yönelik en az bir adet Düzey 1 Faaliyet yürütülmesi zorunludur.</a:t>
                      </a:r>
                    </a:p>
                    <a:p>
                      <a:pPr marL="285750" indent="-285750">
                        <a:buFont typeface="Wingdings" pitchFamily="2" charset="2"/>
                        <a:buChar char="Ø"/>
                      </a:pPr>
                      <a:r>
                        <a:rPr kumimoji="0" lang="tr-TR" sz="1400" b="0" i="0" u="none" strike="noStrike" kern="1200" baseline="0" dirty="0" smtClean="0">
                          <a:solidFill>
                            <a:schemeClr val="dk1"/>
                          </a:solidFill>
                          <a:latin typeface="+mn-lt"/>
                          <a:ea typeface="+mn-ea"/>
                          <a:cs typeface="+mn-cs"/>
                        </a:rPr>
                        <a:t>Öğretmenler için genel ve yerel hedeflere yönelik en az bir adet Düzey 1 Faaliyet yürütülmesi zorunludur.</a:t>
                      </a:r>
                    </a:p>
                    <a:p>
                      <a:pPr marL="285750" indent="-285750">
                        <a:buFont typeface="Wingdings" pitchFamily="2" charset="2"/>
                        <a:buChar char="Ø"/>
                      </a:pPr>
                      <a:r>
                        <a:rPr kumimoji="0" lang="tr-TR" sz="1400" b="0" i="0" u="none" strike="noStrike" kern="1200" baseline="0" dirty="0" smtClean="0">
                          <a:solidFill>
                            <a:schemeClr val="dk1"/>
                          </a:solidFill>
                          <a:latin typeface="+mn-lt"/>
                          <a:ea typeface="+mn-ea"/>
                          <a:cs typeface="+mn-cs"/>
                        </a:rPr>
                        <a:t>Düzey 2 ve 3 Faaliyet yürütülmesi zorunlu olmayıp okul ve RAM'ın imkan ve şartları doğrultusunda planlama yapılabilir.</a:t>
                      </a:r>
                    </a:p>
                    <a:p>
                      <a:pPr marL="285750" indent="-285750">
                        <a:buFont typeface="Wingdings" pitchFamily="2" charset="2"/>
                        <a:buChar char="Ø"/>
                      </a:pPr>
                      <a:r>
                        <a:rPr kumimoji="0" lang="tr-TR" sz="1400" b="0" i="0" u="none" strike="noStrike" kern="1200" baseline="0" dirty="0" smtClean="0">
                          <a:solidFill>
                            <a:schemeClr val="dk1"/>
                          </a:solidFill>
                          <a:latin typeface="+mn-lt"/>
                          <a:ea typeface="+mn-ea"/>
                          <a:cs typeface="+mn-cs"/>
                        </a:rPr>
                        <a:t>Bazı öğrencilerin/sınıfların katıldığı Düzey 2 ve 3 Faaliyet yürütülmesi halinde bu faaliyetlere katılmayan öğrenciler için en az iki adet Düzey 1 Faaliyet yürütülmesi zorunludur.</a:t>
                      </a:r>
                    </a:p>
                    <a:p>
                      <a:pPr marL="285750" indent="-285750">
                        <a:buFont typeface="Wingdings" pitchFamily="2" charset="2"/>
                        <a:buChar char="Ø"/>
                      </a:pPr>
                      <a:r>
                        <a:rPr kumimoji="0" lang="tr-TR" sz="1400" b="0" i="0" u="none" strike="noStrike" kern="1200" baseline="0" dirty="0" smtClean="0">
                          <a:solidFill>
                            <a:schemeClr val="dk1"/>
                          </a:solidFill>
                          <a:latin typeface="+mn-lt"/>
                          <a:ea typeface="+mn-ea"/>
                          <a:cs typeface="+mn-cs"/>
                        </a:rPr>
                        <a:t>Bazı velilerin katıldığı Düzey 2 ve 3 Faaliyet yürütülmesi halinde bu faaliyetlere katılmayan veliler için en az iki adet Düzey 1 Faaliyet yürütülmesi zorunludur.</a:t>
                      </a:r>
                    </a:p>
                    <a:p>
                      <a:pPr marL="285750" indent="-285750">
                        <a:buFont typeface="Wingdings" pitchFamily="2" charset="2"/>
                        <a:buChar char="Ø"/>
                      </a:pPr>
                      <a:r>
                        <a:rPr kumimoji="0" lang="tr-TR" sz="1400" b="0" i="0" u="none" strike="noStrike" kern="1200" baseline="0" dirty="0" smtClean="0">
                          <a:solidFill>
                            <a:schemeClr val="dk1"/>
                          </a:solidFill>
                          <a:latin typeface="+mn-lt"/>
                          <a:ea typeface="+mn-ea"/>
                          <a:cs typeface="+mn-cs"/>
                        </a:rPr>
                        <a:t>Bazı öğretmenlerin katıldığı Düzey 2 ve 3 Faaliyet yürütülmesi halinde bu faaliyetlere katılmayan öğretmenler için en az bir adet Düzey 1 Faaliyet yürütülmesi zorunludur.</a:t>
                      </a:r>
                      <a:endParaRPr lang="tr-TR" sz="1400" dirty="0"/>
                    </a:p>
                  </a:txBody>
                  <a:tcPr/>
                </a:tc>
                <a:extLst>
                  <a:ext uri="{0D108BD9-81ED-4DB2-BD59-A6C34878D82A}">
                    <a16:rowId xmlns:a16="http://schemas.microsoft.com/office/drawing/2014/main" xmlns="" val="10001"/>
                  </a:ext>
                </a:extLst>
              </a:tr>
            </a:tbl>
          </a:graphicData>
        </a:graphic>
      </p:graphicFrame>
      <p:sp>
        <p:nvSpPr>
          <p:cNvPr id="6" name="Metin kutusu 5"/>
          <p:cNvSpPr txBox="1"/>
          <p:nvPr/>
        </p:nvSpPr>
        <p:spPr>
          <a:xfrm>
            <a:off x="260648" y="1691680"/>
            <a:ext cx="2952327" cy="3046988"/>
          </a:xfrm>
          <a:prstGeom prst="rect">
            <a:avLst/>
          </a:prstGeom>
          <a:solidFill>
            <a:srgbClr val="FF0000"/>
          </a:solidFill>
          <a:ln>
            <a:solidFill>
              <a:schemeClr val="tx1"/>
            </a:solidFill>
          </a:ln>
        </p:spPr>
        <p:txBody>
          <a:bodyPr wrap="square" rtlCol="0">
            <a:spAutoFit/>
          </a:bodyPr>
          <a:lstStyle/>
          <a:p>
            <a:pPr algn="ctr"/>
            <a:r>
              <a:rPr lang="tr-TR" sz="1200" b="1" dirty="0">
                <a:solidFill>
                  <a:schemeClr val="bg1"/>
                </a:solidFill>
              </a:rPr>
              <a:t>DÜZEY 1 FAALİYET GRUBU</a:t>
            </a:r>
          </a:p>
          <a:p>
            <a:r>
              <a:rPr lang="tr-TR" sz="1200" b="1" dirty="0" smtClean="0">
                <a:solidFill>
                  <a:schemeClr val="bg1"/>
                </a:solidFill>
              </a:rPr>
              <a:t>1</a:t>
            </a:r>
            <a:r>
              <a:rPr lang="tr-TR" sz="1200" b="1" dirty="0">
                <a:solidFill>
                  <a:schemeClr val="bg1"/>
                </a:solidFill>
              </a:rPr>
              <a:t>. Yayın Hazırlama (Broşür, Bülten, Okul/Kurum Web Sitesi İçeriği,</a:t>
            </a:r>
          </a:p>
          <a:p>
            <a:r>
              <a:rPr lang="tr-TR" sz="1200" b="1" dirty="0">
                <a:solidFill>
                  <a:schemeClr val="bg1"/>
                </a:solidFill>
              </a:rPr>
              <a:t>Pano/Etkileşimli Pano, Afiş, Poster vb.),</a:t>
            </a:r>
          </a:p>
          <a:p>
            <a:r>
              <a:rPr lang="tr-TR" sz="1200" b="1" dirty="0">
                <a:solidFill>
                  <a:schemeClr val="bg1"/>
                </a:solidFill>
              </a:rPr>
              <a:t>2. Konferans/Panel Düzenleme,</a:t>
            </a:r>
          </a:p>
          <a:p>
            <a:r>
              <a:rPr lang="tr-TR" sz="1200" b="1" dirty="0">
                <a:solidFill>
                  <a:schemeClr val="bg1"/>
                </a:solidFill>
              </a:rPr>
              <a:t>3. Seminer Düzenleme,</a:t>
            </a:r>
          </a:p>
          <a:p>
            <a:r>
              <a:rPr lang="tr-TR" sz="1200" b="1" dirty="0">
                <a:solidFill>
                  <a:schemeClr val="bg1"/>
                </a:solidFill>
              </a:rPr>
              <a:t>4. Gezi Düzenleme,</a:t>
            </a:r>
          </a:p>
          <a:p>
            <a:r>
              <a:rPr lang="tr-TR" sz="1200" b="1" dirty="0">
                <a:solidFill>
                  <a:schemeClr val="bg1"/>
                </a:solidFill>
              </a:rPr>
              <a:t>5. Sınıf Rehberliği Tek Etkinlik Uygulama,</a:t>
            </a:r>
          </a:p>
          <a:p>
            <a:r>
              <a:rPr lang="tr-TR" sz="1200" b="1" dirty="0">
                <a:solidFill>
                  <a:schemeClr val="bg1"/>
                </a:solidFill>
              </a:rPr>
              <a:t>6. Sınıf Rehberlik Programı Tek Etkinlik Uygulama,</a:t>
            </a:r>
          </a:p>
          <a:p>
            <a:r>
              <a:rPr lang="tr-TR" sz="1200" b="1" dirty="0" smtClean="0">
                <a:solidFill>
                  <a:schemeClr val="bg1"/>
                </a:solidFill>
              </a:rPr>
              <a:t>7.Masal/Hikaye/Film/Animasyon/Video/Kitap </a:t>
            </a:r>
            <a:r>
              <a:rPr lang="tr-TR" sz="1200" b="1" dirty="0">
                <a:solidFill>
                  <a:schemeClr val="bg1"/>
                </a:solidFill>
              </a:rPr>
              <a:t>Değerlendirme,</a:t>
            </a:r>
          </a:p>
          <a:p>
            <a:r>
              <a:rPr lang="tr-TR" sz="1200" b="1" dirty="0">
                <a:solidFill>
                  <a:schemeClr val="bg1"/>
                </a:solidFill>
              </a:rPr>
              <a:t>8. Mezunla Buluşma Etkinliği Düzenleme</a:t>
            </a:r>
            <a:endParaRPr lang="tr-TR" sz="1200" dirty="0">
              <a:solidFill>
                <a:schemeClr val="bg1"/>
              </a:solidFill>
            </a:endParaRPr>
          </a:p>
        </p:txBody>
      </p:sp>
      <p:sp>
        <p:nvSpPr>
          <p:cNvPr id="7" name="Metin kutusu 6"/>
          <p:cNvSpPr txBox="1"/>
          <p:nvPr/>
        </p:nvSpPr>
        <p:spPr>
          <a:xfrm>
            <a:off x="260649" y="4738668"/>
            <a:ext cx="2952326" cy="2677656"/>
          </a:xfrm>
          <a:prstGeom prst="rect">
            <a:avLst/>
          </a:prstGeom>
          <a:solidFill>
            <a:srgbClr val="FFFF00"/>
          </a:solidFill>
          <a:ln>
            <a:solidFill>
              <a:schemeClr val="tx1"/>
            </a:solidFill>
          </a:ln>
        </p:spPr>
        <p:txBody>
          <a:bodyPr wrap="square" rtlCol="0">
            <a:spAutoFit/>
          </a:bodyPr>
          <a:lstStyle/>
          <a:p>
            <a:pPr algn="ctr"/>
            <a:r>
              <a:rPr lang="tr-TR" sz="1200" b="1" dirty="0"/>
              <a:t>DÜZEY </a:t>
            </a:r>
            <a:r>
              <a:rPr lang="tr-TR" sz="1200" b="1" dirty="0" smtClean="0"/>
              <a:t>2 </a:t>
            </a:r>
            <a:r>
              <a:rPr lang="tr-TR" sz="1200" b="1" dirty="0"/>
              <a:t>FAALİYET GRUBU</a:t>
            </a:r>
          </a:p>
          <a:p>
            <a:r>
              <a:rPr lang="tr-TR" sz="1200" b="1" dirty="0" smtClean="0"/>
              <a:t>1. Konferans/Panel </a:t>
            </a:r>
            <a:r>
              <a:rPr lang="tr-TR" sz="1200" b="1" dirty="0"/>
              <a:t>Serisi Düzenleme,</a:t>
            </a:r>
          </a:p>
          <a:p>
            <a:r>
              <a:rPr lang="tr-TR" sz="1200" b="1" dirty="0"/>
              <a:t>2. Seminer Serisi Düzenleme,</a:t>
            </a:r>
          </a:p>
          <a:p>
            <a:r>
              <a:rPr lang="tr-TR" sz="1200" b="1" dirty="0"/>
              <a:t>3. Gezi Serisi Düzenleme</a:t>
            </a:r>
          </a:p>
          <a:p>
            <a:r>
              <a:rPr lang="tr-TR" sz="1200" b="1" dirty="0"/>
              <a:t>4. Psikoeğitim Programı Uygulama,</a:t>
            </a:r>
          </a:p>
          <a:p>
            <a:r>
              <a:rPr lang="tr-TR" sz="1200" b="1" dirty="0"/>
              <a:t>5. Sosyal Sorumluluk Çalışmaları/Projeleri Yürütme,</a:t>
            </a:r>
          </a:p>
          <a:p>
            <a:r>
              <a:rPr lang="tr-TR" sz="1200" b="1" dirty="0"/>
              <a:t>6. Sınıf Rehberlik Programı Aynı Kazanıma Ait Ardışık Etkinlik</a:t>
            </a:r>
          </a:p>
          <a:p>
            <a:r>
              <a:rPr lang="tr-TR" sz="1200" b="1" dirty="0"/>
              <a:t>Uygulama</a:t>
            </a:r>
          </a:p>
          <a:p>
            <a:r>
              <a:rPr lang="tr-TR" sz="1200" b="1" dirty="0"/>
              <a:t>7. Mezunla Buluşma Etkinlik Serisi Düzenleme</a:t>
            </a:r>
          </a:p>
          <a:p>
            <a:r>
              <a:rPr lang="tr-TR" sz="1200" b="1" dirty="0"/>
              <a:t>8.Eylem Planı Hazırlama ve Uygulama</a:t>
            </a:r>
            <a:endParaRPr lang="tr-TR" sz="1200" dirty="0"/>
          </a:p>
        </p:txBody>
      </p:sp>
      <p:sp>
        <p:nvSpPr>
          <p:cNvPr id="8" name="Metin kutusu 7"/>
          <p:cNvSpPr txBox="1"/>
          <p:nvPr/>
        </p:nvSpPr>
        <p:spPr>
          <a:xfrm>
            <a:off x="260648" y="7416324"/>
            <a:ext cx="2943306" cy="1015663"/>
          </a:xfrm>
          <a:prstGeom prst="rect">
            <a:avLst/>
          </a:prstGeom>
          <a:solidFill>
            <a:srgbClr val="00B0F0"/>
          </a:solidFill>
          <a:ln>
            <a:solidFill>
              <a:schemeClr val="tx1"/>
            </a:solidFill>
          </a:ln>
        </p:spPr>
        <p:txBody>
          <a:bodyPr wrap="square" rtlCol="0">
            <a:spAutoFit/>
          </a:bodyPr>
          <a:lstStyle/>
          <a:p>
            <a:pPr algn="ctr"/>
            <a:r>
              <a:rPr lang="tr-TR" sz="1200" b="1" dirty="0"/>
              <a:t>DÜZEY 3</a:t>
            </a:r>
            <a:r>
              <a:rPr lang="tr-TR" sz="1200" b="1" dirty="0" smtClean="0"/>
              <a:t> </a:t>
            </a:r>
            <a:r>
              <a:rPr lang="tr-TR" sz="1200" b="1" dirty="0"/>
              <a:t>FAALİYET GRUBU</a:t>
            </a:r>
          </a:p>
          <a:p>
            <a:r>
              <a:rPr lang="tr-TR" sz="1200" b="1" dirty="0"/>
              <a:t>1. Grupla Psikolojik Danışma,</a:t>
            </a:r>
          </a:p>
          <a:p>
            <a:r>
              <a:rPr lang="tr-TR" sz="1200" b="1" dirty="0"/>
              <a:t>2. Odak Grup Çalışması,</a:t>
            </a:r>
          </a:p>
          <a:p>
            <a:r>
              <a:rPr lang="tr-TR" sz="1200" b="1" dirty="0"/>
              <a:t>3. Psikoeğitim Programı Hazırlama </a:t>
            </a:r>
            <a:r>
              <a:rPr lang="tr-TR" sz="1200" b="1" dirty="0" smtClean="0"/>
              <a:t>ve Uygulama</a:t>
            </a:r>
            <a:endParaRPr lang="tr-TR" sz="1200" dirty="0"/>
          </a:p>
        </p:txBody>
      </p:sp>
    </p:spTree>
    <p:extLst>
      <p:ext uri="{BB962C8B-B14F-4D97-AF65-F5344CB8AC3E}">
        <p14:creationId xmlns:p14="http://schemas.microsoft.com/office/powerpoint/2010/main" xmlns="" val="3613129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57166" y="214282"/>
            <a:ext cx="6172200" cy="7749131"/>
          </a:xfrm>
        </p:spPr>
        <p:txBody>
          <a:bodyPr>
            <a:normAutofit/>
          </a:bodyPr>
          <a:lstStyle/>
          <a:p>
            <a:pPr marL="109728" indent="0">
              <a:buNone/>
            </a:pPr>
            <a:endParaRPr lang="tr-TR" sz="2400" b="1" dirty="0" smtClean="0">
              <a:solidFill>
                <a:srgbClr val="FF0000"/>
              </a:solidFill>
            </a:endParaRPr>
          </a:p>
          <a:p>
            <a:pPr algn="just"/>
            <a:r>
              <a:rPr lang="tr-TR" sz="2400" dirty="0" smtClean="0">
                <a:solidFill>
                  <a:srgbClr val="FF0000"/>
                </a:solidFill>
              </a:rPr>
              <a:t>Okul/kurum web siteleri, kurul-toplantılar, okul panoları, SMS vb. duyurular aracılığı ile eğitim kurumlarında yürütülen hedef çalışmaları hakkında öğrenci, veli ve öğretmenlerin bilgi edinmeleri sağlanacaktır.</a:t>
            </a:r>
          </a:p>
          <a:p>
            <a:pPr marL="109728" indent="0">
              <a:buNone/>
            </a:pPr>
            <a:endParaRPr lang="tr-TR" sz="2400" dirty="0" smtClean="0">
              <a:solidFill>
                <a:srgbClr val="FF0000"/>
              </a:solidFill>
            </a:endParaRPr>
          </a:p>
          <a:p>
            <a:r>
              <a:rPr lang="tr-TR" sz="2400" dirty="0" smtClean="0">
                <a:solidFill>
                  <a:srgbClr val="FF0000"/>
                </a:solidFill>
              </a:rPr>
              <a:t>Belirlenen hedeflerin sınıf rehberlik programı kazanımları içerisinde yer alması halinde rehber öğretmen/psikolojik danışmanın uygulayacağı etkinlikler hedef çalışmaları kapsamında değerlendirilebilecektir</a:t>
            </a:r>
            <a:r>
              <a:rPr lang="tr-TR" sz="2400" dirty="0" smtClean="0"/>
              <a:t>.</a:t>
            </a:r>
          </a:p>
          <a:p>
            <a:endParaRPr lang="tr-TR" sz="2400" dirty="0"/>
          </a:p>
          <a:p>
            <a:endParaRPr lang="tr-TR" sz="2400" dirty="0" smtClean="0"/>
          </a:p>
          <a:p>
            <a:endParaRPr lang="tr-TR" sz="2400" dirty="0" smtClean="0"/>
          </a:p>
          <a:p>
            <a:endParaRPr lang="tr-TR" sz="2400" dirty="0" smtClean="0"/>
          </a:p>
          <a:p>
            <a:pPr algn="just">
              <a:buNone/>
            </a:pPr>
            <a:endParaRPr lang="tr-TR" sz="2400" b="1" dirty="0">
              <a:solidFill>
                <a:srgbClr val="FF0000"/>
              </a:solidFill>
            </a:endParaRPr>
          </a:p>
        </p:txBody>
      </p:sp>
    </p:spTree>
    <p:extLst>
      <p:ext uri="{BB962C8B-B14F-4D97-AF65-F5344CB8AC3E}">
        <p14:creationId xmlns:p14="http://schemas.microsoft.com/office/powerpoint/2010/main" xmlns="" val="160915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57166" y="214282"/>
            <a:ext cx="6172200" cy="7749131"/>
          </a:xfrm>
        </p:spPr>
        <p:txBody>
          <a:bodyPr>
            <a:normAutofit fontScale="92500" lnSpcReduction="20000"/>
          </a:bodyPr>
          <a:lstStyle/>
          <a:p>
            <a:pPr algn="ctr">
              <a:buNone/>
            </a:pPr>
            <a:endParaRPr lang="tr-TR" sz="3600" b="1" dirty="0" smtClean="0">
              <a:solidFill>
                <a:srgbClr val="FF0000"/>
              </a:solidFill>
            </a:endParaRPr>
          </a:p>
          <a:p>
            <a:r>
              <a:rPr lang="tr-TR" sz="2000" b="1" dirty="0" smtClean="0">
                <a:solidFill>
                  <a:srgbClr val="FF0000"/>
                </a:solidFill>
              </a:rPr>
              <a:t>Rehber Öğretmen/Psikolojik Danışmanı Olmayan Okullarda Yapılacak Çalışmaların Yürütülmesi</a:t>
            </a:r>
          </a:p>
          <a:p>
            <a:endParaRPr lang="tr-TR" sz="2000" b="1" dirty="0">
              <a:solidFill>
                <a:srgbClr val="FF0000"/>
              </a:solidFill>
            </a:endParaRPr>
          </a:p>
          <a:p>
            <a:pPr lvl="0" algn="just"/>
            <a:r>
              <a:rPr lang="tr-TR" sz="2000" dirty="0"/>
              <a:t>Rehber Öğretmen/Psikolojik Danışman norm kadrosu olup da rehber öğretmen/psikolojik danışmanı olmayan okullarda Rehberlik ve Psikolojik Danışmanlık Hizmetleri kapsamındaki çalışmalar </a:t>
            </a:r>
            <a:r>
              <a:rPr lang="tr-TR" sz="2000" dirty="0" smtClean="0"/>
              <a:t>İl Danışma Komisyonu kararları doğrultusunda İl-İlçe Milli Eğitim Müdürlükleri vasıtasıyla diğer </a:t>
            </a:r>
            <a:r>
              <a:rPr lang="tr-TR" sz="2000" dirty="0"/>
              <a:t>okullardan rehber öğretmen/psikolojik danışman görevlendirilerek </a:t>
            </a:r>
            <a:r>
              <a:rPr lang="tr-TR" sz="2000" dirty="0" smtClean="0"/>
              <a:t>yürütülebilecektir.</a:t>
            </a:r>
          </a:p>
          <a:p>
            <a:pPr marL="109728" lvl="0" indent="0">
              <a:buNone/>
            </a:pPr>
            <a:endParaRPr lang="tr-TR" sz="2000" dirty="0"/>
          </a:p>
          <a:p>
            <a:pPr algn="just"/>
            <a:r>
              <a:rPr lang="tr-TR" sz="2000" dirty="0"/>
              <a:t>Özel Eğitim ve Rehberlik Hizmetleri Genel Müdürlüğünün 15/02/2018 tarih ve 2018/6 sayılı genelgesine </a:t>
            </a:r>
            <a:r>
              <a:rPr lang="tr-TR" sz="2000" dirty="0" smtClean="0"/>
              <a:t>göre; Okul/kurumlara </a:t>
            </a:r>
            <a:r>
              <a:rPr lang="tr-TR" sz="2000" dirty="0"/>
              <a:t>görevlendirme yapılırken norm fazlası olan rehberlik öğretmenlerine öncelik verilecektir. Norm fazlası olan öğretmenlerin ihtiyaçları karşılayamaması durumunda öncelikle birden fazla rehberlik öğretmeni olan okullardan görevlendirme yapılacaktır. Birden fazla rehber öğretmeni olan okullarda görev yapan rehber öğretmenler arasında görevlendirme yapılırken hizmet puanı daha düşük öğretmene öncelik verilecektir.</a:t>
            </a:r>
          </a:p>
          <a:p>
            <a:endParaRPr lang="tr-TR" sz="2000" dirty="0"/>
          </a:p>
          <a:p>
            <a:pPr marL="109728" indent="0">
              <a:buNone/>
            </a:pPr>
            <a:endParaRPr lang="tr-TR" sz="2000" b="1" dirty="0" smtClean="0">
              <a:solidFill>
                <a:srgbClr val="FF0000"/>
              </a:solidFill>
            </a:endParaRPr>
          </a:p>
          <a:p>
            <a:pPr marL="109728" indent="0">
              <a:buNone/>
            </a:pPr>
            <a:endParaRPr lang="tr-TR" sz="2000" b="1" dirty="0" smtClean="0">
              <a:solidFill>
                <a:srgbClr val="FF0000"/>
              </a:solidFill>
            </a:endParaRPr>
          </a:p>
          <a:p>
            <a:endParaRPr lang="tr-TR" sz="2800" dirty="0" smtClean="0"/>
          </a:p>
          <a:p>
            <a:endParaRPr lang="tr-TR" sz="2800" dirty="0" smtClean="0"/>
          </a:p>
          <a:p>
            <a:endParaRPr lang="tr-TR" sz="2800" dirty="0" smtClean="0"/>
          </a:p>
          <a:p>
            <a:pPr algn="just">
              <a:buNone/>
            </a:pPr>
            <a:endParaRPr lang="tr-TR" sz="3600" b="1" dirty="0">
              <a:solidFill>
                <a:srgbClr val="FF0000"/>
              </a:solidFill>
            </a:endParaRPr>
          </a:p>
        </p:txBody>
      </p:sp>
    </p:spTree>
    <p:extLst>
      <p:ext uri="{BB962C8B-B14F-4D97-AF65-F5344CB8AC3E}">
        <p14:creationId xmlns:p14="http://schemas.microsoft.com/office/powerpoint/2010/main" xmlns="" val="3217808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57166" y="214282"/>
            <a:ext cx="6172200" cy="7749131"/>
          </a:xfrm>
        </p:spPr>
        <p:txBody>
          <a:bodyPr>
            <a:normAutofit fontScale="92500" lnSpcReduction="10000"/>
          </a:bodyPr>
          <a:lstStyle/>
          <a:p>
            <a:pPr algn="ctr">
              <a:buNone/>
            </a:pPr>
            <a:endParaRPr lang="tr-TR" sz="3600" b="1" dirty="0" smtClean="0">
              <a:solidFill>
                <a:srgbClr val="FF0000"/>
              </a:solidFill>
            </a:endParaRPr>
          </a:p>
          <a:p>
            <a:pPr algn="just"/>
            <a:r>
              <a:rPr lang="tr-TR" sz="2000" b="1" dirty="0" smtClean="0">
                <a:solidFill>
                  <a:srgbClr val="FF0000"/>
                </a:solidFill>
              </a:rPr>
              <a:t>Rehber Öğretmen/Psikolojik Danışmanı Olmayan Okullarda Yapılacak Çalışmaların Yürütülmesi</a:t>
            </a:r>
          </a:p>
          <a:p>
            <a:endParaRPr lang="tr-TR" sz="2000" b="1" dirty="0">
              <a:solidFill>
                <a:srgbClr val="FF0000"/>
              </a:solidFill>
            </a:endParaRPr>
          </a:p>
          <a:p>
            <a:pPr algn="just"/>
            <a:r>
              <a:rPr lang="tr-TR" sz="2000" dirty="0"/>
              <a:t>Birden fazla rehber öğretmeni olan okullarda çalışan rehber öğretmenler daha önceki yıllarda başka okullara görevlendirilmiş ise, bir rehber öğretmeni olan okullardan da öncelikli olarak daha önce görevlendirme yapılmamış ve hizmet puanı daha düşük rehber öğretmenler arasından da görevlendirme yapılabilir.</a:t>
            </a:r>
          </a:p>
          <a:p>
            <a:endParaRPr lang="tr-TR" sz="2000" dirty="0"/>
          </a:p>
          <a:p>
            <a:pPr algn="just"/>
            <a:r>
              <a:rPr lang="tr-TR" sz="2000" dirty="0"/>
              <a:t>Bu esaslara göre ilçelerdeki görevlendirmeler de İlçe Milli Eğitim Müdürlüklerince yapılacaktır</a:t>
            </a:r>
            <a:r>
              <a:rPr lang="tr-TR" sz="2000" dirty="0" smtClean="0"/>
              <a:t>.</a:t>
            </a:r>
          </a:p>
          <a:p>
            <a:pPr marL="109728" indent="0">
              <a:buNone/>
            </a:pPr>
            <a:endParaRPr lang="tr-TR" sz="2000" dirty="0"/>
          </a:p>
          <a:p>
            <a:pPr algn="just"/>
            <a:r>
              <a:rPr lang="tr-TR" sz="2000" dirty="0"/>
              <a:t>Görevlendirilen rehber öğretmen/psikolojik danışmanların E-Rehberlik sistemini kullanabilmeleri için il/ilçe MEBBİS birimlerince başlangıç ve bitiş tarihleri işlenmek suretiyle ders tamamlama kaydı yapılması gerekmektedir. Bu şekilde görevlendirilmiş olan rehber öğretmen/psikolojik danışmanlar E-Rehberlik sistemindeki haftalık program dışındaki diğer tüm ekranları kullanmakla sorumludurlar.</a:t>
            </a:r>
          </a:p>
          <a:p>
            <a:endParaRPr lang="tr-TR" sz="2000" dirty="0"/>
          </a:p>
          <a:p>
            <a:pPr marL="109728" indent="0">
              <a:buNone/>
            </a:pPr>
            <a:endParaRPr lang="tr-TR" sz="2000" b="1" dirty="0" smtClean="0">
              <a:solidFill>
                <a:srgbClr val="FF0000"/>
              </a:solidFill>
            </a:endParaRPr>
          </a:p>
          <a:p>
            <a:pPr marL="109728" indent="0">
              <a:buNone/>
            </a:pPr>
            <a:endParaRPr lang="tr-TR" sz="2000" b="1" dirty="0" smtClean="0">
              <a:solidFill>
                <a:srgbClr val="FF0000"/>
              </a:solidFill>
            </a:endParaRPr>
          </a:p>
          <a:p>
            <a:endParaRPr lang="tr-TR" sz="2800" dirty="0" smtClean="0"/>
          </a:p>
          <a:p>
            <a:endParaRPr lang="tr-TR" sz="2800" dirty="0" smtClean="0"/>
          </a:p>
          <a:p>
            <a:endParaRPr lang="tr-TR" sz="2800" dirty="0" smtClean="0"/>
          </a:p>
          <a:p>
            <a:pPr algn="just">
              <a:buNone/>
            </a:pPr>
            <a:endParaRPr lang="tr-TR" sz="3600" b="1" dirty="0">
              <a:solidFill>
                <a:srgbClr val="FF0000"/>
              </a:solidFill>
            </a:endParaRPr>
          </a:p>
        </p:txBody>
      </p:sp>
    </p:spTree>
    <p:extLst>
      <p:ext uri="{BB962C8B-B14F-4D97-AF65-F5344CB8AC3E}">
        <p14:creationId xmlns:p14="http://schemas.microsoft.com/office/powerpoint/2010/main" xmlns="" val="1897594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57166" y="214282"/>
            <a:ext cx="6172200" cy="7749131"/>
          </a:xfrm>
        </p:spPr>
        <p:txBody>
          <a:bodyPr>
            <a:normAutofit fontScale="92500" lnSpcReduction="10000"/>
          </a:bodyPr>
          <a:lstStyle/>
          <a:p>
            <a:pPr algn="ctr">
              <a:buNone/>
            </a:pPr>
            <a:endParaRPr lang="tr-TR" sz="3600" b="1" dirty="0" smtClean="0">
              <a:solidFill>
                <a:srgbClr val="FF0000"/>
              </a:solidFill>
            </a:endParaRPr>
          </a:p>
          <a:p>
            <a:pPr algn="just"/>
            <a:r>
              <a:rPr lang="tr-TR" sz="2000" b="1" dirty="0" smtClean="0">
                <a:solidFill>
                  <a:srgbClr val="FF0000"/>
                </a:solidFill>
              </a:rPr>
              <a:t>Rehber Öğretmen/Psikolojik Danışmanı Olmayan Okullarda Yapılacak Çalışmaların Yürütülmesi</a:t>
            </a:r>
          </a:p>
          <a:p>
            <a:endParaRPr lang="tr-TR" sz="2000" b="1" dirty="0">
              <a:solidFill>
                <a:srgbClr val="FF0000"/>
              </a:solidFill>
            </a:endParaRPr>
          </a:p>
          <a:p>
            <a:pPr algn="just"/>
            <a:r>
              <a:rPr lang="tr-TR" sz="2000" dirty="0" smtClean="0"/>
              <a:t>İl genelinde Rehber </a:t>
            </a:r>
            <a:r>
              <a:rPr lang="tr-TR" sz="2000" dirty="0"/>
              <a:t>Öğretmen/Psikolojik Danışman norm kadrosu olmayan okullarda RPDH </a:t>
            </a:r>
            <a:r>
              <a:rPr lang="tr-TR" sz="2000" dirty="0" smtClean="0"/>
              <a:t>çalışmaları kapsamında; yapılacak planlar doğrultusunda eğitim öğretim yılı içerisinde öğrenci, öğretmen ve velilere yönelik seminerler RAM tarafından düzenlenecek. Yayın kapsamında yapılan çalışmalar (Broşür</a:t>
            </a:r>
            <a:r>
              <a:rPr lang="tr-TR" sz="2000" dirty="0"/>
              <a:t>, Bülten, Okul/Kurum Web Sitesi </a:t>
            </a:r>
            <a:r>
              <a:rPr lang="tr-TR" sz="2000" dirty="0" smtClean="0"/>
              <a:t>İçeriği, Pano/Etkileşimli </a:t>
            </a:r>
            <a:r>
              <a:rPr lang="tr-TR" sz="2000" dirty="0"/>
              <a:t>Pano, Afiş, Poster vb</a:t>
            </a:r>
            <a:r>
              <a:rPr lang="tr-TR" sz="2000" dirty="0" smtClean="0"/>
              <a:t>.) RAM’ın web sitesinde ve okul idareleriyle paylaşılarak yayınların öğrenci, öğretmen ve velilere ulaştırılması sağlanacaktır. </a:t>
            </a:r>
          </a:p>
          <a:p>
            <a:endParaRPr lang="tr-TR" sz="2000" dirty="0"/>
          </a:p>
          <a:p>
            <a:pPr algn="just"/>
            <a:r>
              <a:rPr lang="tr-TR" sz="2000" dirty="0" smtClean="0"/>
              <a:t>İlçe merkezlerinde ve ilçe merkezlerine bağlı köy </a:t>
            </a:r>
            <a:r>
              <a:rPr lang="tr-TR" sz="2000" dirty="0"/>
              <a:t>ve kasabalardaki Rehber Öğretmen/Psikolojik Danışman norm kadrosu </a:t>
            </a:r>
            <a:r>
              <a:rPr lang="tr-TR" sz="2000" dirty="0" smtClean="0"/>
              <a:t>olmayan okullarda psikolojik desteğe ihtiyacı olan öğrencilerin ‘Psikolojik Destek Yönlendirme Formu’ ilgili okul tarafından hazırlanarak; bu hizmet RAM tarafından yürütülecektir.</a:t>
            </a:r>
            <a:endParaRPr lang="tr-TR" sz="2000" dirty="0"/>
          </a:p>
          <a:p>
            <a:pPr marL="109728" indent="0">
              <a:buNone/>
            </a:pPr>
            <a:endParaRPr lang="tr-TR" sz="2000" b="1" dirty="0" smtClean="0">
              <a:solidFill>
                <a:srgbClr val="FF0000"/>
              </a:solidFill>
            </a:endParaRPr>
          </a:p>
          <a:p>
            <a:pPr marL="109728" indent="0">
              <a:buNone/>
            </a:pPr>
            <a:endParaRPr lang="tr-TR" sz="2000" b="1" dirty="0" smtClean="0">
              <a:solidFill>
                <a:srgbClr val="FF0000"/>
              </a:solidFill>
            </a:endParaRPr>
          </a:p>
          <a:p>
            <a:endParaRPr lang="tr-TR" sz="2800" dirty="0" smtClean="0"/>
          </a:p>
          <a:p>
            <a:endParaRPr lang="tr-TR" sz="2800" dirty="0" smtClean="0"/>
          </a:p>
          <a:p>
            <a:endParaRPr lang="tr-TR" sz="2800" dirty="0" smtClean="0"/>
          </a:p>
          <a:p>
            <a:pPr algn="just">
              <a:buNone/>
            </a:pPr>
            <a:endParaRPr lang="tr-TR" sz="3600" b="1" dirty="0">
              <a:solidFill>
                <a:srgbClr val="FF0000"/>
              </a:solidFill>
            </a:endParaRPr>
          </a:p>
        </p:txBody>
      </p:sp>
    </p:spTree>
    <p:extLst>
      <p:ext uri="{BB962C8B-B14F-4D97-AF65-F5344CB8AC3E}">
        <p14:creationId xmlns:p14="http://schemas.microsoft.com/office/powerpoint/2010/main" xmlns="" val="202736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28604" y="428596"/>
            <a:ext cx="6172200" cy="7749131"/>
          </a:xfrm>
        </p:spPr>
        <p:txBody>
          <a:bodyPr>
            <a:normAutofit/>
          </a:bodyPr>
          <a:lstStyle/>
          <a:p>
            <a:pPr>
              <a:buNone/>
            </a:pPr>
            <a:endParaRPr lang="tr-TR" sz="2800" dirty="0" smtClean="0"/>
          </a:p>
          <a:p>
            <a:pPr algn="just"/>
            <a:r>
              <a:rPr lang="tr-TR" sz="2000" b="1" dirty="0" smtClean="0">
                <a:solidFill>
                  <a:srgbClr val="FF0000"/>
                </a:solidFill>
              </a:rPr>
              <a:t>2023-2024 Eğitim Öğretim Yılı İçinde RAM Tarafından Yapılacak Çalışmalar</a:t>
            </a:r>
          </a:p>
          <a:p>
            <a:pPr marL="109728" indent="0">
              <a:buNone/>
            </a:pPr>
            <a:endParaRPr lang="tr-TR" sz="2000" b="1" dirty="0" smtClean="0">
              <a:solidFill>
                <a:srgbClr val="002060"/>
              </a:solidFill>
            </a:endParaRPr>
          </a:p>
          <a:p>
            <a:pPr algn="just"/>
            <a:r>
              <a:rPr lang="tr-TR" sz="2000" dirty="0" smtClean="0"/>
              <a:t>Yapılacak plan doğrultusunda; il genelindeki okul psikolojik danışma servisleri ve ilçeler ziyaret edilerek, rehber öğretmen/psikolojik danışman norm kadrosu olmayan okullarda görev yapan idareci ve öğretmenlere ve okullarda görev yapan rehber öğretmen/psikolojik danışmanlara müşavirlik hizmeti verilecektir.</a:t>
            </a:r>
          </a:p>
          <a:p>
            <a:endParaRPr lang="tr-TR" sz="2000" dirty="0" smtClean="0"/>
          </a:p>
          <a:p>
            <a:endParaRPr lang="tr-TR" sz="2000" dirty="0"/>
          </a:p>
          <a:p>
            <a:pPr marL="109728" indent="0">
              <a:buNone/>
            </a:pPr>
            <a:endParaRPr lang="tr-TR" sz="2800" dirty="0" smtClean="0"/>
          </a:p>
          <a:p>
            <a:pPr>
              <a:buNone/>
            </a:pPr>
            <a:endParaRPr lang="tr-TR" sz="2800" dirty="0" smtClean="0"/>
          </a:p>
          <a:p>
            <a:endParaRPr lang="tr-TR" sz="2800" dirty="0" smtClean="0"/>
          </a:p>
          <a:p>
            <a:endParaRPr lang="tr-TR" sz="2800" dirty="0" smtClean="0"/>
          </a:p>
          <a:p>
            <a:pPr algn="just">
              <a:buNone/>
            </a:pPr>
            <a:endParaRPr lang="tr-TR" sz="3600" b="1"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66184"/>
            <a:ext cx="6172200" cy="893448"/>
          </a:xfrm>
        </p:spPr>
        <p:txBody>
          <a:bodyPr>
            <a:noAutofit/>
          </a:bodyPr>
          <a:lstStyle/>
          <a:p>
            <a:pPr algn="ctr"/>
            <a:r>
              <a:rPr lang="tr-TR" sz="2000" dirty="0">
                <a:solidFill>
                  <a:srgbClr val="C00000"/>
                </a:solidFill>
                <a:latin typeface="Times New Roman" pitchFamily="18" charset="0"/>
                <a:cs typeface="Times New Roman" pitchFamily="18" charset="0"/>
              </a:rPr>
              <a:t>REHBERLİK VE ARAŞTIRMA MERKEZİ</a:t>
            </a:r>
            <a:br>
              <a:rPr lang="tr-TR" sz="2000" dirty="0">
                <a:solidFill>
                  <a:srgbClr val="C00000"/>
                </a:solidFill>
                <a:latin typeface="Times New Roman" pitchFamily="18" charset="0"/>
                <a:cs typeface="Times New Roman" pitchFamily="18" charset="0"/>
              </a:rPr>
            </a:br>
            <a:r>
              <a:rPr lang="tr-TR" sz="2000" dirty="0">
                <a:solidFill>
                  <a:srgbClr val="C00000"/>
                </a:solidFill>
                <a:latin typeface="Times New Roman" pitchFamily="18" charset="0"/>
                <a:cs typeface="Times New Roman" pitchFamily="18" charset="0"/>
              </a:rPr>
              <a:t>OKUL KOORDİNATÖRLÜK GÖREVLENDİRMELERİ </a:t>
            </a:r>
          </a:p>
        </p:txBody>
      </p:sp>
      <p:graphicFrame>
        <p:nvGraphicFramePr>
          <p:cNvPr id="4" name="3 İçerik Yer Tutucusu"/>
          <p:cNvGraphicFramePr>
            <a:graphicFrameLocks noGrp="1"/>
          </p:cNvGraphicFramePr>
          <p:nvPr>
            <p:ph sz="quarter" idx="1"/>
            <p:extLst>
              <p:ext uri="{D42A27DB-BD31-4B8C-83A1-F6EECF244321}">
                <p14:modId xmlns:p14="http://schemas.microsoft.com/office/powerpoint/2010/main" xmlns="" val="1650663881"/>
              </p:ext>
            </p:extLst>
          </p:nvPr>
        </p:nvGraphicFramePr>
        <p:xfrm>
          <a:off x="80628" y="1763688"/>
          <a:ext cx="6696744" cy="6033959"/>
        </p:xfrm>
        <a:graphic>
          <a:graphicData uri="http://schemas.openxmlformats.org/drawingml/2006/table">
            <a:tbl>
              <a:tblPr firstRow="1" bandRow="1">
                <a:tableStyleId>{5C22544A-7EE6-4342-B048-85BDC9FD1C3A}</a:tableStyleId>
              </a:tblPr>
              <a:tblGrid>
                <a:gridCol w="3593377">
                  <a:extLst>
                    <a:ext uri="{9D8B030D-6E8A-4147-A177-3AD203B41FA5}">
                      <a16:colId xmlns:a16="http://schemas.microsoft.com/office/drawing/2014/main" xmlns="" val="20000"/>
                    </a:ext>
                  </a:extLst>
                </a:gridCol>
                <a:gridCol w="3103367">
                  <a:extLst>
                    <a:ext uri="{9D8B030D-6E8A-4147-A177-3AD203B41FA5}">
                      <a16:colId xmlns:a16="http://schemas.microsoft.com/office/drawing/2014/main" xmlns="" val="20001"/>
                    </a:ext>
                  </a:extLst>
                </a:gridCol>
              </a:tblGrid>
              <a:tr h="397181">
                <a:tc>
                  <a:txBody>
                    <a:bodyPr/>
                    <a:lstStyle/>
                    <a:p>
                      <a:pPr algn="ctr"/>
                      <a:r>
                        <a:rPr lang="tr-TR" sz="2000" dirty="0" smtClean="0">
                          <a:latin typeface="Arial Black" panose="020B0A04020102020204" pitchFamily="34" charset="0"/>
                          <a:cs typeface="Times New Roman" pitchFamily="18" charset="0"/>
                        </a:rPr>
                        <a:t>Okul</a:t>
                      </a:r>
                      <a:endParaRPr lang="tr-TR" sz="2000" dirty="0">
                        <a:latin typeface="Arial Black" panose="020B0A04020102020204" pitchFamily="34" charset="0"/>
                        <a:cs typeface="Times New Roman" pitchFamily="18" charset="0"/>
                      </a:endParaRPr>
                    </a:p>
                  </a:txBody>
                  <a:tcPr marL="68580" marR="68580" marT="34290" marB="34290"/>
                </a:tc>
                <a:tc>
                  <a:txBody>
                    <a:bodyPr/>
                    <a:lstStyle/>
                    <a:p>
                      <a:pPr algn="ctr"/>
                      <a:r>
                        <a:rPr lang="tr-TR" sz="2000" dirty="0" smtClean="0">
                          <a:latin typeface="Arial Black" panose="020B0A04020102020204" pitchFamily="34" charset="0"/>
                          <a:cs typeface="Times New Roman" pitchFamily="18" charset="0"/>
                        </a:rPr>
                        <a:t>Okul Koordinatörü</a:t>
                      </a:r>
                      <a:endParaRPr lang="tr-TR" sz="2000" dirty="0">
                        <a:latin typeface="Arial Black" panose="020B0A04020102020204" pitchFamily="34" charset="0"/>
                        <a:cs typeface="Times New Roman" pitchFamily="18" charset="0"/>
                      </a:endParaRPr>
                    </a:p>
                  </a:txBody>
                  <a:tcPr marL="68580" marR="68580" marT="34290" marB="34290"/>
                </a:tc>
                <a:extLst>
                  <a:ext uri="{0D108BD9-81ED-4DB2-BD59-A6C34878D82A}">
                    <a16:rowId xmlns:a16="http://schemas.microsoft.com/office/drawing/2014/main" xmlns="" val="10000"/>
                  </a:ext>
                </a:extLst>
              </a:tr>
              <a:tr h="12590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2000" dirty="0" smtClean="0">
                        <a:latin typeface="Arial Black" panose="020B0A040201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latin typeface="Arial Black" panose="020B0A04020102020204" pitchFamily="34" charset="0"/>
                        </a:rPr>
                        <a:t>Okulöncesi</a:t>
                      </a:r>
                      <a:r>
                        <a:rPr lang="tr-TR" sz="2000" baseline="0" dirty="0" smtClean="0">
                          <a:latin typeface="Arial Black" panose="020B0A04020102020204" pitchFamily="34" charset="0"/>
                        </a:rPr>
                        <a:t> Eğitim Okul/Kurumları</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2000" baseline="0" dirty="0" smtClean="0">
                        <a:latin typeface="Arial Black" panose="020B0A040201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2000" dirty="0" smtClean="0">
                        <a:latin typeface="Arial Black" panose="020B0A04020102020204" pitchFamily="34" charset="0"/>
                      </a:endParaRPr>
                    </a:p>
                  </a:txBody>
                  <a:tcPr marL="68580" marR="68580" marT="34290" marB="34290"/>
                </a:tc>
                <a:tc>
                  <a:txBody>
                    <a:bodyPr/>
                    <a:lstStyle/>
                    <a:p>
                      <a:endParaRPr lang="tr-TR" sz="2000" dirty="0" smtClean="0">
                        <a:latin typeface="Arial Black" panose="020B0A04020102020204" pitchFamily="34" charset="0"/>
                      </a:endParaRPr>
                    </a:p>
                    <a:p>
                      <a:r>
                        <a:rPr lang="tr-TR" sz="2000" dirty="0" smtClean="0">
                          <a:latin typeface="Arial Black" panose="020B0A04020102020204" pitchFamily="34" charset="0"/>
                        </a:rPr>
                        <a:t>Muharrem</a:t>
                      </a:r>
                      <a:r>
                        <a:rPr lang="tr-TR" sz="2000" baseline="0" dirty="0" smtClean="0">
                          <a:latin typeface="Arial Black" panose="020B0A04020102020204" pitchFamily="34" charset="0"/>
                        </a:rPr>
                        <a:t> ELVERDİ</a:t>
                      </a:r>
                    </a:p>
                    <a:p>
                      <a:r>
                        <a:rPr lang="tr-TR" sz="2000" baseline="0" dirty="0" smtClean="0">
                          <a:latin typeface="Arial Black" panose="020B0A04020102020204" pitchFamily="34" charset="0"/>
                        </a:rPr>
                        <a:t>Melike DOĞAN</a:t>
                      </a:r>
                      <a:endParaRPr lang="tr-TR" sz="2000" dirty="0">
                        <a:latin typeface="Arial Black" panose="020B0A04020102020204" pitchFamily="34" charset="0"/>
                      </a:endParaRPr>
                    </a:p>
                  </a:txBody>
                  <a:tcPr marL="68580" marR="68580" marT="34290" marB="34290"/>
                </a:tc>
                <a:extLst>
                  <a:ext uri="{0D108BD9-81ED-4DB2-BD59-A6C34878D82A}">
                    <a16:rowId xmlns:a16="http://schemas.microsoft.com/office/drawing/2014/main" xmlns="" val="10001"/>
                  </a:ext>
                </a:extLst>
              </a:tr>
              <a:tr h="13150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2000" baseline="0" dirty="0" smtClean="0">
                        <a:latin typeface="Arial Black" panose="020B0A040201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2000" baseline="0" dirty="0" smtClean="0">
                          <a:latin typeface="Arial Black" panose="020B0A04020102020204" pitchFamily="34" charset="0"/>
                        </a:rPr>
                        <a:t>İlkokul Eğitim Okul/Kurumları</a:t>
                      </a:r>
                      <a:endParaRPr lang="tr-TR" sz="2000" dirty="0" smtClean="0">
                        <a:latin typeface="Arial Black" panose="020B0A04020102020204" pitchFamily="34" charset="0"/>
                      </a:endParaRPr>
                    </a:p>
                  </a:txBody>
                  <a:tcPr marL="68580" marR="68580" marT="34290" marB="34290"/>
                </a:tc>
                <a:tc>
                  <a:txBody>
                    <a:bodyPr/>
                    <a:lstStyle/>
                    <a:p>
                      <a:endParaRPr lang="tr-TR" sz="2000" dirty="0" smtClean="0">
                        <a:latin typeface="Arial Black" panose="020B0A04020102020204" pitchFamily="34" charset="0"/>
                      </a:endParaRPr>
                    </a:p>
                    <a:p>
                      <a:r>
                        <a:rPr lang="tr-TR" sz="2000" dirty="0" smtClean="0">
                          <a:latin typeface="Arial Black" panose="020B0A04020102020204" pitchFamily="34" charset="0"/>
                        </a:rPr>
                        <a:t>Fahriye</a:t>
                      </a:r>
                      <a:r>
                        <a:rPr lang="tr-TR" sz="2000" baseline="0" dirty="0" smtClean="0">
                          <a:latin typeface="Arial Black" panose="020B0A04020102020204" pitchFamily="34" charset="0"/>
                        </a:rPr>
                        <a:t> ERGÜN</a:t>
                      </a:r>
                    </a:p>
                    <a:p>
                      <a:r>
                        <a:rPr lang="tr-TR" sz="2000" baseline="0" dirty="0" smtClean="0">
                          <a:latin typeface="Arial Black" panose="020B0A04020102020204" pitchFamily="34" charset="0"/>
                        </a:rPr>
                        <a:t>Gülen TAN</a:t>
                      </a:r>
                    </a:p>
                    <a:p>
                      <a:endParaRPr lang="tr-TR" sz="2000" baseline="0" dirty="0" smtClean="0">
                        <a:latin typeface="Arial Black" panose="020B0A04020102020204" pitchFamily="34" charset="0"/>
                      </a:endParaRPr>
                    </a:p>
                  </a:txBody>
                  <a:tcPr marL="68580" marR="68580" marT="34290" marB="34290"/>
                </a:tc>
                <a:extLst>
                  <a:ext uri="{0D108BD9-81ED-4DB2-BD59-A6C34878D82A}">
                    <a16:rowId xmlns:a16="http://schemas.microsoft.com/office/drawing/2014/main" xmlns="" val="10002"/>
                  </a:ext>
                </a:extLst>
              </a:tr>
              <a:tr h="13162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2000" dirty="0" smtClean="0">
                        <a:latin typeface="Arial Black" panose="020B0A040201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latin typeface="Arial Black" panose="020B0A04020102020204" pitchFamily="34" charset="0"/>
                        </a:rPr>
                        <a:t>Ortaokul</a:t>
                      </a:r>
                      <a:r>
                        <a:rPr lang="tr-TR" sz="2000" baseline="0" dirty="0" smtClean="0">
                          <a:latin typeface="Arial Black" panose="020B0A04020102020204" pitchFamily="34" charset="0"/>
                        </a:rPr>
                        <a:t> Eğitim Okul/Kurumları</a:t>
                      </a:r>
                      <a:endParaRPr lang="tr-TR" sz="2000" dirty="0" smtClean="0">
                        <a:latin typeface="Arial Black" panose="020B0A04020102020204" pitchFamily="34" charset="0"/>
                      </a:endParaRPr>
                    </a:p>
                  </a:txBody>
                  <a:tcPr marL="68580" marR="68580" marT="34290" marB="34290"/>
                </a:tc>
                <a:tc>
                  <a:txBody>
                    <a:bodyPr/>
                    <a:lstStyle/>
                    <a:p>
                      <a:endParaRPr lang="tr-TR" sz="2000" dirty="0" smtClean="0">
                        <a:latin typeface="Arial Black" panose="020B0A04020102020204" pitchFamily="34" charset="0"/>
                      </a:endParaRPr>
                    </a:p>
                    <a:p>
                      <a:r>
                        <a:rPr lang="tr-TR" sz="2000" dirty="0" smtClean="0">
                          <a:latin typeface="Arial Black" panose="020B0A04020102020204" pitchFamily="34" charset="0"/>
                        </a:rPr>
                        <a:t>Faruk</a:t>
                      </a:r>
                      <a:r>
                        <a:rPr lang="tr-TR" sz="2000" baseline="0" dirty="0" smtClean="0">
                          <a:latin typeface="Arial Black" panose="020B0A04020102020204" pitchFamily="34" charset="0"/>
                        </a:rPr>
                        <a:t> ŞAHAN</a:t>
                      </a:r>
                    </a:p>
                    <a:p>
                      <a:r>
                        <a:rPr lang="tr-TR" sz="2000" baseline="0" dirty="0" smtClean="0">
                          <a:latin typeface="Arial Black" panose="020B0A04020102020204" pitchFamily="34" charset="0"/>
                        </a:rPr>
                        <a:t>Hüseyin GENCER</a:t>
                      </a:r>
                    </a:p>
                  </a:txBody>
                  <a:tcPr marL="68580" marR="68580" marT="34290" marB="34290"/>
                </a:tc>
                <a:extLst>
                  <a:ext uri="{0D108BD9-81ED-4DB2-BD59-A6C34878D82A}">
                    <a16:rowId xmlns:a16="http://schemas.microsoft.com/office/drawing/2014/main" xmlns="" val="10003"/>
                  </a:ext>
                </a:extLst>
              </a:tr>
              <a:tr h="1412872">
                <a:tc>
                  <a:txBody>
                    <a:bodyPr/>
                    <a:lstStyle/>
                    <a:p>
                      <a:endParaRPr lang="tr-TR" sz="2000" dirty="0" smtClean="0">
                        <a:latin typeface="Arial Black" panose="020B0A04020102020204" pitchFamily="34" charset="0"/>
                      </a:endParaRPr>
                    </a:p>
                    <a:p>
                      <a:r>
                        <a:rPr lang="tr-TR" sz="2000" dirty="0" smtClean="0">
                          <a:latin typeface="Arial Black" panose="020B0A04020102020204" pitchFamily="34" charset="0"/>
                        </a:rPr>
                        <a:t>Lise</a:t>
                      </a:r>
                      <a:r>
                        <a:rPr lang="tr-TR" sz="2000" baseline="0" dirty="0" smtClean="0">
                          <a:latin typeface="Arial Black" panose="020B0A04020102020204" pitchFamily="34" charset="0"/>
                        </a:rPr>
                        <a:t> Eğitim Okul/Kurumları</a:t>
                      </a:r>
                      <a:endParaRPr lang="tr-TR" sz="2000" dirty="0" smtClean="0">
                        <a:latin typeface="Arial Black" panose="020B0A04020102020204" pitchFamily="34" charset="0"/>
                      </a:endParaRPr>
                    </a:p>
                  </a:txBody>
                  <a:tcPr marL="68580" marR="68580" marT="34290" marB="34290"/>
                </a:tc>
                <a:tc>
                  <a:txBody>
                    <a:bodyPr/>
                    <a:lstStyle/>
                    <a:p>
                      <a:endParaRPr lang="tr-TR" sz="2000" dirty="0" smtClean="0">
                        <a:latin typeface="Arial Black" panose="020B0A04020102020204" pitchFamily="34" charset="0"/>
                      </a:endParaRPr>
                    </a:p>
                    <a:p>
                      <a:r>
                        <a:rPr lang="tr-TR" sz="2000" dirty="0" smtClean="0">
                          <a:latin typeface="Arial Black" panose="020B0A04020102020204" pitchFamily="34" charset="0"/>
                        </a:rPr>
                        <a:t>Ahmet</a:t>
                      </a:r>
                      <a:r>
                        <a:rPr lang="tr-TR" sz="2000" baseline="0" dirty="0" smtClean="0">
                          <a:latin typeface="Arial Black" panose="020B0A04020102020204" pitchFamily="34" charset="0"/>
                        </a:rPr>
                        <a:t> ÖNCÜ</a:t>
                      </a:r>
                    </a:p>
                    <a:p>
                      <a:r>
                        <a:rPr lang="tr-TR" sz="2000" baseline="0" dirty="0" smtClean="0">
                          <a:latin typeface="Arial Black" panose="020B0A04020102020204" pitchFamily="34" charset="0"/>
                        </a:rPr>
                        <a:t>Seçil KOÇAK</a:t>
                      </a:r>
                      <a:endParaRPr lang="tr-TR" sz="2000" dirty="0" smtClean="0">
                        <a:latin typeface="Arial Black" panose="020B0A04020102020204" pitchFamily="34" charset="0"/>
                      </a:endParaRPr>
                    </a:p>
                    <a:p>
                      <a:endParaRPr lang="tr-TR" sz="2000" dirty="0">
                        <a:latin typeface="Arial Black" panose="020B0A04020102020204" pitchFamily="34" charset="0"/>
                      </a:endParaRPr>
                    </a:p>
                  </a:txBody>
                  <a:tcPr marL="68580" marR="68580" marT="34290" marB="3429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057783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28604" y="428596"/>
            <a:ext cx="6172200" cy="7749131"/>
          </a:xfrm>
        </p:spPr>
        <p:txBody>
          <a:bodyPr>
            <a:normAutofit fontScale="55000" lnSpcReduction="20000"/>
          </a:bodyPr>
          <a:lstStyle/>
          <a:p>
            <a:pPr algn="ctr">
              <a:buNone/>
            </a:pPr>
            <a:r>
              <a:rPr lang="tr-TR" sz="3600" b="1" dirty="0" smtClean="0">
                <a:solidFill>
                  <a:srgbClr val="FF0000"/>
                </a:solidFill>
              </a:rPr>
              <a:t>GÜNDEM MADDELERİ</a:t>
            </a:r>
          </a:p>
          <a:p>
            <a:pPr algn="ctr">
              <a:buNone/>
            </a:pPr>
            <a:endParaRPr lang="tr-TR" sz="3600" b="1" dirty="0" smtClean="0">
              <a:solidFill>
                <a:srgbClr val="FF0000"/>
              </a:solidFill>
            </a:endParaRPr>
          </a:p>
          <a:p>
            <a:pPr>
              <a:lnSpc>
                <a:spcPct val="115000"/>
              </a:lnSpc>
              <a:spcAft>
                <a:spcPts val="1000"/>
              </a:spcAft>
            </a:pPr>
            <a:r>
              <a:rPr lang="tr-TR" sz="3600" b="1" dirty="0" smtClean="0">
                <a:latin typeface="Times New Roman"/>
                <a:ea typeface="Calibri"/>
                <a:cs typeface="Times New Roman"/>
              </a:rPr>
              <a:t>Açılış</a:t>
            </a:r>
            <a:endParaRPr lang="tr-TR" sz="3600" b="1" dirty="0">
              <a:latin typeface="Calibri"/>
              <a:ea typeface="Calibri"/>
              <a:cs typeface="Times New Roman"/>
            </a:endParaRPr>
          </a:p>
          <a:p>
            <a:pPr>
              <a:lnSpc>
                <a:spcPct val="115000"/>
              </a:lnSpc>
              <a:spcAft>
                <a:spcPts val="1000"/>
              </a:spcAft>
            </a:pPr>
            <a:r>
              <a:rPr lang="tr-TR" sz="3600" b="1" dirty="0" smtClean="0">
                <a:latin typeface="Times New Roman"/>
                <a:ea typeface="Calibri"/>
                <a:cs typeface="Times New Roman"/>
              </a:rPr>
              <a:t>2023-2024 </a:t>
            </a:r>
            <a:r>
              <a:rPr lang="tr-TR" sz="3600" b="1" dirty="0">
                <a:latin typeface="Times New Roman"/>
                <a:ea typeface="Calibri"/>
                <a:cs typeface="Times New Roman"/>
              </a:rPr>
              <a:t>Eğitim Öğretim Yılı Çalışma Takvimi ve İş </a:t>
            </a:r>
            <a:r>
              <a:rPr lang="tr-TR" sz="3600" b="1" dirty="0" smtClean="0">
                <a:latin typeface="Times New Roman"/>
                <a:ea typeface="Calibri"/>
                <a:cs typeface="Times New Roman"/>
              </a:rPr>
              <a:t>Akışı</a:t>
            </a:r>
          </a:p>
          <a:p>
            <a:pPr>
              <a:lnSpc>
                <a:spcPct val="115000"/>
              </a:lnSpc>
              <a:spcAft>
                <a:spcPts val="1000"/>
              </a:spcAft>
            </a:pPr>
            <a:r>
              <a:rPr lang="tr-TR" sz="3600" b="1" dirty="0" smtClean="0">
                <a:latin typeface="Times New Roman"/>
                <a:ea typeface="Calibri"/>
                <a:cs typeface="Times New Roman"/>
              </a:rPr>
              <a:t>Rehber Öğretmen/Psikolojik Danışmanı Olmayan Okullarda Yapılacak Çalışmaların Yürütülmesi</a:t>
            </a:r>
            <a:endParaRPr lang="tr-TR" sz="3600" b="1" dirty="0" smtClean="0">
              <a:latin typeface="Calibri"/>
              <a:ea typeface="Calibri"/>
              <a:cs typeface="Times New Roman"/>
            </a:endParaRPr>
          </a:p>
          <a:p>
            <a:pPr>
              <a:lnSpc>
                <a:spcPct val="115000"/>
              </a:lnSpc>
              <a:spcAft>
                <a:spcPts val="1000"/>
              </a:spcAft>
            </a:pPr>
            <a:r>
              <a:rPr lang="tr-TR" sz="3600" b="1" dirty="0" smtClean="0">
                <a:latin typeface="Times New Roman"/>
                <a:ea typeface="Calibri"/>
                <a:cs typeface="Times New Roman"/>
              </a:rPr>
              <a:t>2023-2024 Eğitim Öğretim Yılında RAM Tarafından Yapılacak Çalışmalar</a:t>
            </a:r>
          </a:p>
          <a:p>
            <a:pPr>
              <a:lnSpc>
                <a:spcPct val="115000"/>
              </a:lnSpc>
              <a:spcAft>
                <a:spcPts val="1000"/>
              </a:spcAft>
            </a:pPr>
            <a:r>
              <a:rPr lang="tr-TR" sz="3600" b="1" dirty="0" smtClean="0">
                <a:latin typeface="Times New Roman"/>
                <a:ea typeface="Calibri"/>
                <a:cs typeface="Times New Roman"/>
              </a:rPr>
              <a:t>Psikososyal Koruma, Önleme ve Krize Müdahale Hizmetleri</a:t>
            </a:r>
          </a:p>
          <a:p>
            <a:pPr>
              <a:lnSpc>
                <a:spcPct val="115000"/>
              </a:lnSpc>
              <a:spcAft>
                <a:spcPts val="1000"/>
              </a:spcAft>
            </a:pPr>
            <a:r>
              <a:rPr lang="tr-TR" sz="3600" b="1" dirty="0" smtClean="0">
                <a:latin typeface="Times New Roman"/>
                <a:ea typeface="Calibri"/>
                <a:cs typeface="Times New Roman"/>
              </a:rPr>
              <a:t>Risk </a:t>
            </a:r>
            <a:r>
              <a:rPr lang="tr-TR" sz="3600" b="1" dirty="0">
                <a:latin typeface="Times New Roman"/>
                <a:ea typeface="Calibri"/>
                <a:cs typeface="Times New Roman"/>
              </a:rPr>
              <a:t>Grubu Oluşturan Öğrenciler İçin Yapılacak Çalışmalar</a:t>
            </a:r>
            <a:endParaRPr lang="tr-TR" sz="3600" b="1" dirty="0">
              <a:latin typeface="Calibri"/>
              <a:ea typeface="Calibri"/>
              <a:cs typeface="Times New Roman"/>
            </a:endParaRPr>
          </a:p>
          <a:p>
            <a:pPr>
              <a:lnSpc>
                <a:spcPct val="115000"/>
              </a:lnSpc>
              <a:spcAft>
                <a:spcPts val="1000"/>
              </a:spcAft>
            </a:pPr>
            <a:r>
              <a:rPr lang="tr-TR" sz="3600" b="1" dirty="0" smtClean="0">
                <a:latin typeface="Times New Roman"/>
                <a:ea typeface="Calibri"/>
                <a:cs typeface="Times New Roman"/>
              </a:rPr>
              <a:t>TBM Eğitimleri</a:t>
            </a:r>
            <a:endParaRPr lang="tr-TR" sz="3600" b="1" dirty="0">
              <a:latin typeface="Calibri"/>
              <a:ea typeface="Calibri"/>
              <a:cs typeface="Times New Roman"/>
            </a:endParaRPr>
          </a:p>
          <a:p>
            <a:pPr>
              <a:lnSpc>
                <a:spcPct val="115000"/>
              </a:lnSpc>
              <a:spcAft>
                <a:spcPts val="1000"/>
              </a:spcAft>
            </a:pPr>
            <a:r>
              <a:rPr lang="tr-TR" sz="3600" b="1" dirty="0" smtClean="0">
                <a:latin typeface="Times New Roman"/>
                <a:ea typeface="Calibri"/>
                <a:cs typeface="Times New Roman"/>
              </a:rPr>
              <a:t>Danışmanlık Tedbirleri</a:t>
            </a:r>
          </a:p>
          <a:p>
            <a:pPr>
              <a:lnSpc>
                <a:spcPct val="115000"/>
              </a:lnSpc>
              <a:spcAft>
                <a:spcPts val="1000"/>
              </a:spcAft>
            </a:pPr>
            <a:r>
              <a:rPr lang="tr-TR" sz="3600" b="1" dirty="0" smtClean="0">
                <a:latin typeface="Times New Roman"/>
                <a:ea typeface="Calibri"/>
                <a:cs typeface="Times New Roman"/>
              </a:rPr>
              <a:t>E-Rehberlik Sisteminde Yapılan İşlemler</a:t>
            </a:r>
          </a:p>
          <a:p>
            <a:pPr>
              <a:lnSpc>
                <a:spcPct val="115000"/>
              </a:lnSpc>
              <a:spcAft>
                <a:spcPts val="1000"/>
              </a:spcAft>
            </a:pPr>
            <a:r>
              <a:rPr lang="tr-TR" sz="3600" b="1" dirty="0" smtClean="0">
                <a:latin typeface="Times New Roman"/>
                <a:ea typeface="Calibri"/>
                <a:cs typeface="Times New Roman"/>
              </a:rPr>
              <a:t>Okul Rehberlik ve Psikolojik Danışma Programı</a:t>
            </a:r>
            <a:endParaRPr lang="tr-TR" sz="3600" b="1" dirty="0">
              <a:latin typeface="Calibri"/>
              <a:ea typeface="Calibri"/>
              <a:cs typeface="Times New Roman"/>
            </a:endParaRPr>
          </a:p>
          <a:p>
            <a:pPr>
              <a:lnSpc>
                <a:spcPct val="115000"/>
              </a:lnSpc>
              <a:spcAft>
                <a:spcPts val="1000"/>
              </a:spcAft>
            </a:pPr>
            <a:r>
              <a:rPr lang="tr-TR" sz="3600" b="1" dirty="0" smtClean="0">
                <a:latin typeface="Times New Roman"/>
                <a:ea typeface="Calibri"/>
                <a:cs typeface="Times New Roman"/>
              </a:rPr>
              <a:t>Dilek </a:t>
            </a:r>
            <a:r>
              <a:rPr lang="tr-TR" sz="3600" b="1" dirty="0">
                <a:latin typeface="Times New Roman"/>
                <a:ea typeface="Calibri"/>
                <a:cs typeface="Times New Roman"/>
              </a:rPr>
              <a:t>ve Temenniler</a:t>
            </a:r>
            <a:endParaRPr lang="tr-TR" sz="3600" b="1" dirty="0">
              <a:latin typeface="Calibri"/>
              <a:ea typeface="Calibri"/>
              <a:cs typeface="Times New Roman"/>
            </a:endParaRPr>
          </a:p>
          <a:p>
            <a:pPr>
              <a:lnSpc>
                <a:spcPct val="115000"/>
              </a:lnSpc>
              <a:spcAft>
                <a:spcPts val="1000"/>
              </a:spcAft>
            </a:pPr>
            <a:r>
              <a:rPr lang="tr-TR" sz="3600" b="1" dirty="0" smtClean="0">
                <a:latin typeface="Times New Roman"/>
                <a:ea typeface="Calibri"/>
                <a:cs typeface="Times New Roman"/>
              </a:rPr>
              <a:t>Kapanış</a:t>
            </a:r>
            <a:endParaRPr lang="tr-TR" sz="3600" b="1" dirty="0">
              <a:latin typeface="Calibri"/>
              <a:ea typeface="Calibri"/>
              <a:cs typeface="Times New Roman"/>
            </a:endParaRPr>
          </a:p>
          <a:p>
            <a:endParaRPr lang="tr-TR" sz="2800" dirty="0" smtClean="0"/>
          </a:p>
          <a:p>
            <a:endParaRPr lang="tr-TR" sz="2800" dirty="0" smtClean="0"/>
          </a:p>
          <a:p>
            <a:pPr algn="just">
              <a:buNone/>
            </a:pPr>
            <a:endParaRPr lang="tr-TR" sz="3600" b="1"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28604" y="428596"/>
            <a:ext cx="6172200" cy="7749131"/>
          </a:xfrm>
        </p:spPr>
        <p:txBody>
          <a:bodyPr>
            <a:normAutofit fontScale="85000" lnSpcReduction="20000"/>
          </a:bodyPr>
          <a:lstStyle/>
          <a:p>
            <a:pPr>
              <a:buNone/>
            </a:pPr>
            <a:endParaRPr lang="tr-TR" sz="2800" dirty="0" smtClean="0"/>
          </a:p>
          <a:p>
            <a:pPr algn="just"/>
            <a:r>
              <a:rPr lang="tr-TR" sz="2000" b="1" dirty="0" smtClean="0">
                <a:solidFill>
                  <a:srgbClr val="FF0000"/>
                </a:solidFill>
              </a:rPr>
              <a:t>Psikososyal, Koruma, Önleme ve Krize Müdahale Hizmetleri</a:t>
            </a:r>
          </a:p>
          <a:p>
            <a:pPr marL="109728" indent="0">
              <a:buNone/>
            </a:pPr>
            <a:endParaRPr lang="tr-TR" sz="2000" b="1" dirty="0" smtClean="0">
              <a:solidFill>
                <a:srgbClr val="002060"/>
              </a:solidFill>
            </a:endParaRPr>
          </a:p>
          <a:p>
            <a:pPr algn="just"/>
            <a:r>
              <a:rPr lang="tr-TR" sz="2000" dirty="0"/>
              <a:t>Psikososyal koruma, önleme ve krize müdahale hizmetlerinde </a:t>
            </a:r>
            <a:r>
              <a:rPr lang="tr-TR" sz="2000" dirty="0" smtClean="0"/>
              <a:t>okul müdürlüklerinin </a:t>
            </a:r>
            <a:r>
              <a:rPr lang="tr-TR" sz="2000" dirty="0"/>
              <a:t>görev, yetki ve sorumlulukları şunlardır</a:t>
            </a:r>
            <a:r>
              <a:rPr lang="tr-TR" sz="2000" dirty="0" smtClean="0"/>
              <a:t>:</a:t>
            </a:r>
          </a:p>
          <a:p>
            <a:pPr marL="109728" indent="0">
              <a:buNone/>
            </a:pPr>
            <a:endParaRPr lang="tr-TR" sz="2000" dirty="0"/>
          </a:p>
          <a:p>
            <a:pPr algn="just"/>
            <a:r>
              <a:rPr lang="tr-TR" sz="2000" dirty="0"/>
              <a:t>a) Öncelikle konuyla ilgili hizmet içi eğitim almış personelden olmak üzere okul </a:t>
            </a:r>
            <a:r>
              <a:rPr lang="tr-TR" sz="2000" dirty="0" smtClean="0"/>
              <a:t>ekibinin kurulmasını </a:t>
            </a:r>
            <a:r>
              <a:rPr lang="tr-TR" sz="2000" dirty="0"/>
              <a:t>sağlar</a:t>
            </a:r>
            <a:r>
              <a:rPr lang="tr-TR" sz="2000" dirty="0" smtClean="0"/>
              <a:t>.</a:t>
            </a:r>
          </a:p>
          <a:p>
            <a:pPr marL="109728" indent="0">
              <a:buNone/>
            </a:pPr>
            <a:endParaRPr lang="tr-TR" sz="2000" dirty="0"/>
          </a:p>
          <a:p>
            <a:pPr algn="just"/>
            <a:r>
              <a:rPr lang="tr-TR" sz="2000" dirty="0"/>
              <a:t>b) Başta okul ekibi olmak üzere, okul bünyesindeki tüm öğretmen ve </a:t>
            </a:r>
            <a:r>
              <a:rPr lang="tr-TR" sz="2000" dirty="0" smtClean="0"/>
              <a:t>personelin konuyla </a:t>
            </a:r>
            <a:r>
              <a:rPr lang="tr-TR" sz="2000" dirty="0"/>
              <a:t>ilgili eğitim almasını sağlar</a:t>
            </a:r>
            <a:r>
              <a:rPr lang="tr-TR" sz="2000" dirty="0" smtClean="0"/>
              <a:t>.</a:t>
            </a:r>
          </a:p>
          <a:p>
            <a:pPr marL="109728" indent="0">
              <a:buNone/>
            </a:pPr>
            <a:endParaRPr lang="tr-TR" sz="2000" dirty="0"/>
          </a:p>
          <a:p>
            <a:pPr algn="just"/>
            <a:r>
              <a:rPr lang="tr-TR" sz="2000" dirty="0"/>
              <a:t>c) Okul rehberlik hizmetleri programına dâhil edilen psikososyal koruma, önleme </a:t>
            </a:r>
            <a:r>
              <a:rPr lang="tr-TR" sz="2000" dirty="0" smtClean="0"/>
              <a:t>ve krize </a:t>
            </a:r>
            <a:r>
              <a:rPr lang="tr-TR" sz="2000" dirty="0"/>
              <a:t>müdahale hizmetlerinin yürütülmesini sağlar</a:t>
            </a:r>
            <a:r>
              <a:rPr lang="tr-TR" sz="2000" dirty="0" smtClean="0"/>
              <a:t>.</a:t>
            </a:r>
          </a:p>
          <a:p>
            <a:pPr marL="109728" indent="0">
              <a:buNone/>
            </a:pPr>
            <a:endParaRPr lang="tr-TR" sz="2000" dirty="0"/>
          </a:p>
          <a:p>
            <a:pPr algn="just"/>
            <a:r>
              <a:rPr lang="tr-TR" sz="2000" dirty="0"/>
              <a:t>ç) Oluşturulan okul risk haritasına göre travma/kriz durumlarına yönelik </a:t>
            </a:r>
            <a:r>
              <a:rPr lang="tr-TR" sz="2000" dirty="0" smtClean="0"/>
              <a:t>koruyucu, önleyici </a:t>
            </a:r>
            <a:r>
              <a:rPr lang="tr-TR" sz="2000" dirty="0"/>
              <a:t>ve güçlendirici çalışmaların yürütülmesini sağlar</a:t>
            </a:r>
            <a:r>
              <a:rPr lang="tr-TR" sz="2000" dirty="0" smtClean="0"/>
              <a:t>.</a:t>
            </a:r>
          </a:p>
          <a:p>
            <a:pPr marL="109728" indent="0">
              <a:buNone/>
            </a:pPr>
            <a:endParaRPr lang="tr-TR" sz="2000" dirty="0"/>
          </a:p>
          <a:p>
            <a:pPr algn="just"/>
            <a:r>
              <a:rPr lang="tr-TR" sz="2000" dirty="0"/>
              <a:t>d) Okuldaki psikososyal koruma, önleme ve krize müdahale hizmetlerine </a:t>
            </a:r>
            <a:r>
              <a:rPr lang="tr-TR" sz="2000" dirty="0" smtClean="0"/>
              <a:t>yönelik çalışmalarda </a:t>
            </a:r>
            <a:r>
              <a:rPr lang="tr-TR" sz="2000" dirty="0"/>
              <a:t>kolaylaştırıcı önlemler alır ve yerel imkânlardan faydalanır</a:t>
            </a:r>
            <a:r>
              <a:rPr lang="tr-TR" sz="2000" dirty="0" smtClean="0"/>
              <a:t>.</a:t>
            </a:r>
          </a:p>
          <a:p>
            <a:endParaRPr lang="tr-TR" sz="2000" dirty="0"/>
          </a:p>
          <a:p>
            <a:pPr algn="just"/>
            <a:r>
              <a:rPr lang="tr-TR" sz="2000" dirty="0"/>
              <a:t>e) Psikososyal koruma, önleme ve krize müdahale hizmetlerinin yürütülmesi </a:t>
            </a:r>
            <a:r>
              <a:rPr lang="tr-TR" sz="2000" dirty="0" smtClean="0"/>
              <a:t>için ekiplere </a:t>
            </a:r>
            <a:r>
              <a:rPr lang="tr-TR" sz="2000" dirty="0"/>
              <a:t>gerektiğinde çalışma odası tahsis eder.</a:t>
            </a:r>
            <a:endParaRPr lang="tr-TR" sz="2800" dirty="0" smtClean="0"/>
          </a:p>
          <a:p>
            <a:pPr>
              <a:buNone/>
            </a:pPr>
            <a:endParaRPr lang="tr-TR" sz="2800" dirty="0" smtClean="0"/>
          </a:p>
          <a:p>
            <a:endParaRPr lang="tr-TR" sz="2800" dirty="0" smtClean="0"/>
          </a:p>
          <a:p>
            <a:endParaRPr lang="tr-TR" sz="2800" dirty="0" smtClean="0"/>
          </a:p>
          <a:p>
            <a:pPr algn="just">
              <a:buNone/>
            </a:pPr>
            <a:endParaRPr lang="tr-TR" sz="3600" b="1" dirty="0">
              <a:solidFill>
                <a:srgbClr val="FF0000"/>
              </a:solidFill>
            </a:endParaRPr>
          </a:p>
        </p:txBody>
      </p:sp>
    </p:spTree>
    <p:extLst>
      <p:ext uri="{BB962C8B-B14F-4D97-AF65-F5344CB8AC3E}">
        <p14:creationId xmlns:p14="http://schemas.microsoft.com/office/powerpoint/2010/main" xmlns="" val="31398828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28604" y="428596"/>
            <a:ext cx="6172200" cy="7749131"/>
          </a:xfrm>
        </p:spPr>
        <p:txBody>
          <a:bodyPr>
            <a:normAutofit fontScale="92500" lnSpcReduction="10000"/>
          </a:bodyPr>
          <a:lstStyle/>
          <a:p>
            <a:pPr>
              <a:buNone/>
            </a:pPr>
            <a:endParaRPr lang="tr-TR" sz="2800" dirty="0" smtClean="0"/>
          </a:p>
          <a:p>
            <a:pPr algn="just"/>
            <a:r>
              <a:rPr lang="tr-TR" sz="2000" b="1" dirty="0" smtClean="0">
                <a:solidFill>
                  <a:srgbClr val="FF0000"/>
                </a:solidFill>
              </a:rPr>
              <a:t>Psikososyal, Koruma, Önleme ve Krize Müdahale Hizmetleri</a:t>
            </a:r>
          </a:p>
          <a:p>
            <a:pPr marL="109728" indent="0">
              <a:buNone/>
            </a:pPr>
            <a:endParaRPr lang="tr-TR" sz="2000" dirty="0"/>
          </a:p>
          <a:p>
            <a:pPr algn="just"/>
            <a:r>
              <a:rPr lang="tr-TR" sz="2000" dirty="0"/>
              <a:t>f) Travma/kriz durumlarında okul ekibinin il/ilçe ekipleri ile eşgüdüm içerisinde hareket</a:t>
            </a:r>
          </a:p>
          <a:p>
            <a:pPr marL="109728" indent="0">
              <a:buNone/>
            </a:pPr>
            <a:r>
              <a:rPr lang="tr-TR" sz="2000" dirty="0" smtClean="0"/>
              <a:t>   etmesini </a:t>
            </a:r>
            <a:r>
              <a:rPr lang="tr-TR" sz="2000" dirty="0"/>
              <a:t>sağlar</a:t>
            </a:r>
            <a:r>
              <a:rPr lang="tr-TR" sz="2000" dirty="0" smtClean="0"/>
              <a:t>.</a:t>
            </a:r>
          </a:p>
          <a:p>
            <a:pPr marL="109728" indent="0">
              <a:buNone/>
            </a:pPr>
            <a:endParaRPr lang="tr-TR" sz="2000" dirty="0"/>
          </a:p>
          <a:p>
            <a:pPr algn="just"/>
            <a:r>
              <a:rPr lang="tr-TR" sz="2000" dirty="0"/>
              <a:t>g) Travma/kriz durumlarından sonra öğrenci, veli, öğretmen ve okul </a:t>
            </a:r>
            <a:r>
              <a:rPr lang="tr-TR" sz="2000" dirty="0" smtClean="0"/>
              <a:t>yardımcı personeline </a:t>
            </a:r>
            <a:r>
              <a:rPr lang="tr-TR" sz="2000" dirty="0"/>
              <a:t>yapılacak bilgilendirme konusunda okul ekibi ile birlikte planlama yapar</a:t>
            </a:r>
            <a:r>
              <a:rPr lang="tr-TR" sz="2000" dirty="0" smtClean="0"/>
              <a:t>.</a:t>
            </a:r>
          </a:p>
          <a:p>
            <a:pPr marL="109728" indent="0">
              <a:buNone/>
            </a:pPr>
            <a:endParaRPr lang="tr-TR" sz="2000" dirty="0"/>
          </a:p>
          <a:p>
            <a:r>
              <a:rPr lang="tr-TR" sz="2000" dirty="0"/>
              <a:t>ğ) Travma/kriz durumlarından etkilenen bireylere ilişkin kayıtların başta gizlilik ilkesi</a:t>
            </a:r>
          </a:p>
          <a:p>
            <a:pPr marL="109728" indent="0" algn="just">
              <a:buNone/>
            </a:pPr>
            <a:r>
              <a:rPr lang="tr-TR" sz="2000" dirty="0" smtClean="0"/>
              <a:t>   olmak </a:t>
            </a:r>
            <a:r>
              <a:rPr lang="tr-TR" sz="2000" dirty="0"/>
              <a:t>üzere etik kurallara uygun bir şekilde </a:t>
            </a:r>
            <a:r>
              <a:rPr lang="tr-TR" sz="2000" dirty="0" smtClean="0"/>
              <a:t>    </a:t>
            </a:r>
            <a:r>
              <a:rPr lang="tr-TR" sz="2000" dirty="0"/>
              <a:t> </a:t>
            </a:r>
            <a:r>
              <a:rPr lang="tr-TR" sz="2000" dirty="0" smtClean="0"/>
              <a:t> </a:t>
            </a:r>
          </a:p>
          <a:p>
            <a:pPr marL="109728" indent="0" algn="just">
              <a:buNone/>
            </a:pPr>
            <a:r>
              <a:rPr lang="tr-TR" sz="2000" dirty="0" smtClean="0"/>
              <a:t>   tutulmasını </a:t>
            </a:r>
            <a:r>
              <a:rPr lang="tr-TR" sz="2000" dirty="0"/>
              <a:t>ve muhafaza edilmesini sağlar</a:t>
            </a:r>
            <a:r>
              <a:rPr lang="tr-TR" sz="2000" dirty="0" smtClean="0"/>
              <a:t>.</a:t>
            </a:r>
          </a:p>
          <a:p>
            <a:pPr marL="109728" indent="0">
              <a:buNone/>
            </a:pPr>
            <a:endParaRPr lang="tr-TR" sz="2000" dirty="0"/>
          </a:p>
          <a:p>
            <a:pPr algn="just"/>
            <a:r>
              <a:rPr lang="tr-TR" sz="2000" dirty="0"/>
              <a:t>h) Travma/kriz durumları sonucunda hazırlanan raporlar doğrultusunda </a:t>
            </a:r>
            <a:r>
              <a:rPr lang="tr-TR" sz="2000" dirty="0" smtClean="0"/>
              <a:t>gerekli önlemleri </a:t>
            </a:r>
            <a:r>
              <a:rPr lang="tr-TR" sz="2000" dirty="0"/>
              <a:t>alarak, oluşturulan raporları il/ilçe </a:t>
            </a:r>
            <a:r>
              <a:rPr lang="tr-TR" sz="2000" dirty="0" smtClean="0"/>
              <a:t> millî </a:t>
            </a:r>
            <a:r>
              <a:rPr lang="tr-TR" sz="2000" dirty="0"/>
              <a:t>eğitim müdürlüğüne gönderir</a:t>
            </a:r>
            <a:r>
              <a:rPr lang="tr-TR" sz="2000" dirty="0" smtClean="0"/>
              <a:t>.</a:t>
            </a:r>
          </a:p>
          <a:p>
            <a:pPr marL="109728" indent="0">
              <a:buNone/>
            </a:pPr>
            <a:endParaRPr lang="tr-TR" sz="2000" dirty="0"/>
          </a:p>
          <a:p>
            <a:pPr algn="just"/>
            <a:r>
              <a:rPr lang="tr-TR" sz="2000" dirty="0"/>
              <a:t>ı) Travma/kriz durumlarında ihtiyaç halinde okulda bulunan tüm öğretmenlere görev verir.</a:t>
            </a:r>
            <a:endParaRPr lang="tr-TR" sz="2800" dirty="0" smtClean="0"/>
          </a:p>
          <a:p>
            <a:endParaRPr lang="tr-TR" sz="2800" dirty="0" smtClean="0"/>
          </a:p>
          <a:p>
            <a:endParaRPr lang="tr-TR" sz="2800" dirty="0" smtClean="0"/>
          </a:p>
          <a:p>
            <a:pPr algn="just">
              <a:buNone/>
            </a:pPr>
            <a:endParaRPr lang="tr-TR" sz="3600" b="1" dirty="0">
              <a:solidFill>
                <a:srgbClr val="FF0000"/>
              </a:solidFill>
            </a:endParaRPr>
          </a:p>
        </p:txBody>
      </p:sp>
    </p:spTree>
    <p:extLst>
      <p:ext uri="{BB962C8B-B14F-4D97-AF65-F5344CB8AC3E}">
        <p14:creationId xmlns:p14="http://schemas.microsoft.com/office/powerpoint/2010/main" xmlns="" val="41365202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28604" y="428596"/>
            <a:ext cx="6172200" cy="7749131"/>
          </a:xfrm>
        </p:spPr>
        <p:txBody>
          <a:bodyPr>
            <a:normAutofit fontScale="85000" lnSpcReduction="20000"/>
          </a:bodyPr>
          <a:lstStyle/>
          <a:p>
            <a:pPr>
              <a:buNone/>
            </a:pPr>
            <a:endParaRPr lang="tr-TR" sz="2800" dirty="0" smtClean="0"/>
          </a:p>
          <a:p>
            <a:pPr algn="just"/>
            <a:r>
              <a:rPr lang="tr-TR" sz="2000" b="1" dirty="0" smtClean="0">
                <a:solidFill>
                  <a:srgbClr val="FF0000"/>
                </a:solidFill>
              </a:rPr>
              <a:t>Psikososyal, Koruma, Önleme ve Krize Müdahale Hizmetleri</a:t>
            </a:r>
          </a:p>
          <a:p>
            <a:pPr marL="109728" indent="0">
              <a:buNone/>
            </a:pPr>
            <a:endParaRPr lang="tr-TR" sz="2000" dirty="0"/>
          </a:p>
          <a:p>
            <a:pPr algn="just"/>
            <a:r>
              <a:rPr lang="tr-TR" sz="2000" dirty="0" smtClean="0"/>
              <a:t>Psikososyal </a:t>
            </a:r>
            <a:r>
              <a:rPr lang="tr-TR" sz="2000" dirty="0"/>
              <a:t>koruma, önleme ve krize müdahale hizmetlerinde </a:t>
            </a:r>
            <a:r>
              <a:rPr lang="tr-TR" sz="2000" dirty="0" smtClean="0"/>
              <a:t>rehberlik servislerinin </a:t>
            </a:r>
            <a:r>
              <a:rPr lang="tr-TR" sz="2000" dirty="0"/>
              <a:t>görev, yetki ve sorumlulukları şunlardır</a:t>
            </a:r>
            <a:r>
              <a:rPr lang="tr-TR" sz="2000" dirty="0" smtClean="0"/>
              <a:t>:</a:t>
            </a:r>
          </a:p>
          <a:p>
            <a:pPr marL="109728" indent="0">
              <a:buNone/>
            </a:pPr>
            <a:endParaRPr lang="tr-TR" sz="2000" dirty="0"/>
          </a:p>
          <a:p>
            <a:pPr algn="just"/>
            <a:r>
              <a:rPr lang="tr-TR" sz="2000" dirty="0"/>
              <a:t>a) Psikososyal, koruma, önleme ve krize müdahale konularında sunulacak </a:t>
            </a:r>
            <a:r>
              <a:rPr lang="tr-TR" sz="2000" dirty="0" smtClean="0"/>
              <a:t>hizmetleri okul </a:t>
            </a:r>
            <a:r>
              <a:rPr lang="tr-TR" sz="2000" dirty="0"/>
              <a:t>rehberlik hizmetleri programına dâhil eder</a:t>
            </a:r>
            <a:r>
              <a:rPr lang="tr-TR" sz="2000" dirty="0" smtClean="0"/>
              <a:t>.</a:t>
            </a:r>
          </a:p>
          <a:p>
            <a:pPr marL="109728" indent="0">
              <a:buNone/>
            </a:pPr>
            <a:endParaRPr lang="tr-TR" sz="2000" dirty="0"/>
          </a:p>
          <a:p>
            <a:pPr algn="just"/>
            <a:r>
              <a:rPr lang="tr-TR" sz="2000" dirty="0"/>
              <a:t>b) Psikososyal koruma, önleme ve krize müdahale hizmetleri kapsamında okul </a:t>
            </a:r>
            <a:r>
              <a:rPr lang="tr-TR" sz="2000" dirty="0" smtClean="0"/>
              <a:t>risk haritasını </a:t>
            </a:r>
            <a:r>
              <a:rPr lang="tr-TR" sz="2000" dirty="0"/>
              <a:t>oluşturur ve gerekli durumlarda travma/krizden etkilenen bireyleri ilgili </a:t>
            </a:r>
            <a:r>
              <a:rPr lang="tr-TR" sz="2000" dirty="0" smtClean="0"/>
              <a:t>kurumlara yönlendirir </a:t>
            </a:r>
            <a:r>
              <a:rPr lang="tr-TR" sz="2000" dirty="0"/>
              <a:t>ve izler</a:t>
            </a:r>
            <a:r>
              <a:rPr lang="tr-TR" sz="2000" dirty="0" smtClean="0"/>
              <a:t>.</a:t>
            </a:r>
          </a:p>
          <a:p>
            <a:endParaRPr lang="tr-TR" sz="2000" dirty="0"/>
          </a:p>
          <a:p>
            <a:pPr algn="just"/>
            <a:r>
              <a:rPr lang="tr-TR" sz="2000" dirty="0"/>
              <a:t>c) Okul yönetimine, öğretmenlere, öğrencilere ve ailelere psikososyal koruma, </a:t>
            </a:r>
            <a:r>
              <a:rPr lang="tr-TR" sz="2000" dirty="0" smtClean="0"/>
              <a:t>önleme ve </a:t>
            </a:r>
            <a:r>
              <a:rPr lang="tr-TR" sz="2000" dirty="0"/>
              <a:t>krize müdahale hizmetlerine yönelik çalışmalar düzenler</a:t>
            </a:r>
            <a:r>
              <a:rPr lang="tr-TR" sz="2000" dirty="0" smtClean="0"/>
              <a:t>.</a:t>
            </a:r>
          </a:p>
          <a:p>
            <a:endParaRPr lang="tr-TR" sz="2000" dirty="0"/>
          </a:p>
          <a:p>
            <a:pPr algn="just"/>
            <a:r>
              <a:rPr lang="tr-TR" sz="2000" dirty="0"/>
              <a:t>ç) Okulda olası travma/kriz durumlarına karşı okul genelinde yapılması </a:t>
            </a:r>
            <a:r>
              <a:rPr lang="tr-TR" sz="2000" dirty="0" smtClean="0"/>
              <a:t>gereken psikososyal </a:t>
            </a:r>
            <a:r>
              <a:rPr lang="tr-TR" sz="2000" dirty="0"/>
              <a:t>koruma, önleme ve krize müdahale çalışmalarına ilişkin okul yönetimi </a:t>
            </a:r>
            <a:r>
              <a:rPr lang="tr-TR" sz="2000" dirty="0" smtClean="0"/>
              <a:t>ve rehberlik </a:t>
            </a:r>
            <a:r>
              <a:rPr lang="tr-TR" sz="2000" dirty="0"/>
              <a:t>ve araştırma merkezi ile işbirliği yapar</a:t>
            </a:r>
            <a:r>
              <a:rPr lang="tr-TR" sz="2000" dirty="0" smtClean="0"/>
              <a:t>.</a:t>
            </a:r>
          </a:p>
          <a:p>
            <a:pPr marL="109728" indent="0">
              <a:buNone/>
            </a:pPr>
            <a:endParaRPr lang="tr-TR" sz="2000" dirty="0"/>
          </a:p>
          <a:p>
            <a:pPr algn="just"/>
            <a:r>
              <a:rPr lang="tr-TR" sz="2000" dirty="0"/>
              <a:t>d) Travma/kriz durumlarından etkilenen bireylere ilişkin kayıtları başta gizlilik </a:t>
            </a:r>
            <a:r>
              <a:rPr lang="tr-TR" sz="2000" dirty="0" smtClean="0"/>
              <a:t>ilkesi olmak </a:t>
            </a:r>
            <a:r>
              <a:rPr lang="tr-TR" sz="2000" dirty="0"/>
              <a:t>üzere etik kurallara uygun bir şekilde tutar ve muhafaza eder.</a:t>
            </a:r>
            <a:endParaRPr lang="tr-TR" sz="2800" dirty="0" smtClean="0"/>
          </a:p>
          <a:p>
            <a:endParaRPr lang="tr-TR" sz="2800" dirty="0" smtClean="0"/>
          </a:p>
          <a:p>
            <a:pPr algn="just">
              <a:buNone/>
            </a:pPr>
            <a:endParaRPr lang="tr-TR" sz="3600" b="1" dirty="0">
              <a:solidFill>
                <a:srgbClr val="FF0000"/>
              </a:solidFill>
            </a:endParaRPr>
          </a:p>
        </p:txBody>
      </p:sp>
    </p:spTree>
    <p:extLst>
      <p:ext uri="{BB962C8B-B14F-4D97-AF65-F5344CB8AC3E}">
        <p14:creationId xmlns:p14="http://schemas.microsoft.com/office/powerpoint/2010/main" xmlns="" val="35446579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28604" y="428596"/>
            <a:ext cx="6172200" cy="7749131"/>
          </a:xfrm>
        </p:spPr>
        <p:txBody>
          <a:bodyPr>
            <a:normAutofit lnSpcReduction="10000"/>
          </a:bodyPr>
          <a:lstStyle/>
          <a:p>
            <a:pPr>
              <a:buNone/>
            </a:pPr>
            <a:endParaRPr lang="tr-TR" sz="2800" dirty="0" smtClean="0"/>
          </a:p>
          <a:p>
            <a:pPr algn="just"/>
            <a:r>
              <a:rPr lang="tr-TR" sz="2000" b="1" dirty="0" smtClean="0">
                <a:solidFill>
                  <a:srgbClr val="FF0000"/>
                </a:solidFill>
              </a:rPr>
              <a:t>Psikososyal, Koruma, Önleme ve Krize Müdahale Hizmetleri</a:t>
            </a:r>
          </a:p>
          <a:p>
            <a:pPr marL="109728" indent="0">
              <a:buNone/>
            </a:pPr>
            <a:endParaRPr lang="tr-TR" sz="2000" dirty="0"/>
          </a:p>
          <a:p>
            <a:pPr algn="just"/>
            <a:r>
              <a:rPr lang="tr-TR" sz="2000" dirty="0" smtClean="0"/>
              <a:t>Bu kapsamda Salgın Hastalık, Cinsel İstismar, Göç, Doğal Afet, Cinsel İstismar, İntihar, Ölüm/Yas gibi travma/kriz durumlarında PSD Programı uygulanacak. Yapılacak çalışmalarda il/ilçe ekipleriyle iş birliği yapılacak. </a:t>
            </a:r>
          </a:p>
          <a:p>
            <a:endParaRPr lang="tr-TR" sz="2000" dirty="0" smtClean="0"/>
          </a:p>
          <a:p>
            <a:r>
              <a:rPr lang="tr-TR" sz="2000" dirty="0"/>
              <a:t>Yapılacak çalışmalarda https://</a:t>
            </a:r>
            <a:r>
              <a:rPr lang="tr-TR" sz="2000" dirty="0" smtClean="0"/>
              <a:t>orgm.meb.gov.tr/www/psikososyal-koruma-onleme-ve-krize-mudahale-hizmetleri-yonergesi-yayimlandi/icerik/1176 adresinde yer alan yönergede bulunan formlar kullanılacak. </a:t>
            </a:r>
          </a:p>
          <a:p>
            <a:endParaRPr lang="tr-TR" sz="2000" dirty="0"/>
          </a:p>
          <a:p>
            <a:pPr algn="just"/>
            <a:r>
              <a:rPr lang="tr-TR" sz="2000" dirty="0" smtClean="0"/>
              <a:t>Okul </a:t>
            </a:r>
            <a:r>
              <a:rPr lang="tr-TR" sz="2000" dirty="0"/>
              <a:t>ekibi travma/kriz durumunun hemen ardından ayrıntılı bilgi edinmek amacıyla “Psikososyal Koruma, Önleme ve Krize Müdahale Hizmetleri Gözlem Formu” nu (EK-1) </a:t>
            </a:r>
            <a:r>
              <a:rPr lang="tr-TR" sz="2000" dirty="0" smtClean="0"/>
              <a:t>doldurulacak ve il/ilçe ekiplerinin bilgi edinmesi için resmi yazıyla ‘GİZLİ’ şekilde İl/İlçe Milli Eğitim Müdürlüklerine gönderilecek.</a:t>
            </a:r>
            <a:endParaRPr lang="tr-TR" sz="2000" dirty="0"/>
          </a:p>
          <a:p>
            <a:endParaRPr lang="tr-TR" sz="2000" dirty="0" smtClean="0"/>
          </a:p>
          <a:p>
            <a:pPr marL="109728" indent="0">
              <a:buNone/>
            </a:pPr>
            <a:endParaRPr lang="tr-TR" sz="2000" dirty="0" smtClean="0"/>
          </a:p>
          <a:p>
            <a:endParaRPr lang="tr-TR" sz="2800" dirty="0" smtClean="0"/>
          </a:p>
          <a:p>
            <a:pPr algn="just">
              <a:buNone/>
            </a:pPr>
            <a:endParaRPr lang="tr-TR" sz="3600" b="1" dirty="0">
              <a:solidFill>
                <a:srgbClr val="FF0000"/>
              </a:solidFill>
            </a:endParaRPr>
          </a:p>
        </p:txBody>
      </p:sp>
    </p:spTree>
    <p:extLst>
      <p:ext uri="{BB962C8B-B14F-4D97-AF65-F5344CB8AC3E}">
        <p14:creationId xmlns:p14="http://schemas.microsoft.com/office/powerpoint/2010/main" xmlns="" val="4436486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28604" y="428596"/>
            <a:ext cx="6172200" cy="7749131"/>
          </a:xfrm>
        </p:spPr>
        <p:txBody>
          <a:bodyPr>
            <a:normAutofit/>
          </a:bodyPr>
          <a:lstStyle/>
          <a:p>
            <a:pPr>
              <a:buNone/>
            </a:pPr>
            <a:endParaRPr lang="tr-TR" sz="2800" dirty="0" smtClean="0"/>
          </a:p>
          <a:p>
            <a:r>
              <a:rPr lang="tr-TR" sz="2000" b="1" dirty="0" smtClean="0">
                <a:solidFill>
                  <a:srgbClr val="FF0000"/>
                </a:solidFill>
              </a:rPr>
              <a:t>Psikososyal, Koruma, Önleme ve Krize Müdahale Hizmetleri</a:t>
            </a:r>
          </a:p>
          <a:p>
            <a:pPr marL="109728" indent="0">
              <a:buNone/>
            </a:pPr>
            <a:endParaRPr lang="tr-TR" sz="2000" dirty="0"/>
          </a:p>
          <a:p>
            <a:pPr marL="109728" indent="0">
              <a:buNone/>
            </a:pPr>
            <a:endParaRPr lang="tr-TR" sz="2800" dirty="0" smtClean="0"/>
          </a:p>
          <a:p>
            <a:pPr algn="just">
              <a:buNone/>
            </a:pPr>
            <a:endParaRPr lang="tr-TR" sz="3600" b="1" dirty="0">
              <a:solidFill>
                <a:srgbClr val="FF0000"/>
              </a:solidFill>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2695" y="1691680"/>
            <a:ext cx="5751321" cy="70567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541882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28604" y="428596"/>
            <a:ext cx="6172200" cy="7749131"/>
          </a:xfrm>
        </p:spPr>
        <p:txBody>
          <a:bodyPr>
            <a:normAutofit/>
          </a:bodyPr>
          <a:lstStyle/>
          <a:p>
            <a:pPr>
              <a:buNone/>
            </a:pPr>
            <a:endParaRPr lang="tr-TR" sz="2800" dirty="0" smtClean="0"/>
          </a:p>
          <a:p>
            <a:r>
              <a:rPr lang="tr-TR" sz="2000" b="1" dirty="0" smtClean="0">
                <a:solidFill>
                  <a:srgbClr val="FF0000"/>
                </a:solidFill>
              </a:rPr>
              <a:t>Psikososyal, Koruma, Önleme ve Krize Müdahale Hizmetleri</a:t>
            </a:r>
          </a:p>
          <a:p>
            <a:pPr marL="109728" indent="0">
              <a:buNone/>
            </a:pPr>
            <a:endParaRPr lang="tr-TR" sz="2000" dirty="0"/>
          </a:p>
          <a:p>
            <a:pPr marL="109728" indent="0">
              <a:buNone/>
            </a:pPr>
            <a:endParaRPr lang="tr-TR" sz="2800" dirty="0" smtClean="0"/>
          </a:p>
          <a:p>
            <a:pPr algn="just">
              <a:buNone/>
            </a:pPr>
            <a:endParaRPr lang="tr-TR" sz="3600" b="1" dirty="0">
              <a:solidFill>
                <a:srgbClr val="FF0000"/>
              </a:solidFill>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2696" y="1619672"/>
            <a:ext cx="5616624" cy="71287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852351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28604" y="428596"/>
            <a:ext cx="6172200" cy="7749131"/>
          </a:xfrm>
        </p:spPr>
        <p:txBody>
          <a:bodyPr>
            <a:normAutofit/>
          </a:bodyPr>
          <a:lstStyle/>
          <a:p>
            <a:pPr>
              <a:buNone/>
            </a:pPr>
            <a:endParaRPr lang="tr-TR" sz="2800" dirty="0" smtClean="0"/>
          </a:p>
          <a:p>
            <a:r>
              <a:rPr lang="tr-TR" sz="2000" b="1" dirty="0" smtClean="0">
                <a:solidFill>
                  <a:srgbClr val="FF0000"/>
                </a:solidFill>
              </a:rPr>
              <a:t>Psikososyal, Koruma, Önleme ve Krize Müdahale Hizmetleri</a:t>
            </a:r>
          </a:p>
          <a:p>
            <a:pPr marL="109728" indent="0">
              <a:buNone/>
            </a:pPr>
            <a:endParaRPr lang="tr-TR" sz="2000" dirty="0"/>
          </a:p>
          <a:p>
            <a:pPr marL="109728" indent="0">
              <a:buNone/>
            </a:pPr>
            <a:endParaRPr lang="tr-TR" sz="2800" dirty="0" smtClean="0"/>
          </a:p>
          <a:p>
            <a:pPr algn="just">
              <a:buNone/>
            </a:pPr>
            <a:endParaRPr lang="tr-TR" sz="3600" b="1" dirty="0">
              <a:solidFill>
                <a:srgbClr val="FF0000"/>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2696" y="1691680"/>
            <a:ext cx="5688632" cy="7349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666345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28604" y="428596"/>
            <a:ext cx="6172200" cy="7749131"/>
          </a:xfrm>
        </p:spPr>
        <p:txBody>
          <a:bodyPr>
            <a:normAutofit/>
          </a:bodyPr>
          <a:lstStyle/>
          <a:p>
            <a:pPr>
              <a:buNone/>
            </a:pPr>
            <a:endParaRPr lang="tr-TR" sz="2800" dirty="0" smtClean="0"/>
          </a:p>
          <a:p>
            <a:r>
              <a:rPr lang="tr-TR" sz="2000" b="1" dirty="0" smtClean="0">
                <a:solidFill>
                  <a:srgbClr val="FF0000"/>
                </a:solidFill>
              </a:rPr>
              <a:t>Psikososyal, Koruma, Önleme ve Krize Müdahale Hizmetleri</a:t>
            </a:r>
          </a:p>
          <a:p>
            <a:pPr marL="109728" indent="0">
              <a:buNone/>
            </a:pPr>
            <a:endParaRPr lang="tr-TR" sz="2000" dirty="0"/>
          </a:p>
          <a:p>
            <a:pPr marL="109728" indent="0">
              <a:buNone/>
            </a:pPr>
            <a:endParaRPr lang="tr-TR" sz="2800" dirty="0" smtClean="0"/>
          </a:p>
          <a:p>
            <a:pPr algn="just">
              <a:buNone/>
            </a:pPr>
            <a:endParaRPr lang="tr-TR" sz="3600" b="1" dirty="0">
              <a:solidFill>
                <a:srgbClr val="FF000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2696" y="1691680"/>
            <a:ext cx="5660478" cy="65527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293927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28604" y="428596"/>
            <a:ext cx="6172200" cy="7749131"/>
          </a:xfrm>
        </p:spPr>
        <p:txBody>
          <a:bodyPr>
            <a:normAutofit/>
          </a:bodyPr>
          <a:lstStyle/>
          <a:p>
            <a:pPr>
              <a:buNone/>
            </a:pPr>
            <a:endParaRPr lang="tr-TR" sz="2800" dirty="0" smtClean="0"/>
          </a:p>
          <a:p>
            <a:r>
              <a:rPr lang="tr-TR" sz="2000" b="1" dirty="0" smtClean="0">
                <a:solidFill>
                  <a:srgbClr val="FF0000"/>
                </a:solidFill>
              </a:rPr>
              <a:t>Psikososyal, Koruma, Önleme ve Krize Müdahale Hizmetleri</a:t>
            </a:r>
          </a:p>
          <a:p>
            <a:endParaRPr lang="tr-TR" sz="2000" b="1" dirty="0">
              <a:solidFill>
                <a:srgbClr val="FF0000"/>
              </a:solidFill>
            </a:endParaRPr>
          </a:p>
          <a:p>
            <a:r>
              <a:rPr lang="tr-TR" sz="1200" dirty="0" smtClean="0"/>
              <a:t>Travma/kriz </a:t>
            </a:r>
            <a:r>
              <a:rPr lang="tr-TR" sz="1200" dirty="0"/>
              <a:t>durumunda personel kapasitesi yetersiz kaldığında ve destek ihtiyacı ortaya çıktığında “Psikososyal Koruma, Önleme ve Krize Müdahale Hizmetleri Destek Talep Formu” nu (EK-2) doldurarak il/ilçe ekibinden destek talep </a:t>
            </a:r>
            <a:r>
              <a:rPr lang="tr-TR" sz="1200" dirty="0" smtClean="0"/>
              <a:t>edilecek.</a:t>
            </a:r>
          </a:p>
          <a:p>
            <a:endParaRPr lang="tr-TR" sz="2000" dirty="0" smtClean="0"/>
          </a:p>
          <a:p>
            <a:pPr marL="109728" indent="0">
              <a:buNone/>
            </a:pPr>
            <a:endParaRPr lang="tr-TR" sz="2000" dirty="0"/>
          </a:p>
          <a:p>
            <a:pPr marL="109728" indent="0">
              <a:buNone/>
            </a:pPr>
            <a:endParaRPr lang="tr-TR" sz="2800" dirty="0" smtClean="0"/>
          </a:p>
          <a:p>
            <a:pPr algn="just">
              <a:buNone/>
            </a:pPr>
            <a:endParaRPr lang="tr-TR" sz="3600" b="1" dirty="0">
              <a:solidFill>
                <a:srgbClr val="FF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4704" y="2771800"/>
            <a:ext cx="5400600" cy="6164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383435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28604" y="428596"/>
            <a:ext cx="6172200" cy="7749131"/>
          </a:xfrm>
        </p:spPr>
        <p:txBody>
          <a:bodyPr>
            <a:normAutofit/>
          </a:bodyPr>
          <a:lstStyle/>
          <a:p>
            <a:pPr>
              <a:buNone/>
            </a:pPr>
            <a:endParaRPr lang="tr-TR" sz="2800" dirty="0" smtClean="0"/>
          </a:p>
          <a:p>
            <a:r>
              <a:rPr lang="tr-TR" sz="2000" b="1" dirty="0" smtClean="0">
                <a:solidFill>
                  <a:srgbClr val="FF0000"/>
                </a:solidFill>
              </a:rPr>
              <a:t>Psikososyal, Koruma, Önleme ve Krize Müdahale Hizmetleri</a:t>
            </a:r>
          </a:p>
          <a:p>
            <a:endParaRPr lang="tr-TR" sz="2000" b="1" dirty="0">
              <a:solidFill>
                <a:srgbClr val="FF0000"/>
              </a:solidFill>
            </a:endParaRPr>
          </a:p>
          <a:p>
            <a:pPr marL="109728" indent="0">
              <a:buNone/>
            </a:pPr>
            <a:endParaRPr lang="tr-TR" sz="2000" dirty="0" smtClean="0"/>
          </a:p>
          <a:p>
            <a:pPr marL="109728" indent="0">
              <a:buNone/>
            </a:pPr>
            <a:endParaRPr lang="tr-TR" sz="2000" dirty="0"/>
          </a:p>
          <a:p>
            <a:pPr marL="109728" indent="0">
              <a:buNone/>
            </a:pPr>
            <a:endParaRPr lang="tr-TR" sz="2800" dirty="0" smtClean="0"/>
          </a:p>
          <a:p>
            <a:pPr algn="just">
              <a:buNone/>
            </a:pPr>
            <a:endParaRPr lang="tr-TR" sz="3600" b="1" dirty="0">
              <a:solidFill>
                <a:srgbClr val="FF0000"/>
              </a:solidFill>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6712" y="1907704"/>
            <a:ext cx="5258036" cy="5976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78747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44086" y="179512"/>
            <a:ext cx="6172200" cy="7749131"/>
          </a:xfrm>
        </p:spPr>
        <p:txBody>
          <a:bodyPr>
            <a:normAutofit/>
          </a:bodyPr>
          <a:lstStyle/>
          <a:p>
            <a:pPr marL="109728" indent="0">
              <a:buNone/>
            </a:pPr>
            <a:r>
              <a:rPr lang="tr-TR" sz="2000" b="1" dirty="0" smtClean="0">
                <a:solidFill>
                  <a:srgbClr val="FF0000"/>
                </a:solidFill>
              </a:rPr>
              <a:t>2023-2024 </a:t>
            </a:r>
            <a:r>
              <a:rPr lang="tr-TR" sz="2000" b="1" dirty="0">
                <a:solidFill>
                  <a:srgbClr val="FF0000"/>
                </a:solidFill>
              </a:rPr>
              <a:t>Eğitim Öğretim Yılı Çalışma Takvimi ve İş </a:t>
            </a:r>
            <a:r>
              <a:rPr lang="tr-TR" sz="2000" b="1" dirty="0" smtClean="0">
                <a:solidFill>
                  <a:srgbClr val="FF0000"/>
                </a:solidFill>
              </a:rPr>
              <a:t>Akışı</a:t>
            </a:r>
          </a:p>
          <a:p>
            <a:pPr marL="109728" indent="0">
              <a:buNone/>
            </a:pPr>
            <a:endParaRPr lang="tr-TR" sz="2000" b="1" dirty="0" smtClean="0">
              <a:solidFill>
                <a:srgbClr val="FF0000"/>
              </a:solidFill>
            </a:endParaRPr>
          </a:p>
          <a:p>
            <a:pPr marL="109728" indent="0">
              <a:buNone/>
            </a:pPr>
            <a:endParaRPr lang="tr-TR" sz="2000" b="1" dirty="0" smtClean="0">
              <a:solidFill>
                <a:srgbClr val="FF0000"/>
              </a:solidFill>
            </a:endParaRPr>
          </a:p>
          <a:p>
            <a:endParaRPr lang="tr-TR" sz="2800" dirty="0" smtClean="0"/>
          </a:p>
          <a:p>
            <a:endParaRPr lang="tr-TR" sz="2800" dirty="0" smtClean="0"/>
          </a:p>
          <a:p>
            <a:endParaRPr lang="tr-TR" sz="2800" dirty="0" smtClean="0"/>
          </a:p>
          <a:p>
            <a:pPr algn="just">
              <a:buNone/>
            </a:pPr>
            <a:endParaRPr lang="tr-TR" sz="3600" b="1" dirty="0">
              <a:solidFill>
                <a:srgbClr val="FF0000"/>
              </a:solidFill>
            </a:endParaRPr>
          </a:p>
        </p:txBody>
      </p:sp>
      <p:graphicFrame>
        <p:nvGraphicFramePr>
          <p:cNvPr id="3" name="Tablo 2"/>
          <p:cNvGraphicFramePr>
            <a:graphicFrameLocks noGrp="1"/>
          </p:cNvGraphicFramePr>
          <p:nvPr>
            <p:extLst>
              <p:ext uri="{D42A27DB-BD31-4B8C-83A1-F6EECF244321}">
                <p14:modId xmlns:p14="http://schemas.microsoft.com/office/powerpoint/2010/main" xmlns="" val="3986824942"/>
              </p:ext>
            </p:extLst>
          </p:nvPr>
        </p:nvGraphicFramePr>
        <p:xfrm>
          <a:off x="260648" y="899592"/>
          <a:ext cx="6355638" cy="8147087"/>
        </p:xfrm>
        <a:graphic>
          <a:graphicData uri="http://schemas.openxmlformats.org/drawingml/2006/table">
            <a:tbl>
              <a:tblPr firstRow="1" bandRow="1">
                <a:tableStyleId>{5C22544A-7EE6-4342-B048-85BDC9FD1C3A}</a:tableStyleId>
              </a:tblPr>
              <a:tblGrid>
                <a:gridCol w="3177819">
                  <a:extLst>
                    <a:ext uri="{9D8B030D-6E8A-4147-A177-3AD203B41FA5}">
                      <a16:colId xmlns:a16="http://schemas.microsoft.com/office/drawing/2014/main" xmlns="" val="20000"/>
                    </a:ext>
                  </a:extLst>
                </a:gridCol>
                <a:gridCol w="3177819">
                  <a:extLst>
                    <a:ext uri="{9D8B030D-6E8A-4147-A177-3AD203B41FA5}">
                      <a16:colId xmlns:a16="http://schemas.microsoft.com/office/drawing/2014/main" xmlns="" val="20001"/>
                    </a:ext>
                  </a:extLst>
                </a:gridCol>
              </a:tblGrid>
              <a:tr h="409135">
                <a:tc gridSpan="2">
                  <a:txBody>
                    <a:bodyPr/>
                    <a:lstStyle/>
                    <a:p>
                      <a:pPr algn="ctr"/>
                      <a:r>
                        <a:rPr lang="tr-TR" sz="1400" dirty="0" smtClean="0">
                          <a:solidFill>
                            <a:schemeClr val="tx1"/>
                          </a:solidFill>
                        </a:rPr>
                        <a:t>2023-2024 EĞİTİM ÖĞRETİM YILI RPDH ÇALIŞMA TAKVİMİ</a:t>
                      </a:r>
                      <a:endParaRPr lang="tr-TR" sz="1400" dirty="0">
                        <a:solidFill>
                          <a:schemeClr val="tx1"/>
                        </a:solidFill>
                      </a:endParaRPr>
                    </a:p>
                  </a:txBody>
                  <a:tcPr/>
                </a:tc>
                <a:tc hMerge="1">
                  <a:txBody>
                    <a:bodyPr/>
                    <a:lstStyle/>
                    <a:p>
                      <a:endParaRPr lang="tr-TR" dirty="0"/>
                    </a:p>
                  </a:txBody>
                  <a:tcPr/>
                </a:tc>
                <a:extLst>
                  <a:ext uri="{0D108BD9-81ED-4DB2-BD59-A6C34878D82A}">
                    <a16:rowId xmlns:a16="http://schemas.microsoft.com/office/drawing/2014/main" xmlns="" val="10000"/>
                  </a:ext>
                </a:extLst>
              </a:tr>
              <a:tr h="1748632">
                <a:tc>
                  <a:txBody>
                    <a:bodyPr/>
                    <a:lstStyle/>
                    <a:p>
                      <a:pPr algn="just"/>
                      <a:r>
                        <a:rPr lang="tr-TR" sz="1500" dirty="0" smtClean="0">
                          <a:latin typeface="Arial Black" panose="020B0A04020102020204" pitchFamily="34" charset="0"/>
                        </a:rPr>
                        <a:t>İl Rehberlik ve Psikolojik Danışma</a:t>
                      </a:r>
                      <a:r>
                        <a:rPr lang="tr-TR" sz="1500" baseline="0" dirty="0" smtClean="0">
                          <a:latin typeface="Arial Black" panose="020B0A04020102020204" pitchFamily="34" charset="0"/>
                        </a:rPr>
                        <a:t> Hizmetleri Yürütme Komisyonu Tarafından Belirlenen Yerel Hedefin Resmi Yazı ile Duyurulması, İl Milli Eğitim Şube Müdürlüğünce E-Rehberlik Sistemine İşlenmesi</a:t>
                      </a:r>
                      <a:endParaRPr lang="tr-TR" sz="1500" dirty="0">
                        <a:latin typeface="Arial Black" panose="020B0A04020102020204" pitchFamily="34" charset="0"/>
                      </a:endParaRPr>
                    </a:p>
                  </a:txBody>
                  <a:tcPr/>
                </a:tc>
                <a:tc>
                  <a:txBody>
                    <a:bodyPr/>
                    <a:lstStyle/>
                    <a:p>
                      <a:endParaRPr lang="tr-TR" sz="1500" dirty="0" smtClean="0">
                        <a:latin typeface="Arial Black" panose="020B0A04020102020204" pitchFamily="34" charset="0"/>
                      </a:endParaRPr>
                    </a:p>
                    <a:p>
                      <a:endParaRPr lang="tr-TR" sz="1500" dirty="0" smtClean="0">
                        <a:latin typeface="Arial Black" panose="020B0A04020102020204" pitchFamily="34" charset="0"/>
                      </a:endParaRPr>
                    </a:p>
                    <a:p>
                      <a:endParaRPr lang="tr-TR" sz="1500" dirty="0" smtClean="0">
                        <a:latin typeface="Arial Black" panose="020B0A04020102020204" pitchFamily="34" charset="0"/>
                      </a:endParaRPr>
                    </a:p>
                    <a:p>
                      <a:r>
                        <a:rPr lang="tr-TR" sz="1500" dirty="0" smtClean="0">
                          <a:latin typeface="Arial Black" panose="020B0A04020102020204" pitchFamily="34" charset="0"/>
                        </a:rPr>
                        <a:t>04.09.2023-08.09.20223</a:t>
                      </a:r>
                      <a:endParaRPr lang="tr-TR" sz="1500" dirty="0">
                        <a:latin typeface="Arial Black" panose="020B0A04020102020204" pitchFamily="34" charset="0"/>
                      </a:endParaRPr>
                    </a:p>
                  </a:txBody>
                  <a:tcPr/>
                </a:tc>
                <a:extLst>
                  <a:ext uri="{0D108BD9-81ED-4DB2-BD59-A6C34878D82A}">
                    <a16:rowId xmlns:a16="http://schemas.microsoft.com/office/drawing/2014/main" xmlns="" val="10001"/>
                  </a:ext>
                </a:extLst>
              </a:tr>
              <a:tr h="1814431">
                <a:tc>
                  <a:txBody>
                    <a:bodyPr/>
                    <a:lstStyle/>
                    <a:p>
                      <a:pPr algn="just"/>
                      <a:r>
                        <a:rPr lang="tr-TR" sz="1500" dirty="0" smtClean="0">
                          <a:latin typeface="Arial Black" panose="020B0A04020102020204" pitchFamily="34" charset="0"/>
                        </a:rPr>
                        <a:t>Yerel Hedefe Yönelik Yapılacak Çalışmalar Kapsamında İl Milli Eğitim Müdürlüğünce Oluşturulan Komisyon Tarafından Hazırlanan İçeriklerin</a:t>
                      </a:r>
                      <a:r>
                        <a:rPr lang="tr-TR" sz="1500" baseline="0" dirty="0" smtClean="0">
                          <a:latin typeface="Arial Black" panose="020B0A04020102020204" pitchFamily="34" charset="0"/>
                        </a:rPr>
                        <a:t> </a:t>
                      </a:r>
                      <a:r>
                        <a:rPr lang="tr-TR" sz="1500" dirty="0" smtClean="0">
                          <a:latin typeface="Arial Black" panose="020B0A04020102020204" pitchFamily="34" charset="0"/>
                        </a:rPr>
                        <a:t>İl Milli Eğitim Müdürlüğünün Web Sitesinde Yayınlanması</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500" dirty="0" smtClean="0">
                        <a:latin typeface="Arial Black" panose="020B0A040201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500" dirty="0" smtClean="0">
                        <a:latin typeface="Arial Black" panose="020B0A040201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500" dirty="0" smtClean="0">
                        <a:latin typeface="Arial Black" panose="020B0A040201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500" dirty="0" smtClean="0">
                          <a:latin typeface="Arial Black" panose="020B0A04020102020204" pitchFamily="34" charset="0"/>
                        </a:rPr>
                        <a:t>01.09.2023-22.09.2023</a:t>
                      </a:r>
                    </a:p>
                    <a:p>
                      <a:endParaRPr lang="tr-TR" sz="1500" dirty="0">
                        <a:latin typeface="Arial Black" panose="020B0A04020102020204" pitchFamily="34" charset="0"/>
                      </a:endParaRPr>
                    </a:p>
                  </a:txBody>
                  <a:tcPr/>
                </a:tc>
                <a:extLst>
                  <a:ext uri="{0D108BD9-81ED-4DB2-BD59-A6C34878D82A}">
                    <a16:rowId xmlns:a16="http://schemas.microsoft.com/office/drawing/2014/main" xmlns="" val="10002"/>
                  </a:ext>
                </a:extLst>
              </a:tr>
              <a:tr h="198402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500" dirty="0" smtClean="0">
                          <a:latin typeface="Arial Black" panose="020B0A04020102020204" pitchFamily="34" charset="0"/>
                        </a:rPr>
                        <a:t>Yerel</a:t>
                      </a:r>
                      <a:r>
                        <a:rPr lang="tr-TR" sz="1500" baseline="0" dirty="0" smtClean="0">
                          <a:latin typeface="Arial Black" panose="020B0A04020102020204" pitchFamily="34" charset="0"/>
                        </a:rPr>
                        <a:t> Hedefe Yönelik Yapılacak Çalışmalar Kapsamında İl Milli Eğitim Müdürlüğünce Oluşturulan Komisyon Listesinin ve Eğitim İçeriklerinin İl Milli Eğitim Müdürlüğünce </a:t>
                      </a:r>
                      <a:r>
                        <a:rPr lang="tr-TR" sz="1500" u="sng" baseline="0" dirty="0" smtClean="0">
                          <a:solidFill>
                            <a:schemeClr val="tx1"/>
                          </a:solidFill>
                          <a:latin typeface="Arial Black" panose="020B0A04020102020204" pitchFamily="34" charset="0"/>
                          <a:hlinkClick r:id="rId2"/>
                        </a:rPr>
                        <a:t>e-Rehberlik@meb.gov.t</a:t>
                      </a:r>
                      <a:r>
                        <a:rPr lang="tr-TR" sz="1500" u="none" baseline="0" dirty="0" smtClean="0">
                          <a:solidFill>
                            <a:schemeClr val="tx1"/>
                          </a:solidFill>
                          <a:latin typeface="Arial Black" panose="020B0A04020102020204" pitchFamily="34" charset="0"/>
                          <a:hlinkClick r:id="rId2"/>
                        </a:rPr>
                        <a:t>r</a:t>
                      </a:r>
                      <a:r>
                        <a:rPr lang="tr-TR" sz="1500" baseline="0" dirty="0" smtClean="0">
                          <a:latin typeface="Arial Black" panose="020B0A04020102020204" pitchFamily="34" charset="0"/>
                        </a:rPr>
                        <a:t>  Adresine Gönderilmesi</a:t>
                      </a:r>
                    </a:p>
                  </a:txBody>
                  <a:tcPr/>
                </a:tc>
                <a:tc>
                  <a:txBody>
                    <a:bodyPr/>
                    <a:lstStyle/>
                    <a:p>
                      <a:endParaRPr lang="tr-TR" sz="1500" dirty="0" smtClean="0">
                        <a:latin typeface="Arial Black" panose="020B0A040201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500" dirty="0" smtClean="0">
                        <a:latin typeface="Arial Black" panose="020B0A040201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500" dirty="0" smtClean="0">
                        <a:latin typeface="Arial Black" panose="020B0A040201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500" dirty="0" smtClean="0">
                        <a:latin typeface="Arial Black" panose="020B0A040201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500" dirty="0" smtClean="0">
                          <a:latin typeface="Arial Black" panose="020B0A04020102020204" pitchFamily="34" charset="0"/>
                        </a:rPr>
                        <a:t>01.09.2023-29.09.2023</a:t>
                      </a:r>
                    </a:p>
                  </a:txBody>
                  <a:tcPr/>
                </a:tc>
                <a:extLst>
                  <a:ext uri="{0D108BD9-81ED-4DB2-BD59-A6C34878D82A}">
                    <a16:rowId xmlns:a16="http://schemas.microsoft.com/office/drawing/2014/main" xmlns="" val="10003"/>
                  </a:ext>
                </a:extLst>
              </a:tr>
              <a:tr h="174863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500" dirty="0" smtClean="0">
                          <a:latin typeface="Arial Black" panose="020B0A04020102020204" pitchFamily="34" charset="0"/>
                        </a:rPr>
                        <a:t>Rehber Öğretmen/Psikolojik Danışmanlar Tarafından Hazırlanacak Olan Okul Rehberlik ve Psikolojik Danışma Programının Okul Müdürlerince Onaylanması ve RAM’a gönderilmesi</a:t>
                      </a:r>
                    </a:p>
                  </a:txBody>
                  <a:tcPr/>
                </a:tc>
                <a:tc>
                  <a:txBody>
                    <a:bodyPr/>
                    <a:lstStyle/>
                    <a:p>
                      <a:endParaRPr lang="tr-TR" sz="1500" dirty="0" smtClean="0">
                        <a:latin typeface="Arial Black" panose="020B0A04020102020204" pitchFamily="34" charset="0"/>
                      </a:endParaRPr>
                    </a:p>
                    <a:p>
                      <a:endParaRPr lang="tr-TR" sz="1500" dirty="0" smtClean="0">
                        <a:latin typeface="Arial Black" panose="020B0A04020102020204" pitchFamily="34" charset="0"/>
                      </a:endParaRPr>
                    </a:p>
                    <a:p>
                      <a:r>
                        <a:rPr lang="tr-TR" sz="1500" dirty="0" smtClean="0">
                          <a:latin typeface="Arial Black" panose="020B0A04020102020204" pitchFamily="34" charset="0"/>
                        </a:rPr>
                        <a:t>11.09.2023-06.10.2023</a:t>
                      </a:r>
                    </a:p>
                    <a:p>
                      <a:endParaRPr lang="tr-TR" sz="1500" dirty="0">
                        <a:latin typeface="Arial Black" panose="020B0A04020102020204" pitchFamily="34" charset="0"/>
                      </a:endParaRP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702844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28604" y="428596"/>
            <a:ext cx="6172200" cy="7749131"/>
          </a:xfrm>
        </p:spPr>
        <p:txBody>
          <a:bodyPr>
            <a:normAutofit/>
          </a:bodyPr>
          <a:lstStyle/>
          <a:p>
            <a:pPr>
              <a:buNone/>
            </a:pPr>
            <a:endParaRPr lang="tr-TR" sz="2800" dirty="0" smtClean="0"/>
          </a:p>
          <a:p>
            <a:r>
              <a:rPr lang="tr-TR" sz="2000" b="1" dirty="0" smtClean="0">
                <a:solidFill>
                  <a:srgbClr val="FF0000"/>
                </a:solidFill>
              </a:rPr>
              <a:t>Psikososyal, Koruma, Önleme ve Krize Müdahale Hizmetleri</a:t>
            </a:r>
          </a:p>
          <a:p>
            <a:endParaRPr lang="tr-TR" sz="2000" b="1" dirty="0">
              <a:solidFill>
                <a:srgbClr val="FF0000"/>
              </a:solidFill>
            </a:endParaRPr>
          </a:p>
          <a:p>
            <a:r>
              <a:rPr lang="tr-TR" sz="1200" dirty="0" smtClean="0"/>
              <a:t>Okulda </a:t>
            </a:r>
            <a:r>
              <a:rPr lang="tr-TR" sz="1200" dirty="0"/>
              <a:t>yaşanan travma/kriz durumlarına yönelik gerçekleştirilen krize müdahale çalışmalarını “Psikososyal Koruma, Önleme ve Krize Müdahale Hizmetleri Çalışma Raporu”nu (EK-3) doldurarak okul müdürlüğü aracılığıyla il/ilçe millî eğitim müdürlüğüne </a:t>
            </a:r>
            <a:r>
              <a:rPr lang="tr-TR" sz="1200" dirty="0" smtClean="0"/>
              <a:t>gönderilecek</a:t>
            </a:r>
            <a:endParaRPr lang="tr-TR" sz="1200" dirty="0"/>
          </a:p>
          <a:p>
            <a:endParaRPr lang="tr-TR" sz="2000" dirty="0" smtClean="0">
              <a:solidFill>
                <a:srgbClr val="FF0000"/>
              </a:solidFill>
            </a:endParaRPr>
          </a:p>
          <a:p>
            <a:pPr marL="109728" indent="0">
              <a:buNone/>
            </a:pPr>
            <a:endParaRPr lang="tr-TR" sz="2000" dirty="0" smtClean="0">
              <a:solidFill>
                <a:srgbClr val="FF0000"/>
              </a:solidFill>
            </a:endParaRPr>
          </a:p>
          <a:p>
            <a:endParaRPr lang="tr-TR" sz="2000" b="1" dirty="0">
              <a:solidFill>
                <a:srgbClr val="FF0000"/>
              </a:solidFill>
            </a:endParaRPr>
          </a:p>
          <a:p>
            <a:pPr marL="109728" indent="0">
              <a:buNone/>
            </a:pPr>
            <a:endParaRPr lang="tr-TR" sz="2000" dirty="0" smtClean="0"/>
          </a:p>
          <a:p>
            <a:pPr marL="109728" indent="0">
              <a:buNone/>
            </a:pPr>
            <a:endParaRPr lang="tr-TR" sz="2000" dirty="0"/>
          </a:p>
          <a:p>
            <a:pPr marL="109728" indent="0">
              <a:buNone/>
            </a:pPr>
            <a:endParaRPr lang="tr-TR" sz="2800" dirty="0" smtClean="0"/>
          </a:p>
          <a:p>
            <a:pPr algn="just">
              <a:buNone/>
            </a:pPr>
            <a:endParaRPr lang="tr-TR" sz="3600" b="1" dirty="0">
              <a:solidFill>
                <a:srgbClr val="FF0000"/>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96752" y="2493889"/>
            <a:ext cx="4687887" cy="668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26579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28604" y="428596"/>
            <a:ext cx="6172200" cy="7749131"/>
          </a:xfrm>
        </p:spPr>
        <p:txBody>
          <a:bodyPr>
            <a:normAutofit/>
          </a:bodyPr>
          <a:lstStyle/>
          <a:p>
            <a:pPr>
              <a:buNone/>
            </a:pPr>
            <a:endParaRPr lang="tr-TR" sz="2800" dirty="0" smtClean="0"/>
          </a:p>
          <a:p>
            <a:r>
              <a:rPr lang="tr-TR" sz="2000" b="1" dirty="0" smtClean="0">
                <a:solidFill>
                  <a:srgbClr val="FF0000"/>
                </a:solidFill>
              </a:rPr>
              <a:t>Psikososyal, Koruma, Önleme ve Krize Müdahale Hizmetleri</a:t>
            </a:r>
          </a:p>
          <a:p>
            <a:endParaRPr lang="tr-TR" sz="2000" b="1" dirty="0">
              <a:solidFill>
                <a:srgbClr val="FF0000"/>
              </a:solidFill>
            </a:endParaRPr>
          </a:p>
          <a:p>
            <a:r>
              <a:rPr lang="tr-TR" sz="1200" dirty="0" smtClean="0"/>
              <a:t>Travma/kriz </a:t>
            </a:r>
            <a:r>
              <a:rPr lang="tr-TR" sz="1200" dirty="0"/>
              <a:t>durumlarına yönelik </a:t>
            </a:r>
            <a:r>
              <a:rPr lang="tr-TR" sz="1200" dirty="0" smtClean="0"/>
              <a:t>gerçekleştirilen </a:t>
            </a:r>
            <a:r>
              <a:rPr lang="tr-TR" sz="1200" dirty="0"/>
              <a:t>çalışmalar sonunda gerekli izleme ve </a:t>
            </a:r>
            <a:r>
              <a:rPr lang="tr-TR" sz="1200" dirty="0" smtClean="0"/>
              <a:t>değerlendirme yapılacak “Psikososyal </a:t>
            </a:r>
            <a:r>
              <a:rPr lang="tr-TR" sz="1200" dirty="0"/>
              <a:t>Koruma, Önleme ve Krize Müdahale Hizmetleri İzleme Formu”nu (EK-4) doldurarak okul müdürlüğü aracılığıyla il/ilçe millî eğitim müdürlüğüne </a:t>
            </a:r>
            <a:r>
              <a:rPr lang="tr-TR" sz="1200" dirty="0" smtClean="0"/>
              <a:t>gönderilecek.</a:t>
            </a:r>
            <a:endParaRPr lang="tr-TR" sz="1200" dirty="0"/>
          </a:p>
          <a:p>
            <a:endParaRPr lang="tr-TR" sz="2000" dirty="0" smtClean="0">
              <a:solidFill>
                <a:srgbClr val="FF0000"/>
              </a:solidFill>
            </a:endParaRPr>
          </a:p>
          <a:p>
            <a:pPr marL="109728" indent="0">
              <a:buNone/>
            </a:pPr>
            <a:endParaRPr lang="tr-TR" sz="2000" b="1" dirty="0">
              <a:solidFill>
                <a:srgbClr val="FF0000"/>
              </a:solidFill>
            </a:endParaRPr>
          </a:p>
          <a:p>
            <a:pPr marL="109728" indent="0">
              <a:buNone/>
            </a:pPr>
            <a:endParaRPr lang="tr-TR" sz="2000" dirty="0" smtClean="0"/>
          </a:p>
          <a:p>
            <a:pPr marL="109728" indent="0">
              <a:buNone/>
            </a:pPr>
            <a:endParaRPr lang="tr-TR" sz="2000" dirty="0"/>
          </a:p>
          <a:p>
            <a:pPr marL="109728" indent="0">
              <a:buNone/>
            </a:pPr>
            <a:endParaRPr lang="tr-TR" sz="2800" dirty="0" smtClean="0"/>
          </a:p>
          <a:p>
            <a:pPr algn="just">
              <a:buNone/>
            </a:pPr>
            <a:endParaRPr lang="tr-TR" sz="3600"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4704" y="2699792"/>
            <a:ext cx="5688632" cy="5976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704611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28604" y="428596"/>
            <a:ext cx="6172200" cy="7749131"/>
          </a:xfrm>
        </p:spPr>
        <p:txBody>
          <a:bodyPr>
            <a:normAutofit fontScale="25000" lnSpcReduction="20000"/>
          </a:bodyPr>
          <a:lstStyle/>
          <a:p>
            <a:pPr algn="just">
              <a:lnSpc>
                <a:spcPct val="115000"/>
              </a:lnSpc>
              <a:spcAft>
                <a:spcPts val="1000"/>
              </a:spcAft>
            </a:pPr>
            <a:r>
              <a:rPr lang="tr-TR" sz="8000" b="1" dirty="0" smtClean="0">
                <a:solidFill>
                  <a:srgbClr val="FF0000"/>
                </a:solidFill>
                <a:ea typeface="Calibri"/>
                <a:cs typeface="Times New Roman"/>
              </a:rPr>
              <a:t>Risk Grubu Oluşturan Öğrenciler İçin Yapılacak Çalışmalar</a:t>
            </a:r>
          </a:p>
          <a:p>
            <a:pPr algn="just">
              <a:lnSpc>
                <a:spcPct val="115000"/>
              </a:lnSpc>
              <a:spcAft>
                <a:spcPts val="1000"/>
              </a:spcAft>
            </a:pPr>
            <a:r>
              <a:rPr lang="tr-TR" sz="8000" dirty="0" smtClean="0"/>
              <a:t>Kasım Ayında Okul Risk Haritalarının oluşturulması için; </a:t>
            </a:r>
          </a:p>
          <a:p>
            <a:pPr algn="just">
              <a:lnSpc>
                <a:spcPct val="115000"/>
              </a:lnSpc>
              <a:spcAft>
                <a:spcPts val="1000"/>
              </a:spcAft>
              <a:buNone/>
            </a:pPr>
            <a:r>
              <a:rPr lang="tr-TR" sz="8000" dirty="0" smtClean="0"/>
              <a:t>   -Okul rehber öğretmen/psikolojik danışmanları tarafından Sınıf Risk Hartası formları sınıf rehber öğretmenlerine iletilecek.</a:t>
            </a:r>
          </a:p>
          <a:p>
            <a:pPr algn="just">
              <a:lnSpc>
                <a:spcPct val="115000"/>
              </a:lnSpc>
              <a:spcAft>
                <a:spcPts val="1000"/>
              </a:spcAft>
              <a:buNone/>
            </a:pPr>
            <a:r>
              <a:rPr lang="tr-TR" sz="8000" dirty="0" smtClean="0"/>
              <a:t>   - Sınıf Risk Haritası formları sınıf rehber öğretmeni tarafından doldurularak okul rehber öğretmen/psikolojik danışmanına teslim edilecek.</a:t>
            </a:r>
          </a:p>
          <a:p>
            <a:pPr algn="just">
              <a:lnSpc>
                <a:spcPct val="115000"/>
              </a:lnSpc>
              <a:spcAft>
                <a:spcPts val="1000"/>
              </a:spcAft>
              <a:buNone/>
            </a:pPr>
            <a:r>
              <a:rPr lang="tr-TR" sz="8000" dirty="0" smtClean="0"/>
              <a:t>   - Okul rehber öğretmen/psikolojik danışmanları tarafından Okul Risk Haritaları oluşturulacak. </a:t>
            </a:r>
          </a:p>
          <a:p>
            <a:pPr algn="just">
              <a:lnSpc>
                <a:spcPct val="115000"/>
              </a:lnSpc>
              <a:spcAft>
                <a:spcPts val="1000"/>
              </a:spcAft>
              <a:buFont typeface="Wingdings" pitchFamily="2" charset="2"/>
              <a:buChar char="Ø"/>
            </a:pPr>
            <a:r>
              <a:rPr lang="tr-TR" sz="8000" dirty="0" smtClean="0"/>
              <a:t>Oluşturulan Okul Risk Haritaları doğrultusunda risk grubunda bulunan öğrenciler için okul rehber öğretmen/psikolojik danışmanları; okul idaresi, sınıf ve branş öğretmenleri ve velilerle iş birliği içinde rehberlik ve psikolojik danışmanlık hizmetlerini yerine getirecek.</a:t>
            </a:r>
          </a:p>
          <a:p>
            <a:pPr algn="just">
              <a:lnSpc>
                <a:spcPct val="115000"/>
              </a:lnSpc>
              <a:spcAft>
                <a:spcPts val="1000"/>
              </a:spcAft>
            </a:pPr>
            <a:endParaRPr lang="tr-TR" sz="2800" dirty="0" smtClean="0">
              <a:solidFill>
                <a:srgbClr val="FF0000"/>
              </a:solidFill>
              <a:latin typeface="Calibri"/>
              <a:ea typeface="Calibri"/>
              <a:cs typeface="Times New Roman"/>
            </a:endParaRPr>
          </a:p>
          <a:p>
            <a:pPr algn="just"/>
            <a:endParaRPr lang="tr-TR" sz="2800" dirty="0" smtClean="0"/>
          </a:p>
          <a:p>
            <a:pPr algn="just">
              <a:buNone/>
            </a:pPr>
            <a:endParaRPr lang="tr-TR" sz="2800" dirty="0" smtClean="0"/>
          </a:p>
          <a:p>
            <a:pPr algn="just"/>
            <a:endParaRPr lang="tr-TR" sz="2800" dirty="0" smtClean="0"/>
          </a:p>
          <a:p>
            <a:pPr algn="just"/>
            <a:endParaRPr lang="tr-TR" sz="2800" dirty="0" smtClean="0"/>
          </a:p>
          <a:p>
            <a:pPr algn="just">
              <a:buNone/>
            </a:pPr>
            <a:endParaRPr lang="tr-TR" sz="3600" b="1" dirty="0">
              <a:solidFill>
                <a:srgbClr val="FF0000"/>
              </a:solidFill>
            </a:endParaRPr>
          </a:p>
        </p:txBody>
      </p:sp>
    </p:spTree>
    <p:extLst>
      <p:ext uri="{BB962C8B-B14F-4D97-AF65-F5344CB8AC3E}">
        <p14:creationId xmlns:p14="http://schemas.microsoft.com/office/powerpoint/2010/main" xmlns="" val="38619352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88640" y="428596"/>
            <a:ext cx="6412164" cy="7749131"/>
          </a:xfrm>
        </p:spPr>
        <p:txBody>
          <a:bodyPr>
            <a:normAutofit fontScale="25000" lnSpcReduction="20000"/>
          </a:bodyPr>
          <a:lstStyle/>
          <a:p>
            <a:pPr algn="just">
              <a:lnSpc>
                <a:spcPct val="115000"/>
              </a:lnSpc>
              <a:spcAft>
                <a:spcPts val="1000"/>
              </a:spcAft>
            </a:pPr>
            <a:r>
              <a:rPr lang="tr-TR" sz="8000" b="1" dirty="0" smtClean="0">
                <a:solidFill>
                  <a:srgbClr val="FF0000"/>
                </a:solidFill>
                <a:ea typeface="Calibri"/>
                <a:cs typeface="Times New Roman"/>
              </a:rPr>
              <a:t>Risk Grubu Oluşturan Öğrenciler İçin Yapılacak Çalışmalar</a:t>
            </a:r>
          </a:p>
          <a:p>
            <a:pPr algn="just">
              <a:lnSpc>
                <a:spcPct val="115000"/>
              </a:lnSpc>
              <a:spcAft>
                <a:spcPts val="1000"/>
              </a:spcAft>
            </a:pPr>
            <a:r>
              <a:rPr lang="tr-TR" sz="8000" dirty="0" smtClean="0"/>
              <a:t>İl genelinde rehber öğretmen/psikolojik danışman norm kadrosu olamayan okullarda ise; </a:t>
            </a:r>
          </a:p>
          <a:p>
            <a:pPr algn="just">
              <a:lnSpc>
                <a:spcPct val="115000"/>
              </a:lnSpc>
              <a:spcAft>
                <a:spcPts val="1000"/>
              </a:spcAft>
              <a:buNone/>
            </a:pPr>
            <a:r>
              <a:rPr lang="tr-TR" sz="8000" dirty="0" smtClean="0"/>
              <a:t>   - Kasım Ayında Okul Risk Haritalarının oluşturulması için doldurulması gereken formlar; RAM tarafından resmi yazı ile okullara iletilecek, </a:t>
            </a:r>
          </a:p>
          <a:p>
            <a:pPr algn="just">
              <a:lnSpc>
                <a:spcPct val="115000"/>
              </a:lnSpc>
              <a:spcAft>
                <a:spcPts val="1000"/>
              </a:spcAft>
              <a:buNone/>
            </a:pPr>
            <a:r>
              <a:rPr lang="tr-TR" sz="8000" dirty="0" smtClean="0"/>
              <a:t>    - Okul idarelerince bu formlar sınıf rehber öğretmenlerine ulaştırılacak, </a:t>
            </a:r>
          </a:p>
          <a:p>
            <a:pPr algn="just">
              <a:lnSpc>
                <a:spcPct val="115000"/>
              </a:lnSpc>
              <a:spcAft>
                <a:spcPts val="1000"/>
              </a:spcAft>
              <a:buNone/>
            </a:pPr>
            <a:r>
              <a:rPr lang="tr-TR" sz="8000" dirty="0" smtClean="0"/>
              <a:t>    - Sınıf rehber öğretmenleri tarafından oluşturulan Sınıf Risk Haritaları okul idarelerine teslim edilecek ve belirlenecek tarihe kadar okul idareleri tarafından RAM’a gönderilecek. </a:t>
            </a:r>
          </a:p>
          <a:p>
            <a:pPr algn="just">
              <a:lnSpc>
                <a:spcPct val="115000"/>
              </a:lnSpc>
              <a:spcAft>
                <a:spcPts val="1000"/>
              </a:spcAft>
              <a:buNone/>
            </a:pPr>
            <a:r>
              <a:rPr lang="tr-TR" sz="8000" dirty="0" smtClean="0"/>
              <a:t>    - RAM tarafından bu okulların Okul Risk Haritaları oluşturulacak. </a:t>
            </a:r>
          </a:p>
          <a:p>
            <a:pPr algn="just">
              <a:lnSpc>
                <a:spcPct val="115000"/>
              </a:lnSpc>
              <a:spcAft>
                <a:spcPts val="1000"/>
              </a:spcAft>
              <a:buFont typeface="Wingdings" pitchFamily="2" charset="2"/>
              <a:buChar char="Ø"/>
            </a:pPr>
            <a:r>
              <a:rPr lang="tr-TR" sz="8000" dirty="0" smtClean="0"/>
              <a:t>Bu okullarda risk grubunda bulunan öğrenciler için RAM; okul idaresi, sınıf ve branş öğretmenleri ve velilerle iş birliği içinde rehberlik ve psikolojik danışmanlık hizmetlerini yerine getirecek.</a:t>
            </a:r>
          </a:p>
          <a:p>
            <a:pPr algn="just">
              <a:lnSpc>
                <a:spcPct val="115000"/>
              </a:lnSpc>
              <a:spcAft>
                <a:spcPts val="1000"/>
              </a:spcAft>
            </a:pPr>
            <a:endParaRPr lang="tr-TR" sz="2800" dirty="0" smtClean="0">
              <a:solidFill>
                <a:srgbClr val="FF0000"/>
              </a:solidFill>
              <a:latin typeface="Calibri"/>
              <a:ea typeface="Calibri"/>
              <a:cs typeface="Times New Roman"/>
            </a:endParaRPr>
          </a:p>
          <a:p>
            <a:pPr algn="just"/>
            <a:endParaRPr lang="tr-TR" sz="2800" dirty="0" smtClean="0"/>
          </a:p>
          <a:p>
            <a:pPr algn="just">
              <a:buNone/>
            </a:pPr>
            <a:endParaRPr lang="tr-TR" sz="2800" dirty="0" smtClean="0"/>
          </a:p>
          <a:p>
            <a:pPr algn="just"/>
            <a:endParaRPr lang="tr-TR" sz="2800" dirty="0" smtClean="0"/>
          </a:p>
          <a:p>
            <a:pPr algn="just"/>
            <a:endParaRPr lang="tr-TR" sz="2800" dirty="0" smtClean="0"/>
          </a:p>
          <a:p>
            <a:pPr algn="just">
              <a:buNone/>
            </a:pPr>
            <a:endParaRPr lang="tr-TR" sz="3600" b="1" dirty="0">
              <a:solidFill>
                <a:srgbClr val="FF0000"/>
              </a:solidFill>
            </a:endParaRPr>
          </a:p>
        </p:txBody>
      </p:sp>
    </p:spTree>
    <p:extLst>
      <p:ext uri="{BB962C8B-B14F-4D97-AF65-F5344CB8AC3E}">
        <p14:creationId xmlns:p14="http://schemas.microsoft.com/office/powerpoint/2010/main" xmlns="" val="38619352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28604" y="428596"/>
            <a:ext cx="6172200" cy="7749131"/>
          </a:xfrm>
        </p:spPr>
        <p:txBody>
          <a:bodyPr>
            <a:normAutofit fontScale="25000" lnSpcReduction="20000"/>
          </a:bodyPr>
          <a:lstStyle/>
          <a:p>
            <a:pPr>
              <a:buNone/>
            </a:pPr>
            <a:endParaRPr lang="tr-TR" sz="7200" dirty="0" smtClean="0"/>
          </a:p>
          <a:p>
            <a:r>
              <a:rPr lang="tr-TR" sz="7200" b="1" dirty="0" smtClean="0">
                <a:solidFill>
                  <a:srgbClr val="FF0000"/>
                </a:solidFill>
              </a:rPr>
              <a:t>TBM Eğitimleri</a:t>
            </a:r>
          </a:p>
          <a:p>
            <a:pPr marL="109728" indent="0">
              <a:buNone/>
            </a:pPr>
            <a:endParaRPr lang="tr-TR" sz="7200" b="1" dirty="0" smtClean="0">
              <a:solidFill>
                <a:srgbClr val="002060"/>
              </a:solidFill>
            </a:endParaRPr>
          </a:p>
          <a:p>
            <a:pPr algn="just"/>
            <a:r>
              <a:rPr lang="tr-TR" sz="7200" dirty="0" smtClean="0"/>
              <a:t>TBM Eğitimleri okul rehberlik ve psikolojik danışma programlarında aylara dağılım yapılarak programlanacak, eğitimlerin özenle yürütülmesine dikkat edilecektir. </a:t>
            </a:r>
          </a:p>
          <a:p>
            <a:endParaRPr lang="tr-TR" sz="7200" dirty="0" smtClean="0"/>
          </a:p>
          <a:p>
            <a:r>
              <a:rPr lang="tr-TR" sz="7200" b="1" dirty="0" smtClean="0">
                <a:solidFill>
                  <a:srgbClr val="FF0000"/>
                </a:solidFill>
              </a:rPr>
              <a:t>Danışmanlık Tedbirleri</a:t>
            </a:r>
          </a:p>
          <a:p>
            <a:pPr>
              <a:buNone/>
            </a:pPr>
            <a:endParaRPr lang="tr-TR" sz="7200" b="1" dirty="0" smtClean="0">
              <a:solidFill>
                <a:srgbClr val="FF0000"/>
              </a:solidFill>
            </a:endParaRPr>
          </a:p>
          <a:p>
            <a:pPr algn="just"/>
            <a:r>
              <a:rPr lang="tr-TR" sz="7200" dirty="0" smtClean="0"/>
              <a:t>Rehber Öğretmen/Psikolojik Danışmanı norm kadrosu olmayan merkez ve merkeze bağlı köy ve kasaba okullarındaki öğrenciler için bu hizmet RAM tarafından, il merkezinde olup da herhangi bir okulda kaydı olmayan öğrenciler için bu hizmet ikametine en yakın okulun Rehber Öğretmen/Psikolojik Danışmanı tarafından verilecektir.</a:t>
            </a:r>
          </a:p>
          <a:p>
            <a:endParaRPr lang="tr-TR" sz="7200" dirty="0" smtClean="0"/>
          </a:p>
          <a:p>
            <a:pPr algn="just"/>
            <a:r>
              <a:rPr lang="tr-TR" sz="7200" dirty="0" smtClean="0"/>
              <a:t>İlçelerde ise Rehber Öğretmen/Psikolojik Danışmanı olmayan merkeze bağlı köy ve kasaba okullarındaki öğrenciler için bu hizmet İlçe Milli Eğitim Müdürlüklerince planlanarak Rehber Öğretmen/Psikolojik Danışmanlar tarafından, okul kaydı bulunmayan veya okullarında Rehber Öğretmen/Psikolojik Danışman bulunmayan öğrenciler için ise ikametine en yakın okulun Rehber Öğretmen/Psikolojik Danışmanı tarafından verilecektir.</a:t>
            </a:r>
          </a:p>
          <a:p>
            <a:endParaRPr lang="tr-TR" sz="7200" dirty="0" smtClean="0"/>
          </a:p>
          <a:p>
            <a:pPr algn="just"/>
            <a:r>
              <a:rPr lang="tr-TR" sz="7200" dirty="0" smtClean="0"/>
              <a:t>Uygulamaların zamanında yapılmasına, 3 aylık ara raporların ve sonlandırma raporlarının zamanında düzenlenip İl/İlçe Milli Eğitim Müdürlüklerine gönderilmesine dikkat edilecektir.</a:t>
            </a:r>
          </a:p>
          <a:p>
            <a:pPr>
              <a:buNone/>
            </a:pPr>
            <a:endParaRPr lang="tr-TR" sz="5900" dirty="0" smtClean="0"/>
          </a:p>
          <a:p>
            <a:endParaRPr lang="tr-TR" sz="2800" dirty="0" smtClean="0"/>
          </a:p>
          <a:p>
            <a:endParaRPr lang="tr-TR" sz="2800" dirty="0" smtClean="0"/>
          </a:p>
          <a:p>
            <a:pPr algn="just">
              <a:buNone/>
            </a:pPr>
            <a:endParaRPr lang="tr-TR" sz="3600" b="1" dirty="0">
              <a:solidFill>
                <a:srgbClr val="FF0000"/>
              </a:solidFill>
            </a:endParaRPr>
          </a:p>
        </p:txBody>
      </p:sp>
    </p:spTree>
    <p:extLst>
      <p:ext uri="{BB962C8B-B14F-4D97-AF65-F5344CB8AC3E}">
        <p14:creationId xmlns:p14="http://schemas.microsoft.com/office/powerpoint/2010/main" xmlns="" val="38619352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88640" y="251520"/>
            <a:ext cx="6408712" cy="8424936"/>
          </a:xfrm>
        </p:spPr>
        <p:txBody>
          <a:bodyPr>
            <a:noAutofit/>
          </a:bodyPr>
          <a:lstStyle/>
          <a:p>
            <a:pPr algn="just">
              <a:buNone/>
            </a:pPr>
            <a:endParaRPr lang="tr-TR" sz="1800" dirty="0" smtClean="0"/>
          </a:p>
          <a:p>
            <a:pPr algn="just">
              <a:buFont typeface="Wingdings" pitchFamily="2" charset="2"/>
              <a:buChar char="Ø"/>
            </a:pPr>
            <a:r>
              <a:rPr lang="tr-TR" sz="1900" b="1" dirty="0" smtClean="0">
                <a:solidFill>
                  <a:srgbClr val="FF0000"/>
                </a:solidFill>
              </a:rPr>
              <a:t>E-Rehberlik Sisteminde Yapılan İşlemler</a:t>
            </a:r>
          </a:p>
          <a:p>
            <a:pPr marL="109728" indent="0" algn="just">
              <a:buNone/>
            </a:pPr>
            <a:endParaRPr lang="tr-TR" sz="1900" dirty="0">
              <a:solidFill>
                <a:srgbClr val="000000"/>
              </a:solidFill>
              <a:latin typeface="MS Gothic"/>
            </a:endParaRPr>
          </a:p>
          <a:p>
            <a:pPr algn="just"/>
            <a:r>
              <a:rPr lang="tr-TR" sz="1900" dirty="0" smtClean="0">
                <a:solidFill>
                  <a:srgbClr val="000000"/>
                </a:solidFill>
                <a:latin typeface="Cambria"/>
              </a:rPr>
              <a:t>Genel</a:t>
            </a:r>
            <a:r>
              <a:rPr lang="tr-TR" sz="1900" dirty="0">
                <a:solidFill>
                  <a:srgbClr val="000000"/>
                </a:solidFill>
                <a:latin typeface="Cambria"/>
              </a:rPr>
              <a:t>, yerel ve özel hedef girişlerinin yapılması, </a:t>
            </a:r>
            <a:endParaRPr lang="tr-TR" sz="1900" dirty="0" smtClean="0">
              <a:solidFill>
                <a:srgbClr val="000000"/>
              </a:solidFill>
              <a:latin typeface="Cambria"/>
            </a:endParaRPr>
          </a:p>
          <a:p>
            <a:pPr marL="109728" indent="0" algn="just">
              <a:buNone/>
            </a:pPr>
            <a:endParaRPr lang="tr-TR" sz="1900" dirty="0">
              <a:solidFill>
                <a:srgbClr val="000000"/>
              </a:solidFill>
              <a:latin typeface="Cambria"/>
            </a:endParaRPr>
          </a:p>
          <a:p>
            <a:pPr algn="just"/>
            <a:r>
              <a:rPr lang="tr-TR" sz="1900" dirty="0" smtClean="0">
                <a:solidFill>
                  <a:srgbClr val="000000"/>
                </a:solidFill>
                <a:latin typeface="Cambria"/>
              </a:rPr>
              <a:t>Okul </a:t>
            </a:r>
            <a:r>
              <a:rPr lang="tr-TR" sz="1900" dirty="0">
                <a:solidFill>
                  <a:srgbClr val="000000"/>
                </a:solidFill>
                <a:latin typeface="Cambria"/>
              </a:rPr>
              <a:t>rehberlik ve psikolojik danışma programının hazırlanması, </a:t>
            </a:r>
            <a:endParaRPr lang="tr-TR" sz="1900" dirty="0" smtClean="0">
              <a:solidFill>
                <a:srgbClr val="000000"/>
              </a:solidFill>
              <a:latin typeface="Cambria"/>
            </a:endParaRPr>
          </a:p>
          <a:p>
            <a:pPr marL="109728" indent="0" algn="just">
              <a:buNone/>
            </a:pPr>
            <a:endParaRPr lang="tr-TR" sz="1900" dirty="0">
              <a:solidFill>
                <a:srgbClr val="000000"/>
              </a:solidFill>
              <a:latin typeface="Cambria"/>
            </a:endParaRPr>
          </a:p>
          <a:p>
            <a:pPr algn="just"/>
            <a:r>
              <a:rPr lang="tr-TR" sz="1900" dirty="0" smtClean="0">
                <a:solidFill>
                  <a:srgbClr val="000000"/>
                </a:solidFill>
                <a:latin typeface="Cambria"/>
              </a:rPr>
              <a:t>Okul </a:t>
            </a:r>
            <a:r>
              <a:rPr lang="tr-TR" sz="1900" dirty="0">
                <a:solidFill>
                  <a:srgbClr val="000000"/>
                </a:solidFill>
                <a:latin typeface="Cambria"/>
              </a:rPr>
              <a:t>Rehberlik ve Psikolojik Danışma Programı’nın sistem üzerinden RAM’a gönderilmesi, </a:t>
            </a:r>
            <a:endParaRPr lang="tr-TR" sz="1900" dirty="0" smtClean="0">
              <a:solidFill>
                <a:srgbClr val="000000"/>
              </a:solidFill>
              <a:latin typeface="Cambria"/>
            </a:endParaRPr>
          </a:p>
          <a:p>
            <a:pPr marL="109728" indent="0" algn="just">
              <a:buNone/>
            </a:pPr>
            <a:endParaRPr lang="tr-TR" sz="1900" dirty="0">
              <a:solidFill>
                <a:srgbClr val="000000"/>
              </a:solidFill>
              <a:latin typeface="Cambria"/>
            </a:endParaRPr>
          </a:p>
          <a:p>
            <a:pPr algn="just"/>
            <a:r>
              <a:rPr lang="tr-TR" sz="1900" dirty="0" smtClean="0">
                <a:solidFill>
                  <a:srgbClr val="000000"/>
                </a:solidFill>
                <a:latin typeface="Cambria"/>
              </a:rPr>
              <a:t>Haftalık </a:t>
            </a:r>
            <a:r>
              <a:rPr lang="tr-TR" sz="1900" dirty="0">
                <a:solidFill>
                  <a:srgbClr val="000000"/>
                </a:solidFill>
                <a:latin typeface="Cambria"/>
              </a:rPr>
              <a:t>program hazırlanması, </a:t>
            </a:r>
            <a:endParaRPr lang="tr-TR" sz="1900" dirty="0" smtClean="0">
              <a:solidFill>
                <a:srgbClr val="000000"/>
              </a:solidFill>
              <a:latin typeface="Cambria"/>
            </a:endParaRPr>
          </a:p>
          <a:p>
            <a:pPr marL="109728" indent="0" algn="just">
              <a:buNone/>
            </a:pPr>
            <a:endParaRPr lang="tr-TR" sz="1900" dirty="0">
              <a:solidFill>
                <a:srgbClr val="000000"/>
              </a:solidFill>
              <a:latin typeface="Cambria"/>
            </a:endParaRPr>
          </a:p>
          <a:p>
            <a:pPr algn="just"/>
            <a:r>
              <a:rPr lang="tr-TR" sz="1900" dirty="0" smtClean="0">
                <a:solidFill>
                  <a:srgbClr val="000000"/>
                </a:solidFill>
                <a:latin typeface="Cambria"/>
              </a:rPr>
              <a:t>Bireysel </a:t>
            </a:r>
            <a:r>
              <a:rPr lang="tr-TR" sz="1900" dirty="0">
                <a:solidFill>
                  <a:srgbClr val="000000"/>
                </a:solidFill>
                <a:latin typeface="Cambria"/>
              </a:rPr>
              <a:t>ve grupla yapılan çalışmaların veri girişlerinin yapılması, sistemde arşivlenmesi</a:t>
            </a:r>
            <a:r>
              <a:rPr lang="tr-TR" sz="1900" dirty="0" smtClean="0">
                <a:solidFill>
                  <a:srgbClr val="000000"/>
                </a:solidFill>
                <a:latin typeface="Cambria"/>
              </a:rPr>
              <a:t>,</a:t>
            </a:r>
          </a:p>
          <a:p>
            <a:pPr marL="109728" indent="0" algn="just">
              <a:buNone/>
            </a:pPr>
            <a:r>
              <a:rPr lang="tr-TR" sz="1900" dirty="0" smtClean="0">
                <a:solidFill>
                  <a:srgbClr val="000000"/>
                </a:solidFill>
                <a:latin typeface="Cambria"/>
              </a:rPr>
              <a:t> </a:t>
            </a:r>
            <a:endParaRPr lang="tr-TR" sz="1900" dirty="0">
              <a:solidFill>
                <a:srgbClr val="000000"/>
              </a:solidFill>
              <a:latin typeface="Cambria"/>
            </a:endParaRPr>
          </a:p>
          <a:p>
            <a:pPr algn="just"/>
            <a:r>
              <a:rPr lang="tr-TR" sz="1900" dirty="0" smtClean="0">
                <a:solidFill>
                  <a:srgbClr val="000000"/>
                </a:solidFill>
                <a:latin typeface="Cambria"/>
              </a:rPr>
              <a:t>Görüşme </a:t>
            </a:r>
            <a:r>
              <a:rPr lang="tr-TR" sz="1900" dirty="0">
                <a:solidFill>
                  <a:srgbClr val="000000"/>
                </a:solidFill>
                <a:latin typeface="Cambria"/>
              </a:rPr>
              <a:t>formlarının çıktılarının sistemden alınması, </a:t>
            </a:r>
            <a:endParaRPr lang="tr-TR" sz="1900" dirty="0" smtClean="0">
              <a:solidFill>
                <a:srgbClr val="000000"/>
              </a:solidFill>
              <a:latin typeface="Cambria"/>
            </a:endParaRPr>
          </a:p>
          <a:p>
            <a:pPr marL="109728" indent="0" algn="just">
              <a:buNone/>
            </a:pPr>
            <a:endParaRPr lang="tr-TR" sz="1900" dirty="0">
              <a:solidFill>
                <a:srgbClr val="000000"/>
              </a:solidFill>
              <a:latin typeface="Cambria"/>
            </a:endParaRPr>
          </a:p>
          <a:p>
            <a:pPr algn="just"/>
            <a:r>
              <a:rPr lang="tr-TR" sz="1900" dirty="0" smtClean="0">
                <a:solidFill>
                  <a:srgbClr val="000000"/>
                </a:solidFill>
                <a:latin typeface="Cambria"/>
              </a:rPr>
              <a:t>Yapılan </a:t>
            </a:r>
            <a:r>
              <a:rPr lang="tr-TR" sz="1900" dirty="0">
                <a:solidFill>
                  <a:srgbClr val="000000"/>
                </a:solidFill>
                <a:latin typeface="Cambria"/>
              </a:rPr>
              <a:t>çalışmaların raporlanması, </a:t>
            </a:r>
            <a:endParaRPr lang="tr-TR" sz="1900" dirty="0" smtClean="0">
              <a:solidFill>
                <a:srgbClr val="000000"/>
              </a:solidFill>
              <a:latin typeface="Cambria"/>
            </a:endParaRPr>
          </a:p>
          <a:p>
            <a:pPr marL="109728" indent="0" algn="just">
              <a:buNone/>
            </a:pPr>
            <a:endParaRPr lang="tr-TR" sz="1900" dirty="0">
              <a:solidFill>
                <a:srgbClr val="000000"/>
              </a:solidFill>
              <a:latin typeface="Cambria"/>
            </a:endParaRPr>
          </a:p>
          <a:p>
            <a:pPr algn="just"/>
            <a:r>
              <a:rPr lang="tr-TR" sz="1900" dirty="0" smtClean="0">
                <a:solidFill>
                  <a:srgbClr val="000000"/>
                </a:solidFill>
                <a:latin typeface="Cambria"/>
              </a:rPr>
              <a:t>RAM </a:t>
            </a:r>
            <a:r>
              <a:rPr lang="tr-TR" sz="1900" dirty="0">
                <a:solidFill>
                  <a:srgbClr val="000000"/>
                </a:solidFill>
                <a:latin typeface="Cambria"/>
              </a:rPr>
              <a:t>RPD Hizmetleri bölümü yıllık çalışma planının hazırlanması, </a:t>
            </a:r>
            <a:endParaRPr lang="tr-TR" sz="1900" dirty="0" smtClean="0">
              <a:solidFill>
                <a:srgbClr val="000000"/>
              </a:solidFill>
              <a:latin typeface="Cambria"/>
            </a:endParaRPr>
          </a:p>
          <a:p>
            <a:pPr marL="109728" indent="0" algn="just">
              <a:buNone/>
            </a:pPr>
            <a:endParaRPr lang="tr-TR" sz="1900" dirty="0">
              <a:solidFill>
                <a:srgbClr val="000000"/>
              </a:solidFill>
              <a:latin typeface="Cambria"/>
            </a:endParaRPr>
          </a:p>
          <a:p>
            <a:pPr algn="just"/>
            <a:r>
              <a:rPr lang="tr-TR" sz="1900" dirty="0" smtClean="0">
                <a:solidFill>
                  <a:srgbClr val="000000"/>
                </a:solidFill>
                <a:latin typeface="Cambria"/>
              </a:rPr>
              <a:t>RAM </a:t>
            </a:r>
            <a:r>
              <a:rPr lang="tr-TR" sz="1900" dirty="0">
                <a:solidFill>
                  <a:srgbClr val="000000"/>
                </a:solidFill>
                <a:latin typeface="Cambria"/>
              </a:rPr>
              <a:t>RPD Hizmetleri bölümü randevu kayıt işlemlerinin yapılması, </a:t>
            </a:r>
          </a:p>
          <a:p>
            <a:pPr algn="just">
              <a:buNone/>
            </a:pPr>
            <a:endParaRPr lang="tr-TR" sz="1800" dirty="0" smtClean="0"/>
          </a:p>
          <a:p>
            <a:pPr algn="just"/>
            <a:endParaRPr lang="tr-TR" sz="1800" dirty="0" smtClean="0"/>
          </a:p>
          <a:p>
            <a:pPr algn="just"/>
            <a:endParaRPr lang="tr-TR" sz="1800" dirty="0" smtClean="0"/>
          </a:p>
          <a:p>
            <a:pPr algn="just">
              <a:buNone/>
            </a:pPr>
            <a:endParaRPr lang="tr-TR" sz="1800" b="1" dirty="0">
              <a:solidFill>
                <a:srgbClr val="FF0000"/>
              </a:solidFill>
            </a:endParaRPr>
          </a:p>
        </p:txBody>
      </p:sp>
    </p:spTree>
    <p:extLst>
      <p:ext uri="{BB962C8B-B14F-4D97-AF65-F5344CB8AC3E}">
        <p14:creationId xmlns:p14="http://schemas.microsoft.com/office/powerpoint/2010/main" xmlns="" val="21831712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60648" y="323528"/>
            <a:ext cx="6408712" cy="7893147"/>
          </a:xfrm>
        </p:spPr>
        <p:txBody>
          <a:bodyPr>
            <a:normAutofit fontScale="25000" lnSpcReduction="20000"/>
          </a:bodyPr>
          <a:lstStyle/>
          <a:p>
            <a:pPr algn="just">
              <a:buFont typeface="Wingdings" pitchFamily="2" charset="2"/>
              <a:buChar char="Ø"/>
            </a:pPr>
            <a:r>
              <a:rPr lang="tr-TR" sz="7200" b="1" dirty="0" smtClean="0">
                <a:solidFill>
                  <a:srgbClr val="FF0000"/>
                </a:solidFill>
              </a:rPr>
              <a:t>Okul Rehberlik ve Psikolojik Danışma Programı</a:t>
            </a:r>
            <a:endParaRPr lang="tr-TR" sz="8000" b="1" dirty="0" smtClean="0">
              <a:solidFill>
                <a:srgbClr val="FF0000"/>
              </a:solidFill>
            </a:endParaRPr>
          </a:p>
          <a:p>
            <a:pPr marL="109728" indent="0" algn="just">
              <a:buNone/>
            </a:pPr>
            <a:endParaRPr lang="tr-TR" sz="8000" dirty="0">
              <a:solidFill>
                <a:srgbClr val="000000"/>
              </a:solidFill>
              <a:latin typeface="MS Gothic"/>
            </a:endParaRPr>
          </a:p>
          <a:p>
            <a:pPr algn="just"/>
            <a:r>
              <a:rPr lang="tr-TR" sz="8000" dirty="0">
                <a:solidFill>
                  <a:srgbClr val="000000"/>
                </a:solidFill>
                <a:latin typeface="Cambria"/>
              </a:rPr>
              <a:t>Okul rehberlik ve psikolojik danışma programı, verilen hizmetlerin temelinde yer alır, hizmetlerin etkililiğini artırır ve kanıta dayalı hizmet sunmayı sağlar. Bu nedenle hazırlanan okul rehberlik ve psikolojik danışma programının gerçekçi ve uygulanabilir olması gerekmektedir. Zorunlu durumlar haricinde programa uyulması esastır. Bu nedenle ay içinde çok fazla çalışma planlamak yerine, uygulanabilir bir program hazırlamak gerekmektedir</a:t>
            </a:r>
            <a:r>
              <a:rPr lang="tr-TR" sz="8000" dirty="0" smtClean="0">
                <a:solidFill>
                  <a:srgbClr val="000000"/>
                </a:solidFill>
                <a:latin typeface="Cambria"/>
              </a:rPr>
              <a:t>.</a:t>
            </a:r>
          </a:p>
          <a:p>
            <a:pPr algn="just"/>
            <a:endParaRPr lang="tr-TR" sz="8000" dirty="0">
              <a:solidFill>
                <a:srgbClr val="000000"/>
              </a:solidFill>
              <a:latin typeface="Cambria"/>
            </a:endParaRPr>
          </a:p>
          <a:p>
            <a:pPr algn="just"/>
            <a:r>
              <a:rPr lang="tr-TR" sz="8000" dirty="0">
                <a:latin typeface="Cambria" pitchFamily="18" charset="0"/>
              </a:rPr>
              <a:t>Birden fazla rehber öğretmen/psikolojik danışmanı olan eğitim kurumlarında okul rehberlik ve psikolojik danışma programı rehber öğretmen/psikolojik danışmanlar tarafından ortak hazırlanır</a:t>
            </a:r>
            <a:r>
              <a:rPr lang="tr-TR" sz="8000" dirty="0" smtClean="0">
                <a:latin typeface="Cambria" pitchFamily="18" charset="0"/>
              </a:rPr>
              <a:t>.</a:t>
            </a:r>
          </a:p>
          <a:p>
            <a:pPr algn="just"/>
            <a:endParaRPr lang="tr-TR" sz="8000" dirty="0">
              <a:latin typeface="Cambria" pitchFamily="18" charset="0"/>
            </a:endParaRPr>
          </a:p>
          <a:p>
            <a:pPr algn="just"/>
            <a:r>
              <a:rPr lang="tr-TR" sz="8000" dirty="0" smtClean="0">
                <a:latin typeface="Cambria" pitchFamily="18" charset="0"/>
              </a:rPr>
              <a:t>Birden </a:t>
            </a:r>
            <a:r>
              <a:rPr lang="tr-TR" sz="8000" dirty="0">
                <a:latin typeface="Cambria" pitchFamily="18" charset="0"/>
              </a:rPr>
              <a:t>fazla rehber öğretmen/psikolojik danışmanı olan eğitim kurumlarında haftalık program her bir rehber öğretmen/psikolojik danışman tarafından kendi sorumlulukları çerçevesinde ayrı ayrı hazırlanır</a:t>
            </a:r>
            <a:r>
              <a:rPr lang="tr-TR" sz="8000" dirty="0" smtClean="0">
                <a:latin typeface="Cambria" pitchFamily="18" charset="0"/>
              </a:rPr>
              <a:t>.</a:t>
            </a:r>
          </a:p>
          <a:p>
            <a:pPr marL="109728" indent="0" algn="just">
              <a:buNone/>
            </a:pPr>
            <a:endParaRPr lang="tr-TR" sz="8000" dirty="0">
              <a:latin typeface="Cambria" pitchFamily="18" charset="0"/>
            </a:endParaRPr>
          </a:p>
          <a:p>
            <a:pPr algn="just"/>
            <a:r>
              <a:rPr lang="tr-TR" sz="8000" dirty="0" smtClean="0">
                <a:latin typeface="Cambria" pitchFamily="18" charset="0"/>
              </a:rPr>
              <a:t>Okul </a:t>
            </a:r>
            <a:r>
              <a:rPr lang="tr-TR" sz="8000" dirty="0">
                <a:latin typeface="Cambria" pitchFamily="18" charset="0"/>
              </a:rPr>
              <a:t>rehberlik ve psikolojik danışma programı hazırlarken MEB Rehberlik ve Psikolojik Danışma Hizmetleri Sunum Sistemi “Grup Çalışmaları” bölümünden yararlanılır. Okul rehberlik ve psikolojik danışma programında bireysel çalışmalara yer verilmez. Bireysel çalışmalar, haftalık program hazırlarken randevu verme özelliği ile programa yerleştirilir.</a:t>
            </a:r>
            <a:endParaRPr lang="tr-TR" sz="8000" dirty="0" smtClean="0">
              <a:latin typeface="Cambria" pitchFamily="18" charset="0"/>
            </a:endParaRPr>
          </a:p>
          <a:p>
            <a:pPr algn="just"/>
            <a:endParaRPr lang="tr-TR" sz="2800" dirty="0" smtClean="0"/>
          </a:p>
          <a:p>
            <a:pPr algn="just"/>
            <a:endParaRPr lang="tr-TR" sz="2800" dirty="0" smtClean="0"/>
          </a:p>
          <a:p>
            <a:pPr algn="just">
              <a:buNone/>
            </a:pPr>
            <a:endParaRPr lang="tr-TR" sz="3600" b="1" dirty="0">
              <a:solidFill>
                <a:srgbClr val="FF0000"/>
              </a:solidFill>
            </a:endParaRPr>
          </a:p>
        </p:txBody>
      </p:sp>
    </p:spTree>
    <p:extLst>
      <p:ext uri="{BB962C8B-B14F-4D97-AF65-F5344CB8AC3E}">
        <p14:creationId xmlns:p14="http://schemas.microsoft.com/office/powerpoint/2010/main" xmlns="" val="15958334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28604" y="428596"/>
            <a:ext cx="6172200" cy="7749131"/>
          </a:xfrm>
        </p:spPr>
        <p:txBody>
          <a:bodyPr>
            <a:normAutofit fontScale="47500" lnSpcReduction="20000"/>
          </a:bodyPr>
          <a:lstStyle/>
          <a:p>
            <a:pPr algn="just">
              <a:buFont typeface="Wingdings" pitchFamily="2" charset="2"/>
              <a:buChar char="Ø"/>
            </a:pPr>
            <a:r>
              <a:rPr lang="tr-TR" sz="6200" b="1" dirty="0" smtClean="0">
                <a:solidFill>
                  <a:srgbClr val="FF0000"/>
                </a:solidFill>
                <a:latin typeface="Cambria" pitchFamily="18" charset="0"/>
              </a:rPr>
              <a:t>Okul Rehberlik ve Psikolojik Danışma Programı</a:t>
            </a:r>
          </a:p>
          <a:p>
            <a:pPr marL="109728" indent="0" algn="just">
              <a:buNone/>
            </a:pPr>
            <a:endParaRPr lang="tr-TR" sz="6200" dirty="0">
              <a:solidFill>
                <a:srgbClr val="000000"/>
              </a:solidFill>
              <a:latin typeface="Cambria" pitchFamily="18" charset="0"/>
            </a:endParaRPr>
          </a:p>
          <a:p>
            <a:pPr algn="just"/>
            <a:r>
              <a:rPr lang="tr-TR" sz="5100" dirty="0">
                <a:solidFill>
                  <a:srgbClr val="000000"/>
                </a:solidFill>
                <a:latin typeface="Cambria" pitchFamily="18" charset="0"/>
              </a:rPr>
              <a:t>Okul Psikososyal Destek Ekibi için ayrı bir plan hazırlanmaz. Bu ekibin çalışmalarına okul rehberlik ve psikolojik danışma programında yer verilir</a:t>
            </a:r>
            <a:r>
              <a:rPr lang="tr-TR" sz="5100" dirty="0" smtClean="0">
                <a:solidFill>
                  <a:srgbClr val="000000"/>
                </a:solidFill>
                <a:latin typeface="Cambria" pitchFamily="18" charset="0"/>
              </a:rPr>
              <a:t>.</a:t>
            </a:r>
          </a:p>
          <a:p>
            <a:pPr algn="just"/>
            <a:endParaRPr lang="tr-TR" sz="5100" dirty="0">
              <a:solidFill>
                <a:srgbClr val="000000"/>
              </a:solidFill>
              <a:latin typeface="Cambria" pitchFamily="18" charset="0"/>
            </a:endParaRPr>
          </a:p>
          <a:p>
            <a:pPr algn="just"/>
            <a:r>
              <a:rPr lang="tr-TR" sz="5100" dirty="0" smtClean="0">
                <a:solidFill>
                  <a:srgbClr val="000000"/>
                </a:solidFill>
                <a:latin typeface="Cambria" pitchFamily="18" charset="0"/>
              </a:rPr>
              <a:t>RAM </a:t>
            </a:r>
            <a:r>
              <a:rPr lang="tr-TR" sz="5100" dirty="0">
                <a:solidFill>
                  <a:srgbClr val="000000"/>
                </a:solidFill>
                <a:latin typeface="Cambria" pitchFamily="18" charset="0"/>
              </a:rPr>
              <a:t>personelinin okullarda yaptığı çalışmalara ait verilerin girişi hizmeti sunan RAM personeli tarafından yapılır. Aynı veriler okul rehber öğretmen/psikolojik danışmanı tarafından tekrar sisteme girilmez</a:t>
            </a:r>
            <a:r>
              <a:rPr lang="tr-TR" sz="5100" dirty="0" smtClean="0">
                <a:solidFill>
                  <a:srgbClr val="000000"/>
                </a:solidFill>
                <a:latin typeface="Cambria" pitchFamily="18" charset="0"/>
              </a:rPr>
              <a:t>.</a:t>
            </a:r>
          </a:p>
          <a:p>
            <a:pPr marL="109728" indent="0" algn="just">
              <a:buNone/>
            </a:pPr>
            <a:endParaRPr lang="tr-TR" sz="5100" dirty="0">
              <a:solidFill>
                <a:srgbClr val="000000"/>
              </a:solidFill>
              <a:latin typeface="Cambria" pitchFamily="18" charset="0"/>
            </a:endParaRPr>
          </a:p>
          <a:p>
            <a:pPr algn="just"/>
            <a:r>
              <a:rPr lang="tr-TR" sz="5100" dirty="0" smtClean="0">
                <a:solidFill>
                  <a:srgbClr val="000000"/>
                </a:solidFill>
                <a:latin typeface="Cambria" pitchFamily="18" charset="0"/>
              </a:rPr>
              <a:t> İl/İlçe </a:t>
            </a:r>
            <a:r>
              <a:rPr lang="tr-TR" sz="5100" dirty="0">
                <a:solidFill>
                  <a:srgbClr val="000000"/>
                </a:solidFill>
                <a:latin typeface="Cambria" pitchFamily="18" charset="0"/>
              </a:rPr>
              <a:t>Psikososyal Destek Ekibi tarafında yapılan çalışmalar için veri girişi rehber öğretmen/psikolojik danışmanı olan okullarda rehber öğretmen/psikolojik danışman tarafından, rehber öğretmen/psikolojik danışmanı olmayan </a:t>
            </a:r>
            <a:r>
              <a:rPr lang="tr-TR" sz="4500" dirty="0">
                <a:solidFill>
                  <a:srgbClr val="000000"/>
                </a:solidFill>
                <a:latin typeface="Cambria" pitchFamily="18" charset="0"/>
              </a:rPr>
              <a:t>okullarda RAM personeli tarafından yapılır.</a:t>
            </a:r>
            <a:endParaRPr lang="tr-TR" sz="4500" dirty="0" smtClean="0">
              <a:latin typeface="Cambria" pitchFamily="18" charset="0"/>
            </a:endParaRPr>
          </a:p>
          <a:p>
            <a:pPr algn="just"/>
            <a:endParaRPr lang="tr-TR" sz="2800" dirty="0" smtClean="0"/>
          </a:p>
          <a:p>
            <a:pPr algn="just">
              <a:buNone/>
            </a:pPr>
            <a:endParaRPr lang="tr-TR" sz="3600" b="1" dirty="0">
              <a:solidFill>
                <a:srgbClr val="FF0000"/>
              </a:solidFill>
            </a:endParaRPr>
          </a:p>
        </p:txBody>
      </p:sp>
    </p:spTree>
    <p:extLst>
      <p:ext uri="{BB962C8B-B14F-4D97-AF65-F5344CB8AC3E}">
        <p14:creationId xmlns:p14="http://schemas.microsoft.com/office/powerpoint/2010/main" xmlns="" val="3250820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57166" y="214282"/>
            <a:ext cx="6172200" cy="7749131"/>
          </a:xfrm>
        </p:spPr>
        <p:txBody>
          <a:bodyPr>
            <a:normAutofit lnSpcReduction="10000"/>
          </a:bodyPr>
          <a:lstStyle/>
          <a:p>
            <a:pPr marL="109728" indent="0">
              <a:buNone/>
            </a:pPr>
            <a:endParaRPr lang="tr-TR" sz="2000" b="1" dirty="0" smtClean="0">
              <a:solidFill>
                <a:srgbClr val="FF0000"/>
              </a:solidFill>
            </a:endParaRPr>
          </a:p>
          <a:p>
            <a:r>
              <a:rPr lang="tr-TR" sz="2100" dirty="0" smtClean="0"/>
              <a:t>Rehberlik ve Psikolojik Danışma Servislerinin eğitim kurumlarına özgü çalışmalara ağırlık verebilmesi ve belirlenen hedeflere ilişkin çalışmaların daha  yoğun olarak sürdürülebilmesi amacıyla 2023-2024 Eğitim Öğretim Yılı için </a:t>
            </a:r>
            <a:r>
              <a:rPr lang="tr-TR" sz="2100" b="1" i="1" dirty="0" smtClean="0"/>
              <a:t>Genel ve Yerel Hedef 1 adet, </a:t>
            </a:r>
            <a:r>
              <a:rPr lang="tr-TR" sz="2100" b="1" i="1" dirty="0" smtClean="0">
                <a:solidFill>
                  <a:srgbClr val="FF0000"/>
                </a:solidFill>
              </a:rPr>
              <a:t>Özel Hedefler 2 adet </a:t>
            </a:r>
            <a:r>
              <a:rPr lang="tr-TR" sz="2100" dirty="0" smtClean="0"/>
              <a:t>olarak belirlenecektir.</a:t>
            </a:r>
          </a:p>
          <a:p>
            <a:pPr marL="109728" indent="0">
              <a:buNone/>
            </a:pPr>
            <a:endParaRPr lang="tr-TR" sz="2100" dirty="0" smtClean="0"/>
          </a:p>
          <a:p>
            <a:r>
              <a:rPr lang="tr-TR" sz="2100" dirty="0" smtClean="0"/>
              <a:t>2023-2024 Eğitim Öğretim Yılı için </a:t>
            </a:r>
            <a:r>
              <a:rPr lang="tr-TR" sz="2100" b="1" i="1" dirty="0" smtClean="0"/>
              <a:t>Genel Hedef</a:t>
            </a:r>
            <a:r>
              <a:rPr lang="tr-TR" sz="2100" dirty="0" smtClean="0"/>
              <a:t>, Özel Eğitim ve Rehberlik Hizmetleri Genel Müdürlüğü tarafından </a:t>
            </a:r>
            <a:r>
              <a:rPr lang="tr-TR" sz="2100" b="1" i="1" dirty="0" smtClean="0"/>
              <a:t>Psikolojik Sağlamlık</a:t>
            </a:r>
            <a:r>
              <a:rPr lang="tr-TR" sz="2100" b="1" i="1" dirty="0" smtClean="0">
                <a:solidFill>
                  <a:srgbClr val="FF0000"/>
                </a:solidFill>
              </a:rPr>
              <a:t> </a:t>
            </a:r>
            <a:r>
              <a:rPr lang="tr-TR" sz="2100" dirty="0" smtClean="0"/>
              <a:t>olarak belirlenmiştir.</a:t>
            </a:r>
          </a:p>
          <a:p>
            <a:endParaRPr lang="tr-TR" sz="2100" dirty="0"/>
          </a:p>
          <a:p>
            <a:r>
              <a:rPr lang="tr-TR" sz="2100" dirty="0"/>
              <a:t> </a:t>
            </a:r>
            <a:r>
              <a:rPr lang="tr-TR" sz="2100" dirty="0" smtClean="0"/>
              <a:t>2023-2024 </a:t>
            </a:r>
            <a:r>
              <a:rPr lang="tr-TR" sz="2100" dirty="0"/>
              <a:t>Eğitim Öğretim Yılı için </a:t>
            </a:r>
            <a:r>
              <a:rPr lang="tr-TR" sz="2100" b="1" i="1" dirty="0" smtClean="0"/>
              <a:t>Yerel Hedef</a:t>
            </a:r>
            <a:r>
              <a:rPr lang="tr-TR" sz="2100" dirty="0" smtClean="0"/>
              <a:t>, İl Rehberlik ve Psikolojik Danışmanlık Hizmetleri Yürütme Kurulu tarafından </a:t>
            </a:r>
            <a:r>
              <a:rPr lang="tr-TR" sz="2100" b="1" i="1" dirty="0" smtClean="0"/>
              <a:t>Sınır Koyma</a:t>
            </a:r>
            <a:r>
              <a:rPr lang="tr-TR" sz="2100" b="1" i="1" dirty="0" smtClean="0">
                <a:solidFill>
                  <a:srgbClr val="FF0000"/>
                </a:solidFill>
              </a:rPr>
              <a:t> </a:t>
            </a:r>
            <a:r>
              <a:rPr lang="tr-TR" sz="2100" dirty="0" smtClean="0"/>
              <a:t>olarak belirlenmiştir. </a:t>
            </a:r>
          </a:p>
          <a:p>
            <a:pPr marL="109728" indent="0">
              <a:buNone/>
            </a:pPr>
            <a:endParaRPr lang="tr-TR" sz="2100" b="1" dirty="0" smtClean="0">
              <a:solidFill>
                <a:srgbClr val="FF0000"/>
              </a:solidFill>
            </a:endParaRPr>
          </a:p>
          <a:p>
            <a:r>
              <a:rPr lang="tr-TR" sz="2100" b="1" i="1" dirty="0"/>
              <a:t>Özel Hedefler </a:t>
            </a:r>
            <a:r>
              <a:rPr lang="tr-TR" sz="2100" dirty="0"/>
              <a:t>ise Okul Müdürlüklerince </a:t>
            </a:r>
            <a:r>
              <a:rPr lang="tr-TR" sz="2100" dirty="0" smtClean="0"/>
              <a:t>belirlenecek. Özel Hedefler; Genel ve Yerel Hedefle aynı olmayacaktır. </a:t>
            </a:r>
          </a:p>
          <a:p>
            <a:endParaRPr lang="tr-TR" sz="2800" dirty="0" smtClean="0"/>
          </a:p>
          <a:p>
            <a:endParaRPr lang="tr-TR" sz="2800" dirty="0" smtClean="0"/>
          </a:p>
          <a:p>
            <a:endParaRPr lang="tr-TR" sz="2800" dirty="0" smtClean="0"/>
          </a:p>
          <a:p>
            <a:pPr algn="just">
              <a:buNone/>
            </a:pPr>
            <a:endParaRPr lang="tr-TR" sz="3600"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Nesne 1"/>
          <p:cNvGraphicFramePr>
            <a:graphicFrameLocks noChangeAspect="1"/>
          </p:cNvGraphicFramePr>
          <p:nvPr>
            <p:extLst>
              <p:ext uri="{D42A27DB-BD31-4B8C-83A1-F6EECF244321}">
                <p14:modId xmlns:p14="http://schemas.microsoft.com/office/powerpoint/2010/main" xmlns="" val="475517980"/>
              </p:ext>
            </p:extLst>
          </p:nvPr>
        </p:nvGraphicFramePr>
        <p:xfrm>
          <a:off x="35974" y="1"/>
          <a:ext cx="6974632" cy="9144000"/>
        </p:xfrm>
        <a:graphic>
          <a:graphicData uri="http://schemas.openxmlformats.org/presentationml/2006/ole">
            <p:oleObj spid="_x0000_s1031" name="Acrobat Document" r:id="rId3" imgW="5783400" imgH="8572680" progId="AcroExch.Document.DC">
              <p:embed/>
            </p:oleObj>
          </a:graphicData>
        </a:graphic>
      </p:graphicFrame>
    </p:spTree>
    <p:extLst>
      <p:ext uri="{BB962C8B-B14F-4D97-AF65-F5344CB8AC3E}">
        <p14:creationId xmlns:p14="http://schemas.microsoft.com/office/powerpoint/2010/main" xmlns="" val="4011200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57166" y="214282"/>
            <a:ext cx="6172200" cy="7749131"/>
          </a:xfrm>
        </p:spPr>
        <p:txBody>
          <a:bodyPr>
            <a:normAutofit/>
          </a:bodyPr>
          <a:lstStyle/>
          <a:p>
            <a:pPr algn="ctr">
              <a:buNone/>
            </a:pPr>
            <a:endParaRPr lang="tr-TR" sz="3600" b="1" dirty="0" smtClean="0">
              <a:solidFill>
                <a:srgbClr val="FF0000"/>
              </a:solidFill>
            </a:endParaRPr>
          </a:p>
          <a:p>
            <a:pPr>
              <a:buNone/>
            </a:pPr>
            <a:endParaRPr lang="tr-TR" sz="2000" b="1" dirty="0" smtClean="0">
              <a:solidFill>
                <a:srgbClr val="FF0000"/>
              </a:solidFill>
            </a:endParaRPr>
          </a:p>
          <a:p>
            <a:endParaRPr lang="tr-TR" sz="2000" b="1" dirty="0" smtClean="0">
              <a:solidFill>
                <a:srgbClr val="FF0000"/>
              </a:solidFill>
            </a:endParaRPr>
          </a:p>
          <a:p>
            <a:pPr>
              <a:buNone/>
            </a:pPr>
            <a:endParaRPr lang="tr-TR" sz="2000" b="1" dirty="0" smtClean="0">
              <a:solidFill>
                <a:srgbClr val="FF0000"/>
              </a:solidFill>
            </a:endParaRPr>
          </a:p>
          <a:p>
            <a:endParaRPr lang="tr-TR" sz="2800" dirty="0" smtClean="0"/>
          </a:p>
          <a:p>
            <a:endParaRPr lang="tr-TR" sz="2800" dirty="0" smtClean="0"/>
          </a:p>
          <a:p>
            <a:endParaRPr lang="tr-TR" sz="2800" dirty="0" smtClean="0"/>
          </a:p>
          <a:p>
            <a:pPr algn="just">
              <a:buNone/>
            </a:pPr>
            <a:endParaRPr lang="tr-TR" sz="3600" b="1" dirty="0">
              <a:solidFill>
                <a:srgbClr val="FF0000"/>
              </a:solidFill>
            </a:endParaRPr>
          </a:p>
        </p:txBody>
      </p:sp>
      <p:graphicFrame>
        <p:nvGraphicFramePr>
          <p:cNvPr id="4" name="Tablo 3"/>
          <p:cNvGraphicFramePr>
            <a:graphicFrameLocks noGrp="1"/>
          </p:cNvGraphicFramePr>
          <p:nvPr>
            <p:extLst>
              <p:ext uri="{D42A27DB-BD31-4B8C-83A1-F6EECF244321}">
                <p14:modId xmlns:p14="http://schemas.microsoft.com/office/powerpoint/2010/main" xmlns="" val="3289733104"/>
              </p:ext>
            </p:extLst>
          </p:nvPr>
        </p:nvGraphicFramePr>
        <p:xfrm>
          <a:off x="332656" y="323528"/>
          <a:ext cx="6120680" cy="8345800"/>
        </p:xfrm>
        <a:graphic>
          <a:graphicData uri="http://schemas.openxmlformats.org/drawingml/2006/table">
            <a:tbl>
              <a:tblPr firstRow="1" bandRow="1">
                <a:tableStyleId>{21E4AEA4-8DFA-4A89-87EB-49C32662AFE0}</a:tableStyleId>
              </a:tblPr>
              <a:tblGrid>
                <a:gridCol w="3060340">
                  <a:extLst>
                    <a:ext uri="{9D8B030D-6E8A-4147-A177-3AD203B41FA5}">
                      <a16:colId xmlns:a16="http://schemas.microsoft.com/office/drawing/2014/main" xmlns="" val="20000"/>
                    </a:ext>
                  </a:extLst>
                </a:gridCol>
                <a:gridCol w="3060340">
                  <a:extLst>
                    <a:ext uri="{9D8B030D-6E8A-4147-A177-3AD203B41FA5}">
                      <a16:colId xmlns:a16="http://schemas.microsoft.com/office/drawing/2014/main" xmlns="" val="20001"/>
                    </a:ext>
                  </a:extLst>
                </a:gridCol>
              </a:tblGrid>
              <a:tr h="360040">
                <a:tc gridSpan="2">
                  <a:txBody>
                    <a:bodyPr/>
                    <a:lstStyle/>
                    <a:p>
                      <a:pPr algn="ctr"/>
                      <a:r>
                        <a:rPr kumimoji="0" lang="tr-TR" sz="1600" u="none" strike="noStrike" kern="1200" baseline="0" dirty="0" smtClean="0"/>
                        <a:t>HEDEF ÇALIŞMALARI İÇİN STANDARTLAR</a:t>
                      </a:r>
                      <a:endParaRPr lang="tr-TR" sz="1600" dirty="0"/>
                    </a:p>
                  </a:txBody>
                  <a:tcPr/>
                </a:tc>
                <a:tc hMerge="1">
                  <a:txBody>
                    <a:bodyPr/>
                    <a:lstStyle/>
                    <a:p>
                      <a:endParaRPr lang="tr-TR" dirty="0"/>
                    </a:p>
                  </a:txBody>
                  <a:tcPr/>
                </a:tc>
                <a:extLst>
                  <a:ext uri="{0D108BD9-81ED-4DB2-BD59-A6C34878D82A}">
                    <a16:rowId xmlns:a16="http://schemas.microsoft.com/office/drawing/2014/main" xmlns="" val="10000"/>
                  </a:ext>
                </a:extLst>
              </a:tr>
              <a:tr h="370840">
                <a:tc>
                  <a:txBody>
                    <a:bodyPr/>
                    <a:lstStyle/>
                    <a:p>
                      <a:endParaRPr kumimoji="0" lang="tr-TR" sz="1200" b="1" i="0" u="none" strike="noStrike" kern="1200" baseline="0" dirty="0" smtClean="0">
                        <a:solidFill>
                          <a:schemeClr val="dk1"/>
                        </a:solidFill>
                        <a:latin typeface="+mn-lt"/>
                        <a:ea typeface="+mn-ea"/>
                        <a:cs typeface="+mn-cs"/>
                      </a:endParaRPr>
                    </a:p>
                    <a:p>
                      <a:pPr algn="ctr"/>
                      <a:r>
                        <a:rPr kumimoji="0" lang="tr-TR" sz="1200" b="1" i="0" u="none" strike="noStrike" kern="1200" baseline="0" dirty="0" smtClean="0">
                          <a:solidFill>
                            <a:schemeClr val="dk1"/>
                          </a:solidFill>
                          <a:latin typeface="+mn-lt"/>
                          <a:ea typeface="+mn-ea"/>
                          <a:cs typeface="+mn-cs"/>
                        </a:rPr>
                        <a:t>Okul Öncesi Kurum,</a:t>
                      </a:r>
                    </a:p>
                    <a:p>
                      <a:pPr algn="ctr"/>
                      <a:r>
                        <a:rPr kumimoji="0" lang="tr-TR" sz="1200" b="1" i="0" u="none" strike="noStrike" kern="1200" baseline="0" dirty="0" smtClean="0">
                          <a:solidFill>
                            <a:schemeClr val="dk1"/>
                          </a:solidFill>
                          <a:latin typeface="+mn-lt"/>
                          <a:ea typeface="+mn-ea"/>
                          <a:cs typeface="+mn-cs"/>
                        </a:rPr>
                        <a:t>İlkokul, Ortaokul ve</a:t>
                      </a:r>
                    </a:p>
                    <a:p>
                      <a:pPr algn="ctr"/>
                      <a:r>
                        <a:rPr kumimoji="0" lang="tr-TR" sz="1200" b="1" i="0" u="none" strike="noStrike" kern="1200" baseline="0" dirty="0" smtClean="0">
                          <a:solidFill>
                            <a:schemeClr val="dk1"/>
                          </a:solidFill>
                          <a:latin typeface="+mn-lt"/>
                          <a:ea typeface="+mn-ea"/>
                          <a:cs typeface="+mn-cs"/>
                        </a:rPr>
                        <a:t>Ortaöğretim</a:t>
                      </a:r>
                    </a:p>
                    <a:p>
                      <a:pPr algn="ctr"/>
                      <a:r>
                        <a:rPr kumimoji="0" lang="tr-TR" sz="1200" b="1" i="0" u="none" strike="noStrike" kern="1200" baseline="0" dirty="0" smtClean="0">
                          <a:solidFill>
                            <a:schemeClr val="dk1"/>
                          </a:solidFill>
                          <a:latin typeface="+mn-lt"/>
                          <a:ea typeface="+mn-ea"/>
                          <a:cs typeface="+mn-cs"/>
                        </a:rPr>
                        <a:t>Kurumları</a:t>
                      </a:r>
                      <a:endParaRPr lang="tr-TR" sz="1200" dirty="0"/>
                    </a:p>
                  </a:txBody>
                  <a:tcPr/>
                </a:tc>
                <a:tc>
                  <a:txBody>
                    <a:bodyPr/>
                    <a:lstStyle/>
                    <a:p>
                      <a:pPr marL="285750" indent="-285750">
                        <a:buFont typeface="Wingdings" pitchFamily="2" charset="2"/>
                        <a:buChar char="Ø"/>
                      </a:pPr>
                      <a:r>
                        <a:rPr kumimoji="0" lang="tr-TR" sz="1400" b="0" i="0" u="none" strike="noStrike" kern="1200" baseline="0" dirty="0" smtClean="0">
                          <a:solidFill>
                            <a:schemeClr val="dk1"/>
                          </a:solidFill>
                          <a:latin typeface="+mn-lt"/>
                          <a:ea typeface="+mn-ea"/>
                          <a:cs typeface="+mn-cs"/>
                        </a:rPr>
                        <a:t>Öğrenciler için genel, yerel ve özel hedeflere yönelik en az iki adet Düzey 1 Faaliyet yürütülmesi zorunludur.</a:t>
                      </a:r>
                    </a:p>
                    <a:p>
                      <a:pPr marL="285750" indent="-285750">
                        <a:buFont typeface="Wingdings" pitchFamily="2" charset="2"/>
                        <a:buChar char="Ø"/>
                      </a:pPr>
                      <a:r>
                        <a:rPr kumimoji="0" lang="tr-TR" sz="1400" b="0" i="0" u="none" strike="noStrike" kern="1200" baseline="0" dirty="0" smtClean="0">
                          <a:solidFill>
                            <a:schemeClr val="dk1"/>
                          </a:solidFill>
                          <a:latin typeface="+mn-lt"/>
                          <a:ea typeface="+mn-ea"/>
                          <a:cs typeface="+mn-cs"/>
                        </a:rPr>
                        <a:t>Veliler için genel, yerel ve özel hedeflere yönelik en az iki adet Düzey 1 Faaliyet yürütülmesi zorunludur.</a:t>
                      </a:r>
                    </a:p>
                    <a:p>
                      <a:pPr marL="285750" indent="-285750">
                        <a:buFont typeface="Wingdings" pitchFamily="2" charset="2"/>
                        <a:buChar char="Ø"/>
                      </a:pPr>
                      <a:r>
                        <a:rPr kumimoji="0" lang="tr-TR" sz="1400" b="0" i="0" u="none" strike="noStrike" kern="1200" baseline="0" dirty="0" smtClean="0">
                          <a:solidFill>
                            <a:schemeClr val="dk1"/>
                          </a:solidFill>
                          <a:latin typeface="+mn-lt"/>
                          <a:ea typeface="+mn-ea"/>
                          <a:cs typeface="+mn-cs"/>
                        </a:rPr>
                        <a:t>Öğretmenler için genel, yerel ve özel hedeflere yönelik en az bir adet Düzey 1 Faaliyet yürütülmesi zorunludur.</a:t>
                      </a:r>
                    </a:p>
                    <a:p>
                      <a:pPr marL="285750" indent="-285750">
                        <a:buFont typeface="Wingdings" pitchFamily="2" charset="2"/>
                        <a:buChar char="Ø"/>
                      </a:pPr>
                      <a:r>
                        <a:rPr kumimoji="0" lang="tr-TR" sz="1400" b="0" i="0" u="none" strike="noStrike" kern="1200" baseline="0" dirty="0" smtClean="0">
                          <a:solidFill>
                            <a:schemeClr val="dk1"/>
                          </a:solidFill>
                          <a:latin typeface="+mn-lt"/>
                          <a:ea typeface="+mn-ea"/>
                          <a:cs typeface="+mn-cs"/>
                        </a:rPr>
                        <a:t>Düzey 2 ve 3 Faaliyet yürütülmesi zorunlu olmayıp okulun imkan ve şartları doğrultusunda planlama yapılabilir.</a:t>
                      </a:r>
                    </a:p>
                    <a:p>
                      <a:pPr marL="285750" indent="-285750">
                        <a:buFont typeface="Wingdings" pitchFamily="2" charset="2"/>
                        <a:buChar char="Ø"/>
                      </a:pPr>
                      <a:r>
                        <a:rPr kumimoji="0" lang="tr-TR" sz="1400" b="0" i="0" u="none" strike="noStrike" kern="1200" baseline="0" dirty="0" smtClean="0">
                          <a:solidFill>
                            <a:schemeClr val="dk1"/>
                          </a:solidFill>
                          <a:latin typeface="+mn-lt"/>
                          <a:ea typeface="+mn-ea"/>
                          <a:cs typeface="+mn-cs"/>
                        </a:rPr>
                        <a:t>Bazı öğrencilerin/sınıfların katıldığı Düzey 2 ve 3 Faaliyet yürütülmesi halinde bu faaliyetlere katılmayan öğrenciler için en az iki adet Düzey 1 Faaliyet yürütülmesi zorunludur.</a:t>
                      </a:r>
                    </a:p>
                    <a:p>
                      <a:pPr marL="285750" indent="-285750">
                        <a:buFont typeface="Wingdings" pitchFamily="2" charset="2"/>
                        <a:buChar char="Ø"/>
                      </a:pPr>
                      <a:r>
                        <a:rPr kumimoji="0" lang="tr-TR" sz="1400" b="0" i="0" u="none" strike="noStrike" kern="1200" baseline="0" dirty="0" smtClean="0">
                          <a:solidFill>
                            <a:schemeClr val="dk1"/>
                          </a:solidFill>
                          <a:latin typeface="+mn-lt"/>
                          <a:ea typeface="+mn-ea"/>
                          <a:cs typeface="+mn-cs"/>
                        </a:rPr>
                        <a:t>Bazı velilerin katıldığı Düzey 2 ve 3 Faaliyet yürütülmesi halinde bu faaliyetlere katılmayan veliler için en az iki adet Düzey 1 Faaliyet yürütülmesi zorunludur.</a:t>
                      </a:r>
                    </a:p>
                    <a:p>
                      <a:pPr marL="285750" indent="-285750">
                        <a:buFont typeface="Wingdings" pitchFamily="2" charset="2"/>
                        <a:buChar char="Ø"/>
                      </a:pPr>
                      <a:r>
                        <a:rPr kumimoji="0" lang="tr-TR" sz="1400" b="0" i="0" u="none" strike="noStrike" kern="1200" baseline="0" dirty="0" smtClean="0">
                          <a:solidFill>
                            <a:schemeClr val="dk1"/>
                          </a:solidFill>
                          <a:latin typeface="+mn-lt"/>
                          <a:ea typeface="+mn-ea"/>
                          <a:cs typeface="+mn-cs"/>
                        </a:rPr>
                        <a:t>Bazı öğretmenlerin katıldığı Düzey 2 ve 3 Faaliyet yürütülmesi halinde bu faaliyetlere katılmayan öğretmenler için en az bir adet Düzey 1 Faaliyet</a:t>
                      </a:r>
                    </a:p>
                    <a:p>
                      <a:r>
                        <a:rPr kumimoji="0" lang="tr-TR" sz="1400" b="0" i="0" u="none" strike="noStrike" kern="1200" baseline="0" dirty="0" smtClean="0">
                          <a:solidFill>
                            <a:schemeClr val="dk1"/>
                          </a:solidFill>
                          <a:latin typeface="+mn-lt"/>
                          <a:ea typeface="+mn-ea"/>
                          <a:cs typeface="+mn-cs"/>
                        </a:rPr>
                        <a:t>     yürütülmesi zorunludur.</a:t>
                      </a:r>
                      <a:endParaRPr lang="tr-TR" sz="1400" dirty="0"/>
                    </a:p>
                  </a:txBody>
                  <a:tcPr/>
                </a:tc>
                <a:extLst>
                  <a:ext uri="{0D108BD9-81ED-4DB2-BD59-A6C34878D82A}">
                    <a16:rowId xmlns:a16="http://schemas.microsoft.com/office/drawing/2014/main" xmlns="" val="10001"/>
                  </a:ext>
                </a:extLst>
              </a:tr>
            </a:tbl>
          </a:graphicData>
        </a:graphic>
      </p:graphicFrame>
      <p:sp>
        <p:nvSpPr>
          <p:cNvPr id="5" name="Metin kutusu 4"/>
          <p:cNvSpPr txBox="1"/>
          <p:nvPr/>
        </p:nvSpPr>
        <p:spPr>
          <a:xfrm>
            <a:off x="404663" y="1691680"/>
            <a:ext cx="2952327" cy="3046988"/>
          </a:xfrm>
          <a:prstGeom prst="rect">
            <a:avLst/>
          </a:prstGeom>
          <a:solidFill>
            <a:srgbClr val="FF0000"/>
          </a:solidFill>
          <a:ln>
            <a:solidFill>
              <a:schemeClr val="tx1"/>
            </a:solidFill>
          </a:ln>
        </p:spPr>
        <p:txBody>
          <a:bodyPr wrap="square" rtlCol="0">
            <a:spAutoFit/>
          </a:bodyPr>
          <a:lstStyle>
            <a:defPPr>
              <a:defRPr lang="tr-TR"/>
            </a:defPPr>
            <a:lvl1pPr algn="ctr">
              <a:defRPr sz="1200" b="1"/>
            </a:lvl1pPr>
          </a:lstStyle>
          <a:p>
            <a:pPr algn="just"/>
            <a:r>
              <a:rPr lang="tr-TR" dirty="0">
                <a:solidFill>
                  <a:schemeClr val="bg2"/>
                </a:solidFill>
              </a:rPr>
              <a:t>DÜZEY 1 FAALİYET GRUBU</a:t>
            </a:r>
          </a:p>
          <a:p>
            <a:pPr algn="just"/>
            <a:r>
              <a:rPr lang="tr-TR" dirty="0">
                <a:solidFill>
                  <a:schemeClr val="bg2"/>
                </a:solidFill>
              </a:rPr>
              <a:t>1. Yayın Hazırlama (Broşür, Bülten, Okul/Kurum Web Sitesi İçeriği,</a:t>
            </a:r>
          </a:p>
          <a:p>
            <a:pPr algn="just"/>
            <a:r>
              <a:rPr lang="tr-TR" dirty="0">
                <a:solidFill>
                  <a:schemeClr val="bg2"/>
                </a:solidFill>
              </a:rPr>
              <a:t>Pano/Etkileşimli Pano, Afiş, Poster vb.),</a:t>
            </a:r>
          </a:p>
          <a:p>
            <a:pPr algn="just"/>
            <a:r>
              <a:rPr lang="tr-TR" dirty="0">
                <a:solidFill>
                  <a:schemeClr val="bg2"/>
                </a:solidFill>
              </a:rPr>
              <a:t>2. Konferans/Panel Düzenleme,</a:t>
            </a:r>
          </a:p>
          <a:p>
            <a:pPr algn="just"/>
            <a:r>
              <a:rPr lang="tr-TR" dirty="0">
                <a:solidFill>
                  <a:schemeClr val="bg2"/>
                </a:solidFill>
              </a:rPr>
              <a:t>3. Seminer Düzenleme,</a:t>
            </a:r>
          </a:p>
          <a:p>
            <a:pPr algn="just"/>
            <a:r>
              <a:rPr lang="tr-TR" dirty="0">
                <a:solidFill>
                  <a:schemeClr val="bg2"/>
                </a:solidFill>
              </a:rPr>
              <a:t>4. Gezi Düzenleme,</a:t>
            </a:r>
          </a:p>
          <a:p>
            <a:pPr algn="just"/>
            <a:r>
              <a:rPr lang="tr-TR" dirty="0">
                <a:solidFill>
                  <a:schemeClr val="bg2"/>
                </a:solidFill>
              </a:rPr>
              <a:t>5. Sınıf Rehberliği Tek Etkinlik Uygulama,</a:t>
            </a:r>
          </a:p>
          <a:p>
            <a:pPr algn="just"/>
            <a:r>
              <a:rPr lang="tr-TR" dirty="0">
                <a:solidFill>
                  <a:schemeClr val="bg2"/>
                </a:solidFill>
              </a:rPr>
              <a:t>6. Sınıf Rehberlik Programı Tek Etkinlik Uygulama,</a:t>
            </a:r>
          </a:p>
          <a:p>
            <a:pPr algn="just"/>
            <a:r>
              <a:rPr lang="tr-TR" dirty="0">
                <a:solidFill>
                  <a:schemeClr val="bg2"/>
                </a:solidFill>
              </a:rPr>
              <a:t>7.Masal/Hikaye/Film/Animasyon/Video/Kitap Değerlendirme,</a:t>
            </a:r>
          </a:p>
          <a:p>
            <a:pPr algn="just"/>
            <a:r>
              <a:rPr lang="tr-TR" dirty="0">
                <a:solidFill>
                  <a:schemeClr val="bg2"/>
                </a:solidFill>
              </a:rPr>
              <a:t>8. Mezunla Buluşma Etkinliği Düzenleme</a:t>
            </a:r>
          </a:p>
        </p:txBody>
      </p:sp>
      <p:sp>
        <p:nvSpPr>
          <p:cNvPr id="6" name="Metin kutusu 5"/>
          <p:cNvSpPr txBox="1"/>
          <p:nvPr/>
        </p:nvSpPr>
        <p:spPr>
          <a:xfrm>
            <a:off x="404665" y="4711727"/>
            <a:ext cx="2952326" cy="2677656"/>
          </a:xfrm>
          <a:prstGeom prst="rect">
            <a:avLst/>
          </a:prstGeom>
          <a:solidFill>
            <a:srgbClr val="FFFF00"/>
          </a:solidFill>
          <a:ln>
            <a:solidFill>
              <a:schemeClr val="tx1"/>
            </a:solidFill>
          </a:ln>
        </p:spPr>
        <p:txBody>
          <a:bodyPr wrap="square" rtlCol="0">
            <a:spAutoFit/>
          </a:bodyPr>
          <a:lstStyle/>
          <a:p>
            <a:pPr algn="ctr"/>
            <a:r>
              <a:rPr lang="tr-TR" sz="1200" b="1" dirty="0"/>
              <a:t>DÜZEY </a:t>
            </a:r>
            <a:r>
              <a:rPr lang="tr-TR" sz="1200" b="1" dirty="0" smtClean="0"/>
              <a:t>2 </a:t>
            </a:r>
            <a:r>
              <a:rPr lang="tr-TR" sz="1200" b="1" dirty="0"/>
              <a:t>FAALİYET GRUBU</a:t>
            </a:r>
          </a:p>
          <a:p>
            <a:r>
              <a:rPr lang="tr-TR" sz="1200" b="1" dirty="0" smtClean="0"/>
              <a:t>1. Konferans/Panel </a:t>
            </a:r>
            <a:r>
              <a:rPr lang="tr-TR" sz="1200" b="1" dirty="0"/>
              <a:t>Serisi Düzenleme,</a:t>
            </a:r>
          </a:p>
          <a:p>
            <a:r>
              <a:rPr lang="tr-TR" sz="1200" b="1" dirty="0"/>
              <a:t>2. Seminer Serisi Düzenleme,</a:t>
            </a:r>
          </a:p>
          <a:p>
            <a:r>
              <a:rPr lang="tr-TR" sz="1200" b="1" dirty="0"/>
              <a:t>3. Gezi Serisi Düzenleme</a:t>
            </a:r>
          </a:p>
          <a:p>
            <a:r>
              <a:rPr lang="tr-TR" sz="1200" b="1" dirty="0"/>
              <a:t>4. Psikoeğitim Programı Uygulama,</a:t>
            </a:r>
          </a:p>
          <a:p>
            <a:r>
              <a:rPr lang="tr-TR" sz="1200" b="1" dirty="0"/>
              <a:t>5. Sosyal Sorumluluk Çalışmaları/Projeleri Yürütme,</a:t>
            </a:r>
          </a:p>
          <a:p>
            <a:r>
              <a:rPr lang="tr-TR" sz="1200" b="1" dirty="0"/>
              <a:t>6. Sınıf Rehberlik Programı Aynı Kazanıma Ait Ardışık Etkinlik</a:t>
            </a:r>
          </a:p>
          <a:p>
            <a:r>
              <a:rPr lang="tr-TR" sz="1200" b="1" dirty="0"/>
              <a:t>Uygulama</a:t>
            </a:r>
          </a:p>
          <a:p>
            <a:r>
              <a:rPr lang="tr-TR" sz="1200" b="1" dirty="0"/>
              <a:t>7. Mezunla Buluşma Etkinlik Serisi Düzenleme</a:t>
            </a:r>
          </a:p>
          <a:p>
            <a:r>
              <a:rPr lang="tr-TR" sz="1200" b="1" dirty="0"/>
              <a:t>8.Eylem Planı Hazırlama ve Uygulama</a:t>
            </a:r>
            <a:endParaRPr lang="tr-TR" sz="1200" dirty="0"/>
          </a:p>
        </p:txBody>
      </p:sp>
      <p:sp>
        <p:nvSpPr>
          <p:cNvPr id="7" name="Metin kutusu 6"/>
          <p:cNvSpPr txBox="1"/>
          <p:nvPr/>
        </p:nvSpPr>
        <p:spPr>
          <a:xfrm>
            <a:off x="404664" y="7389383"/>
            <a:ext cx="2952326" cy="1015663"/>
          </a:xfrm>
          <a:prstGeom prst="rect">
            <a:avLst/>
          </a:prstGeom>
          <a:solidFill>
            <a:srgbClr val="00B0F0"/>
          </a:solidFill>
          <a:ln>
            <a:solidFill>
              <a:schemeClr val="tx1"/>
            </a:solidFill>
          </a:ln>
        </p:spPr>
        <p:txBody>
          <a:bodyPr wrap="square" rtlCol="0">
            <a:spAutoFit/>
          </a:bodyPr>
          <a:lstStyle/>
          <a:p>
            <a:pPr algn="ctr"/>
            <a:r>
              <a:rPr lang="tr-TR" sz="1200" b="1" dirty="0"/>
              <a:t>DÜZEY 3</a:t>
            </a:r>
            <a:r>
              <a:rPr lang="tr-TR" sz="1200" b="1" dirty="0" smtClean="0"/>
              <a:t> </a:t>
            </a:r>
            <a:r>
              <a:rPr lang="tr-TR" sz="1200" b="1" dirty="0"/>
              <a:t>FAALİYET GRUBU</a:t>
            </a:r>
          </a:p>
          <a:p>
            <a:r>
              <a:rPr lang="tr-TR" sz="1200" b="1" dirty="0"/>
              <a:t>1. Grupla Psikolojik Danışma,</a:t>
            </a:r>
          </a:p>
          <a:p>
            <a:r>
              <a:rPr lang="tr-TR" sz="1200" b="1" dirty="0"/>
              <a:t>2. Odak Grup Çalışması,</a:t>
            </a:r>
          </a:p>
          <a:p>
            <a:r>
              <a:rPr lang="tr-TR" sz="1200" b="1" dirty="0"/>
              <a:t>3. Psikoeğitim Programı Hazırlama </a:t>
            </a:r>
            <a:r>
              <a:rPr lang="tr-TR" sz="1200" b="1" dirty="0" smtClean="0"/>
              <a:t>ve Uygulama</a:t>
            </a:r>
            <a:endParaRPr lang="tr-TR"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57166" y="214282"/>
            <a:ext cx="6172200" cy="7749131"/>
          </a:xfrm>
        </p:spPr>
        <p:txBody>
          <a:bodyPr>
            <a:normAutofit/>
          </a:bodyPr>
          <a:lstStyle/>
          <a:p>
            <a:pPr algn="ctr">
              <a:buNone/>
            </a:pPr>
            <a:endParaRPr lang="tr-TR" sz="3600" b="1" dirty="0" smtClean="0">
              <a:solidFill>
                <a:srgbClr val="FF0000"/>
              </a:solidFill>
            </a:endParaRPr>
          </a:p>
          <a:p>
            <a:pPr>
              <a:buNone/>
            </a:pPr>
            <a:endParaRPr lang="tr-TR" sz="2000" b="1" dirty="0" smtClean="0">
              <a:solidFill>
                <a:srgbClr val="FF0000"/>
              </a:solidFill>
            </a:endParaRPr>
          </a:p>
          <a:p>
            <a:endParaRPr lang="tr-TR" sz="2000" b="1" dirty="0" smtClean="0">
              <a:solidFill>
                <a:srgbClr val="FF0000"/>
              </a:solidFill>
            </a:endParaRPr>
          </a:p>
          <a:p>
            <a:pPr>
              <a:buNone/>
            </a:pPr>
            <a:endParaRPr lang="tr-TR" sz="2000" b="1" dirty="0" smtClean="0">
              <a:solidFill>
                <a:srgbClr val="FF0000"/>
              </a:solidFill>
            </a:endParaRPr>
          </a:p>
          <a:p>
            <a:endParaRPr lang="tr-TR" sz="2800" dirty="0" smtClean="0"/>
          </a:p>
          <a:p>
            <a:endParaRPr lang="tr-TR" sz="2800" dirty="0" smtClean="0"/>
          </a:p>
          <a:p>
            <a:endParaRPr lang="tr-TR" sz="2800" dirty="0" smtClean="0"/>
          </a:p>
          <a:p>
            <a:pPr algn="just">
              <a:buNone/>
            </a:pPr>
            <a:endParaRPr lang="tr-TR" sz="3600" b="1" dirty="0">
              <a:solidFill>
                <a:srgbClr val="FF0000"/>
              </a:solidFill>
            </a:endParaRPr>
          </a:p>
        </p:txBody>
      </p:sp>
      <p:graphicFrame>
        <p:nvGraphicFramePr>
          <p:cNvPr id="4" name="Tablo 3"/>
          <p:cNvGraphicFramePr>
            <a:graphicFrameLocks noGrp="1"/>
          </p:cNvGraphicFramePr>
          <p:nvPr>
            <p:extLst>
              <p:ext uri="{D42A27DB-BD31-4B8C-83A1-F6EECF244321}">
                <p14:modId xmlns:p14="http://schemas.microsoft.com/office/powerpoint/2010/main" xmlns="" val="914156000"/>
              </p:ext>
            </p:extLst>
          </p:nvPr>
        </p:nvGraphicFramePr>
        <p:xfrm>
          <a:off x="332656" y="323528"/>
          <a:ext cx="6120680" cy="8208912"/>
        </p:xfrm>
        <a:graphic>
          <a:graphicData uri="http://schemas.openxmlformats.org/drawingml/2006/table">
            <a:tbl>
              <a:tblPr firstRow="1" bandRow="1">
                <a:tableStyleId>{21E4AEA4-8DFA-4A89-87EB-49C32662AFE0}</a:tableStyleId>
              </a:tblPr>
              <a:tblGrid>
                <a:gridCol w="3060340">
                  <a:extLst>
                    <a:ext uri="{9D8B030D-6E8A-4147-A177-3AD203B41FA5}">
                      <a16:colId xmlns:a16="http://schemas.microsoft.com/office/drawing/2014/main" xmlns="" val="20000"/>
                    </a:ext>
                  </a:extLst>
                </a:gridCol>
                <a:gridCol w="3060340">
                  <a:extLst>
                    <a:ext uri="{9D8B030D-6E8A-4147-A177-3AD203B41FA5}">
                      <a16:colId xmlns:a16="http://schemas.microsoft.com/office/drawing/2014/main" xmlns="" val="20001"/>
                    </a:ext>
                  </a:extLst>
                </a:gridCol>
              </a:tblGrid>
              <a:tr h="399347">
                <a:tc gridSpan="2">
                  <a:txBody>
                    <a:bodyPr/>
                    <a:lstStyle/>
                    <a:p>
                      <a:pPr algn="ctr"/>
                      <a:r>
                        <a:rPr kumimoji="0" lang="tr-TR" sz="1600" u="none" strike="noStrike" kern="1200" baseline="0" dirty="0" smtClean="0"/>
                        <a:t>HEDEF ÇALIŞMALARI İÇİN STANDARTLAR</a:t>
                      </a:r>
                      <a:endParaRPr lang="tr-TR" sz="1600" dirty="0"/>
                    </a:p>
                  </a:txBody>
                  <a:tcPr/>
                </a:tc>
                <a:tc hMerge="1">
                  <a:txBody>
                    <a:bodyPr/>
                    <a:lstStyle/>
                    <a:p>
                      <a:endParaRPr lang="tr-TR" dirty="0"/>
                    </a:p>
                  </a:txBody>
                  <a:tcPr/>
                </a:tc>
                <a:extLst>
                  <a:ext uri="{0D108BD9-81ED-4DB2-BD59-A6C34878D82A}">
                    <a16:rowId xmlns:a16="http://schemas.microsoft.com/office/drawing/2014/main" xmlns="" val="10000"/>
                  </a:ext>
                </a:extLst>
              </a:tr>
              <a:tr h="7809565">
                <a:tc>
                  <a:txBody>
                    <a:bodyPr/>
                    <a:lstStyle/>
                    <a:p>
                      <a:pPr algn="ctr"/>
                      <a:r>
                        <a:rPr kumimoji="0" lang="tr-TR" sz="1400" b="1" i="0" u="none" strike="noStrike" kern="1200" baseline="0" dirty="0" smtClean="0">
                          <a:solidFill>
                            <a:schemeClr val="dk1"/>
                          </a:solidFill>
                          <a:latin typeface="+mn-lt"/>
                          <a:ea typeface="+mn-ea"/>
                          <a:cs typeface="+mn-cs"/>
                        </a:rPr>
                        <a:t>Rehberlik ve Araştırma Merkezleri</a:t>
                      </a:r>
                      <a:endParaRPr lang="tr-TR" sz="1400" dirty="0"/>
                    </a:p>
                  </a:txBody>
                  <a:tcPr/>
                </a:tc>
                <a:tc>
                  <a:txBody>
                    <a:bodyPr/>
                    <a:lstStyle/>
                    <a:p>
                      <a:pPr marL="285750" indent="-285750">
                        <a:buFont typeface="Wingdings" pitchFamily="2" charset="2"/>
                        <a:buChar char="Ø"/>
                      </a:pPr>
                      <a:r>
                        <a:rPr kumimoji="0" lang="tr-TR" sz="1200" b="0" i="0" u="none" strike="noStrike" kern="1200" baseline="0" dirty="0" smtClean="0">
                          <a:solidFill>
                            <a:schemeClr val="dk1"/>
                          </a:solidFill>
                          <a:latin typeface="+mn-lt"/>
                          <a:ea typeface="+mn-ea"/>
                          <a:cs typeface="+mn-cs"/>
                        </a:rPr>
                        <a:t>Rehber öğretmen/psikolojik danışmanı bulunmayan eğitim kurumlarında genel ve yerel hedeflere ait çalışmalar RAM tarafından yürütülecektir.</a:t>
                      </a:r>
                    </a:p>
                    <a:p>
                      <a:pPr marL="285750" indent="-285750">
                        <a:buFont typeface="Wingdings" pitchFamily="2" charset="2"/>
                        <a:buChar char="Ø"/>
                      </a:pPr>
                      <a:r>
                        <a:rPr kumimoji="0" lang="tr-TR" sz="1200" b="0" i="0" u="none" strike="noStrike" kern="1200" baseline="0" dirty="0" smtClean="0">
                          <a:solidFill>
                            <a:schemeClr val="dk1"/>
                          </a:solidFill>
                          <a:latin typeface="+mn-lt"/>
                          <a:ea typeface="+mn-ea"/>
                          <a:cs typeface="+mn-cs"/>
                        </a:rPr>
                        <a:t>Öğrenciler için genel ve yerel hedeflere yönelik en az iki adet Düzey 1 Faaliyet yürütülmesi zorunludur.</a:t>
                      </a:r>
                    </a:p>
                    <a:p>
                      <a:pPr marL="285750" indent="-285750">
                        <a:buFont typeface="Wingdings" pitchFamily="2" charset="2"/>
                        <a:buChar char="Ø"/>
                      </a:pPr>
                      <a:r>
                        <a:rPr kumimoji="0" lang="tr-TR" sz="1200" b="0" i="0" u="none" strike="noStrike" kern="1200" baseline="0" dirty="0" smtClean="0">
                          <a:solidFill>
                            <a:schemeClr val="dk1"/>
                          </a:solidFill>
                          <a:latin typeface="+mn-lt"/>
                          <a:ea typeface="+mn-ea"/>
                          <a:cs typeface="+mn-cs"/>
                        </a:rPr>
                        <a:t>Veliler için genel ve yerel hedeflere yönelik en az bir adet Düzey 1 Faaliyet yürütülmesi zorunludur.</a:t>
                      </a:r>
                    </a:p>
                    <a:p>
                      <a:pPr marL="285750" indent="-285750">
                        <a:buFont typeface="Wingdings" pitchFamily="2" charset="2"/>
                        <a:buChar char="Ø"/>
                      </a:pPr>
                      <a:r>
                        <a:rPr kumimoji="0" lang="tr-TR" sz="1200" b="0" i="0" u="none" strike="noStrike" kern="1200" baseline="0" dirty="0" smtClean="0">
                          <a:solidFill>
                            <a:schemeClr val="dk1"/>
                          </a:solidFill>
                          <a:latin typeface="+mn-lt"/>
                          <a:ea typeface="+mn-ea"/>
                          <a:cs typeface="+mn-cs"/>
                        </a:rPr>
                        <a:t>Öğretmenler için genel ve yerel hedeflere yönelik en az bir adet Düzey 1 Faaliyet yürütülmesi zorunludur.</a:t>
                      </a:r>
                    </a:p>
                    <a:p>
                      <a:pPr marL="285750" indent="-285750">
                        <a:buFont typeface="Wingdings" pitchFamily="2" charset="2"/>
                        <a:buChar char="Ø"/>
                      </a:pPr>
                      <a:r>
                        <a:rPr kumimoji="0" lang="tr-TR" sz="1200" b="0" i="0" u="none" strike="noStrike" kern="1200" baseline="0" dirty="0" smtClean="0">
                          <a:solidFill>
                            <a:schemeClr val="dk1"/>
                          </a:solidFill>
                          <a:latin typeface="+mn-lt"/>
                          <a:ea typeface="+mn-ea"/>
                          <a:cs typeface="+mn-cs"/>
                        </a:rPr>
                        <a:t>Düzey 2 ve 3 Faaliyet yürütülmesi zorunlu olmayıp okul ve RAM'ın imkan ve şartları doğrultusunda planlama yapılabilir.</a:t>
                      </a:r>
                    </a:p>
                    <a:p>
                      <a:pPr marL="285750" indent="-285750">
                        <a:buFont typeface="Wingdings" pitchFamily="2" charset="2"/>
                        <a:buChar char="Ø"/>
                      </a:pPr>
                      <a:r>
                        <a:rPr kumimoji="0" lang="tr-TR" sz="1200" b="0" i="0" u="none" strike="noStrike" kern="1200" baseline="0" dirty="0" smtClean="0">
                          <a:solidFill>
                            <a:schemeClr val="dk1"/>
                          </a:solidFill>
                          <a:latin typeface="+mn-lt"/>
                          <a:ea typeface="+mn-ea"/>
                          <a:cs typeface="+mn-cs"/>
                        </a:rPr>
                        <a:t>Bazı öğrencilerin/sınıfların katıldığı Düzey 2 ve 3 Faaliyet yürütülmesi halinde bu faaliyetlere katılmayan öğrenciler için en az iki adet Düzey 1 Faaliyet yürütülmesi zorunludur.</a:t>
                      </a:r>
                    </a:p>
                    <a:p>
                      <a:pPr marL="285750" indent="-285750">
                        <a:buFont typeface="Wingdings" pitchFamily="2" charset="2"/>
                        <a:buChar char="Ø"/>
                      </a:pPr>
                      <a:r>
                        <a:rPr kumimoji="0" lang="tr-TR" sz="1200" b="0" i="0" u="none" strike="noStrike" kern="1200" baseline="0" dirty="0" smtClean="0">
                          <a:solidFill>
                            <a:schemeClr val="dk1"/>
                          </a:solidFill>
                          <a:latin typeface="+mn-lt"/>
                          <a:ea typeface="+mn-ea"/>
                          <a:cs typeface="+mn-cs"/>
                        </a:rPr>
                        <a:t>Bazı velilerin katıldığı Düzey 2 ve 3 Faaliyet yürütülmesi halinde bu faaliyetlere katılmayan veliler için en az biri adet Düzey 1 Faaliyet yürütülmesi</a:t>
                      </a:r>
                    </a:p>
                    <a:p>
                      <a:pPr marL="0" indent="0">
                        <a:buFont typeface="Wingdings" pitchFamily="2" charset="2"/>
                        <a:buNone/>
                      </a:pPr>
                      <a:r>
                        <a:rPr kumimoji="0" lang="tr-TR" sz="1200" b="0" i="0" u="none" strike="noStrike" kern="1200" baseline="0" dirty="0" smtClean="0">
                          <a:solidFill>
                            <a:schemeClr val="dk1"/>
                          </a:solidFill>
                          <a:latin typeface="+mn-lt"/>
                          <a:ea typeface="+mn-ea"/>
                          <a:cs typeface="+mn-cs"/>
                        </a:rPr>
                        <a:t>     zorunludur.</a:t>
                      </a:r>
                    </a:p>
                    <a:p>
                      <a:pPr marL="285750" indent="-285750">
                        <a:buFont typeface="Wingdings" pitchFamily="2" charset="2"/>
                        <a:buChar char="Ø"/>
                      </a:pPr>
                      <a:r>
                        <a:rPr kumimoji="0" lang="tr-TR" sz="1200" b="0" i="0" u="none" strike="noStrike" kern="1200" baseline="0" dirty="0" smtClean="0">
                          <a:solidFill>
                            <a:schemeClr val="dk1"/>
                          </a:solidFill>
                          <a:latin typeface="+mn-lt"/>
                          <a:ea typeface="+mn-ea"/>
                          <a:cs typeface="+mn-cs"/>
                        </a:rPr>
                        <a:t>Bazı öğretmenlerin katıldığı Düzey 2 ve 3 Faaliyet yürütülmesi halinde bu faaliyetlere katılmayan öğretmenler için en az bir adet Düzey 1 Faaliyet</a:t>
                      </a:r>
                    </a:p>
                    <a:p>
                      <a:pPr marL="0" indent="0">
                        <a:buFont typeface="Wingdings" pitchFamily="2" charset="2"/>
                        <a:buNone/>
                      </a:pPr>
                      <a:r>
                        <a:rPr kumimoji="0" lang="tr-TR" sz="1200" b="0" i="0" u="none" strike="noStrike" kern="1200" baseline="0" dirty="0" smtClean="0">
                          <a:solidFill>
                            <a:schemeClr val="dk1"/>
                          </a:solidFill>
                          <a:latin typeface="+mn-lt"/>
                          <a:ea typeface="+mn-ea"/>
                          <a:cs typeface="+mn-cs"/>
                        </a:rPr>
                        <a:t>     yürütülmesi zorunludur.</a:t>
                      </a:r>
                      <a:endParaRPr lang="tr-TR" sz="1200" dirty="0"/>
                    </a:p>
                  </a:txBody>
                  <a:tcPr/>
                </a:tc>
                <a:extLst>
                  <a:ext uri="{0D108BD9-81ED-4DB2-BD59-A6C34878D82A}">
                    <a16:rowId xmlns:a16="http://schemas.microsoft.com/office/drawing/2014/main" xmlns="" val="10001"/>
                  </a:ext>
                </a:extLst>
              </a:tr>
            </a:tbl>
          </a:graphicData>
        </a:graphic>
      </p:graphicFrame>
      <p:sp>
        <p:nvSpPr>
          <p:cNvPr id="5" name="Metin kutusu 4"/>
          <p:cNvSpPr txBox="1"/>
          <p:nvPr/>
        </p:nvSpPr>
        <p:spPr>
          <a:xfrm>
            <a:off x="405661" y="1259632"/>
            <a:ext cx="2952327" cy="3046988"/>
          </a:xfrm>
          <a:prstGeom prst="rect">
            <a:avLst/>
          </a:prstGeom>
          <a:solidFill>
            <a:srgbClr val="FF0000"/>
          </a:solidFill>
          <a:ln>
            <a:solidFill>
              <a:schemeClr val="tx1"/>
            </a:solidFill>
          </a:ln>
        </p:spPr>
        <p:txBody>
          <a:bodyPr wrap="square" rtlCol="0">
            <a:spAutoFit/>
          </a:bodyPr>
          <a:lstStyle/>
          <a:p>
            <a:pPr algn="ctr"/>
            <a:r>
              <a:rPr lang="tr-TR" sz="1200" b="1" dirty="0">
                <a:solidFill>
                  <a:schemeClr val="bg1"/>
                </a:solidFill>
              </a:rPr>
              <a:t>DÜZEY 1 FAALİYET GRUBU</a:t>
            </a:r>
          </a:p>
          <a:p>
            <a:r>
              <a:rPr lang="tr-TR" sz="1200" b="1" dirty="0" smtClean="0">
                <a:solidFill>
                  <a:schemeClr val="bg1"/>
                </a:solidFill>
              </a:rPr>
              <a:t>1</a:t>
            </a:r>
            <a:r>
              <a:rPr lang="tr-TR" sz="1200" b="1" dirty="0">
                <a:solidFill>
                  <a:schemeClr val="bg1"/>
                </a:solidFill>
              </a:rPr>
              <a:t>. Yayın Hazırlama (Broşür, Bülten, Okul/Kurum Web Sitesi İçeriği,</a:t>
            </a:r>
          </a:p>
          <a:p>
            <a:r>
              <a:rPr lang="tr-TR" sz="1200" b="1" dirty="0">
                <a:solidFill>
                  <a:schemeClr val="bg1"/>
                </a:solidFill>
              </a:rPr>
              <a:t>Pano/Etkileşimli Pano, Afiş, Poster vb.),</a:t>
            </a:r>
          </a:p>
          <a:p>
            <a:r>
              <a:rPr lang="tr-TR" sz="1200" b="1" dirty="0">
                <a:solidFill>
                  <a:schemeClr val="bg1"/>
                </a:solidFill>
              </a:rPr>
              <a:t>2. Konferans/Panel Düzenleme,</a:t>
            </a:r>
          </a:p>
          <a:p>
            <a:r>
              <a:rPr lang="tr-TR" sz="1200" b="1" dirty="0">
                <a:solidFill>
                  <a:schemeClr val="bg1"/>
                </a:solidFill>
              </a:rPr>
              <a:t>3. Seminer Düzenleme,</a:t>
            </a:r>
          </a:p>
          <a:p>
            <a:r>
              <a:rPr lang="tr-TR" sz="1200" b="1" dirty="0">
                <a:solidFill>
                  <a:schemeClr val="bg1"/>
                </a:solidFill>
              </a:rPr>
              <a:t>4. Gezi Düzenleme,</a:t>
            </a:r>
          </a:p>
          <a:p>
            <a:r>
              <a:rPr lang="tr-TR" sz="1200" b="1" dirty="0">
                <a:solidFill>
                  <a:schemeClr val="bg1"/>
                </a:solidFill>
              </a:rPr>
              <a:t>5. Sınıf Rehberliği Tek Etkinlik Uygulama,</a:t>
            </a:r>
          </a:p>
          <a:p>
            <a:r>
              <a:rPr lang="tr-TR" sz="1200" b="1" dirty="0">
                <a:solidFill>
                  <a:schemeClr val="bg1"/>
                </a:solidFill>
              </a:rPr>
              <a:t>6. Sınıf Rehberlik Programı Tek Etkinlik Uygulama,</a:t>
            </a:r>
          </a:p>
          <a:p>
            <a:r>
              <a:rPr lang="tr-TR" sz="1200" b="1" dirty="0" smtClean="0">
                <a:solidFill>
                  <a:schemeClr val="bg1"/>
                </a:solidFill>
              </a:rPr>
              <a:t>7.Masal/Hikaye/Film/Animasyon/Video/Kitap </a:t>
            </a:r>
            <a:r>
              <a:rPr lang="tr-TR" sz="1200" b="1" dirty="0">
                <a:solidFill>
                  <a:schemeClr val="bg1"/>
                </a:solidFill>
              </a:rPr>
              <a:t>Değerlendirme,</a:t>
            </a:r>
          </a:p>
          <a:p>
            <a:r>
              <a:rPr lang="tr-TR" sz="1200" b="1" dirty="0">
                <a:solidFill>
                  <a:schemeClr val="bg1"/>
                </a:solidFill>
              </a:rPr>
              <a:t>8. Mezunla Buluşma Etkinliği Düzenleme</a:t>
            </a:r>
            <a:endParaRPr lang="tr-TR" sz="1200" dirty="0">
              <a:solidFill>
                <a:schemeClr val="bg1"/>
              </a:solidFill>
            </a:endParaRPr>
          </a:p>
        </p:txBody>
      </p:sp>
      <p:sp>
        <p:nvSpPr>
          <p:cNvPr id="6" name="Metin kutusu 5"/>
          <p:cNvSpPr txBox="1"/>
          <p:nvPr/>
        </p:nvSpPr>
        <p:spPr>
          <a:xfrm>
            <a:off x="405662" y="4319738"/>
            <a:ext cx="2952326" cy="2677656"/>
          </a:xfrm>
          <a:prstGeom prst="rect">
            <a:avLst/>
          </a:prstGeom>
          <a:solidFill>
            <a:srgbClr val="FFFF00"/>
          </a:solidFill>
          <a:ln>
            <a:solidFill>
              <a:schemeClr val="tx1"/>
            </a:solidFill>
          </a:ln>
        </p:spPr>
        <p:txBody>
          <a:bodyPr wrap="square" rtlCol="0">
            <a:spAutoFit/>
          </a:bodyPr>
          <a:lstStyle/>
          <a:p>
            <a:pPr algn="ctr"/>
            <a:r>
              <a:rPr lang="tr-TR" sz="1200" b="1" dirty="0"/>
              <a:t>DÜZEY </a:t>
            </a:r>
            <a:r>
              <a:rPr lang="tr-TR" sz="1200" b="1" dirty="0" smtClean="0"/>
              <a:t>2 </a:t>
            </a:r>
            <a:r>
              <a:rPr lang="tr-TR" sz="1200" b="1" dirty="0"/>
              <a:t>FAALİYET GRUBU</a:t>
            </a:r>
          </a:p>
          <a:p>
            <a:r>
              <a:rPr lang="tr-TR" sz="1200" b="1" dirty="0" smtClean="0"/>
              <a:t>1. Konferans/Panel </a:t>
            </a:r>
            <a:r>
              <a:rPr lang="tr-TR" sz="1200" b="1" dirty="0"/>
              <a:t>Serisi Düzenleme,</a:t>
            </a:r>
          </a:p>
          <a:p>
            <a:r>
              <a:rPr lang="tr-TR" sz="1200" b="1" dirty="0"/>
              <a:t>2. Seminer Serisi Düzenleme,</a:t>
            </a:r>
          </a:p>
          <a:p>
            <a:r>
              <a:rPr lang="tr-TR" sz="1200" b="1" dirty="0"/>
              <a:t>3. Gezi Serisi Düzenleme</a:t>
            </a:r>
          </a:p>
          <a:p>
            <a:r>
              <a:rPr lang="tr-TR" sz="1200" b="1" dirty="0"/>
              <a:t>4. Psikoeğitim Programı Uygulama,</a:t>
            </a:r>
          </a:p>
          <a:p>
            <a:r>
              <a:rPr lang="tr-TR" sz="1200" b="1" dirty="0"/>
              <a:t>5. Sosyal Sorumluluk Çalışmaları/Projeleri Yürütme,</a:t>
            </a:r>
          </a:p>
          <a:p>
            <a:r>
              <a:rPr lang="tr-TR" sz="1200" b="1" dirty="0"/>
              <a:t>6. Sınıf Rehberlik Programı Aynı Kazanıma Ait Ardışık Etkinlik</a:t>
            </a:r>
          </a:p>
          <a:p>
            <a:r>
              <a:rPr lang="tr-TR" sz="1200" b="1" dirty="0"/>
              <a:t>Uygulama</a:t>
            </a:r>
          </a:p>
          <a:p>
            <a:r>
              <a:rPr lang="tr-TR" sz="1200" b="1" dirty="0"/>
              <a:t>7. Mezunla Buluşma Etkinlik Serisi Düzenleme</a:t>
            </a:r>
          </a:p>
          <a:p>
            <a:r>
              <a:rPr lang="tr-TR" sz="1200" b="1" dirty="0"/>
              <a:t>8.Eylem Planı Hazırlama ve Uygulama</a:t>
            </a:r>
            <a:endParaRPr lang="tr-TR" sz="1200" dirty="0"/>
          </a:p>
        </p:txBody>
      </p:sp>
      <p:sp>
        <p:nvSpPr>
          <p:cNvPr id="7" name="Metin kutusu 6"/>
          <p:cNvSpPr txBox="1"/>
          <p:nvPr/>
        </p:nvSpPr>
        <p:spPr>
          <a:xfrm>
            <a:off x="405662" y="7015306"/>
            <a:ext cx="2952326" cy="1015663"/>
          </a:xfrm>
          <a:prstGeom prst="rect">
            <a:avLst/>
          </a:prstGeom>
          <a:solidFill>
            <a:srgbClr val="00B0F0"/>
          </a:solidFill>
          <a:ln>
            <a:solidFill>
              <a:schemeClr val="tx1"/>
            </a:solidFill>
          </a:ln>
        </p:spPr>
        <p:txBody>
          <a:bodyPr wrap="square" rtlCol="0">
            <a:spAutoFit/>
          </a:bodyPr>
          <a:lstStyle/>
          <a:p>
            <a:pPr algn="ctr"/>
            <a:r>
              <a:rPr lang="tr-TR" sz="1200" b="1" dirty="0"/>
              <a:t>DÜZEY 3</a:t>
            </a:r>
            <a:r>
              <a:rPr lang="tr-TR" sz="1200" b="1" dirty="0" smtClean="0"/>
              <a:t> </a:t>
            </a:r>
            <a:r>
              <a:rPr lang="tr-TR" sz="1200" b="1" dirty="0"/>
              <a:t>FAALİYET GRUBU</a:t>
            </a:r>
          </a:p>
          <a:p>
            <a:r>
              <a:rPr lang="tr-TR" sz="1200" b="1" dirty="0"/>
              <a:t>1. Grupla Psikolojik Danışma,</a:t>
            </a:r>
          </a:p>
          <a:p>
            <a:r>
              <a:rPr lang="tr-TR" sz="1200" b="1" dirty="0"/>
              <a:t>2. Odak Grup Çalışması,</a:t>
            </a:r>
          </a:p>
          <a:p>
            <a:r>
              <a:rPr lang="tr-TR" sz="1200" b="1" dirty="0"/>
              <a:t>3. Psikoeğitim Programı Hazırlama </a:t>
            </a:r>
            <a:r>
              <a:rPr lang="tr-TR" sz="1200" b="1" dirty="0" smtClean="0"/>
              <a:t>ve Uygulama</a:t>
            </a:r>
            <a:endParaRPr lang="tr-TR" sz="1200" dirty="0"/>
          </a:p>
        </p:txBody>
      </p:sp>
    </p:spTree>
    <p:extLst>
      <p:ext uri="{BB962C8B-B14F-4D97-AF65-F5344CB8AC3E}">
        <p14:creationId xmlns:p14="http://schemas.microsoft.com/office/powerpoint/2010/main" xmlns="" val="2065786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57166" y="214282"/>
            <a:ext cx="6172200" cy="7749131"/>
          </a:xfrm>
        </p:spPr>
        <p:txBody>
          <a:bodyPr>
            <a:normAutofit/>
          </a:bodyPr>
          <a:lstStyle/>
          <a:p>
            <a:pPr algn="ctr">
              <a:buNone/>
            </a:pPr>
            <a:endParaRPr lang="tr-TR" sz="3600" b="1" dirty="0" smtClean="0">
              <a:solidFill>
                <a:srgbClr val="FF0000"/>
              </a:solidFill>
            </a:endParaRPr>
          </a:p>
          <a:p>
            <a:pPr>
              <a:buNone/>
            </a:pPr>
            <a:endParaRPr lang="tr-TR" sz="2000" b="1" dirty="0" smtClean="0">
              <a:solidFill>
                <a:srgbClr val="FF0000"/>
              </a:solidFill>
            </a:endParaRPr>
          </a:p>
          <a:p>
            <a:endParaRPr lang="tr-TR" sz="2000" b="1" dirty="0" smtClean="0">
              <a:solidFill>
                <a:srgbClr val="FF0000"/>
              </a:solidFill>
            </a:endParaRPr>
          </a:p>
          <a:p>
            <a:pPr>
              <a:buNone/>
            </a:pPr>
            <a:endParaRPr lang="tr-TR" sz="2000" b="1" dirty="0" smtClean="0">
              <a:solidFill>
                <a:srgbClr val="FF0000"/>
              </a:solidFill>
            </a:endParaRPr>
          </a:p>
          <a:p>
            <a:endParaRPr lang="tr-TR" sz="2800" dirty="0" smtClean="0"/>
          </a:p>
          <a:p>
            <a:endParaRPr lang="tr-TR" sz="2800" dirty="0" smtClean="0"/>
          </a:p>
          <a:p>
            <a:endParaRPr lang="tr-TR" sz="2800" dirty="0" smtClean="0"/>
          </a:p>
          <a:p>
            <a:pPr algn="just">
              <a:buNone/>
            </a:pPr>
            <a:endParaRPr lang="tr-TR" sz="3600" b="1" dirty="0">
              <a:solidFill>
                <a:srgbClr val="FF0000"/>
              </a:solidFill>
            </a:endParaRPr>
          </a:p>
        </p:txBody>
      </p:sp>
      <p:graphicFrame>
        <p:nvGraphicFramePr>
          <p:cNvPr id="4" name="Tablo 3"/>
          <p:cNvGraphicFramePr>
            <a:graphicFrameLocks noGrp="1"/>
          </p:cNvGraphicFramePr>
          <p:nvPr>
            <p:extLst>
              <p:ext uri="{D42A27DB-BD31-4B8C-83A1-F6EECF244321}">
                <p14:modId xmlns:p14="http://schemas.microsoft.com/office/powerpoint/2010/main" xmlns="" val="4151405352"/>
              </p:ext>
            </p:extLst>
          </p:nvPr>
        </p:nvGraphicFramePr>
        <p:xfrm>
          <a:off x="19116" y="107504"/>
          <a:ext cx="6858000" cy="9036496"/>
        </p:xfrm>
        <a:graphic>
          <a:graphicData uri="http://schemas.openxmlformats.org/drawingml/2006/table">
            <a:tbl>
              <a:tblPr firstRow="1" bandRow="1">
                <a:tableStyleId>{21E4AEA4-8DFA-4A89-87EB-49C32662AFE0}</a:tableStyleId>
              </a:tblPr>
              <a:tblGrid>
                <a:gridCol w="3429000">
                  <a:extLst>
                    <a:ext uri="{9D8B030D-6E8A-4147-A177-3AD203B41FA5}">
                      <a16:colId xmlns:a16="http://schemas.microsoft.com/office/drawing/2014/main" xmlns="" val="20000"/>
                    </a:ext>
                  </a:extLst>
                </a:gridCol>
                <a:gridCol w="3429000">
                  <a:extLst>
                    <a:ext uri="{9D8B030D-6E8A-4147-A177-3AD203B41FA5}">
                      <a16:colId xmlns:a16="http://schemas.microsoft.com/office/drawing/2014/main" xmlns="" val="20001"/>
                    </a:ext>
                  </a:extLst>
                </a:gridCol>
              </a:tblGrid>
              <a:tr h="355005">
                <a:tc gridSpan="2">
                  <a:txBody>
                    <a:bodyPr/>
                    <a:lstStyle/>
                    <a:p>
                      <a:pPr algn="ctr"/>
                      <a:r>
                        <a:rPr kumimoji="0" lang="tr-TR" sz="1600" u="none" strike="noStrike" kern="1200" baseline="0" dirty="0" smtClean="0"/>
                        <a:t>HEDEF ÇALIŞMALARI İÇİN STANDARTLAR</a:t>
                      </a:r>
                      <a:endParaRPr lang="tr-TR" sz="1600" dirty="0"/>
                    </a:p>
                  </a:txBody>
                  <a:tcPr/>
                </a:tc>
                <a:tc hMerge="1">
                  <a:txBody>
                    <a:bodyPr/>
                    <a:lstStyle/>
                    <a:p>
                      <a:endParaRPr lang="tr-TR" dirty="0"/>
                    </a:p>
                  </a:txBody>
                  <a:tcPr/>
                </a:tc>
                <a:extLst>
                  <a:ext uri="{0D108BD9-81ED-4DB2-BD59-A6C34878D82A}">
                    <a16:rowId xmlns:a16="http://schemas.microsoft.com/office/drawing/2014/main" xmlns="" val="10000"/>
                  </a:ext>
                </a:extLst>
              </a:tr>
              <a:tr h="8681491">
                <a:tc>
                  <a:txBody>
                    <a:bodyPr/>
                    <a:lstStyle/>
                    <a:p>
                      <a:pPr algn="ctr"/>
                      <a:r>
                        <a:rPr kumimoji="0" lang="tr-TR" sz="1400" b="1" i="0" u="none" strike="noStrike" kern="1200" baseline="0" dirty="0" smtClean="0">
                          <a:solidFill>
                            <a:schemeClr val="dk1"/>
                          </a:solidFill>
                          <a:latin typeface="+mn-lt"/>
                          <a:ea typeface="+mn-ea"/>
                          <a:cs typeface="+mn-cs"/>
                        </a:rPr>
                        <a:t>Özel Eğitim Okulları</a:t>
                      </a:r>
                    </a:p>
                    <a:p>
                      <a:pPr algn="ctr"/>
                      <a:r>
                        <a:rPr kumimoji="0" lang="tr-TR" sz="1400" b="1" i="0" u="none" strike="noStrike" kern="1200" baseline="0" dirty="0" smtClean="0">
                          <a:solidFill>
                            <a:schemeClr val="dk1"/>
                          </a:solidFill>
                          <a:latin typeface="+mn-lt"/>
                          <a:ea typeface="+mn-ea"/>
                          <a:cs typeface="+mn-cs"/>
                        </a:rPr>
                        <a:t>(Tüm Kademeler)</a:t>
                      </a:r>
                      <a:endParaRPr lang="tr-TR" sz="1400" dirty="0"/>
                    </a:p>
                  </a:txBody>
                  <a:tcPr/>
                </a:tc>
                <a:tc>
                  <a:txBody>
                    <a:bodyPr/>
                    <a:lstStyle/>
                    <a:p>
                      <a:pPr marL="285750" indent="-285750" algn="just">
                        <a:buFont typeface="Wingdings" pitchFamily="2" charset="2"/>
                        <a:buChar char="Ø"/>
                      </a:pPr>
                      <a:r>
                        <a:rPr lang="tr-TR" sz="1400" dirty="0" smtClean="0"/>
                        <a:t>Özel eğitim okullarında öğrenciler için 2 özel hedefe ilişkin çalışmalarının yürütülmesine okul türüne göre karar verilecektir. Okul türü uygun olduğu takdirde öğrenciler için 2 özel hedefin her birine yönelik en az bir adet Düzey 1 Faaliyet yürütülmesi zorunludur</a:t>
                      </a:r>
                    </a:p>
                    <a:p>
                      <a:pPr marL="285750" indent="-285750">
                        <a:buFont typeface="Wingdings" pitchFamily="2" charset="2"/>
                        <a:buChar char="Ø"/>
                      </a:pPr>
                      <a:r>
                        <a:rPr lang="tr-TR" sz="1400" dirty="0" smtClean="0"/>
                        <a:t>Veliler için 2 özel hedefin her birine yönelik en az bir adet Düzey 1 Faaliyet yürütülmesi zorunludur.</a:t>
                      </a:r>
                    </a:p>
                    <a:p>
                      <a:pPr marL="285750" indent="-285750">
                        <a:buFont typeface="Wingdings" pitchFamily="2" charset="2"/>
                        <a:buChar char="Ø"/>
                      </a:pPr>
                      <a:r>
                        <a:rPr lang="tr-TR" sz="1400" dirty="0" smtClean="0"/>
                        <a:t>Öğretmenler için 2 özel hedefin her birine yönelik en az birer adet Düzey 1 Faaliyet yürütülmesi önerilmektedir.</a:t>
                      </a:r>
                      <a:endParaRPr kumimoji="0" lang="tr-TR" sz="1400" b="0" i="0" u="none" strike="noStrike" kern="1200" baseline="0" dirty="0" smtClean="0">
                        <a:solidFill>
                          <a:schemeClr val="dk1"/>
                        </a:solidFill>
                        <a:latin typeface="+mn-lt"/>
                        <a:ea typeface="+mn-ea"/>
                        <a:cs typeface="+mn-cs"/>
                      </a:endParaRPr>
                    </a:p>
                    <a:p>
                      <a:pPr marL="285750" indent="-285750">
                        <a:buFont typeface="Wingdings" pitchFamily="2" charset="2"/>
                        <a:buChar char="Ø"/>
                      </a:pPr>
                      <a:r>
                        <a:rPr kumimoji="0" lang="tr-TR" sz="1400" b="0" i="0" u="none" strike="noStrike" kern="1200" baseline="0" dirty="0" smtClean="0">
                          <a:solidFill>
                            <a:schemeClr val="dk1"/>
                          </a:solidFill>
                          <a:latin typeface="+mn-lt"/>
                          <a:ea typeface="+mn-ea"/>
                          <a:cs typeface="+mn-cs"/>
                        </a:rPr>
                        <a:t>Düzey 2 ve 3 Faaliyet yürütülmesi zorunlu olmayıp okulun imkan ve şartları doğrultusunda planlama yapılabilir.</a:t>
                      </a:r>
                    </a:p>
                    <a:p>
                      <a:pPr marL="285750" indent="-285750">
                        <a:buFont typeface="Wingdings" pitchFamily="2" charset="2"/>
                        <a:buChar char="Ø"/>
                      </a:pPr>
                      <a:r>
                        <a:rPr lang="tr-TR" sz="1400" dirty="0" smtClean="0"/>
                        <a:t>Bazı öğrencilerin/sınıfların katıldığı Düzey 2 ve 3 Faaliyet yürütülmesi halinde bu faaliyetlere katılmayan öğrenciler için en az birer adet Düzey 1 Faaliyet yürütülmesi zorunludur. </a:t>
                      </a:r>
                      <a:endParaRPr kumimoji="0" lang="tr-TR" sz="1400" b="0" i="0" u="none" strike="noStrike" kern="1200" baseline="0" dirty="0" smtClean="0">
                        <a:solidFill>
                          <a:schemeClr val="dk1"/>
                        </a:solidFill>
                        <a:latin typeface="+mn-lt"/>
                        <a:ea typeface="+mn-ea"/>
                        <a:cs typeface="+mn-cs"/>
                      </a:endParaRPr>
                    </a:p>
                    <a:p>
                      <a:pPr marL="285750" indent="-285750">
                        <a:buFont typeface="Wingdings" pitchFamily="2" charset="2"/>
                        <a:buChar char="Ø"/>
                      </a:pPr>
                      <a:r>
                        <a:rPr kumimoji="0" lang="tr-TR" sz="1400" b="0" i="0" u="none" strike="noStrike" kern="1200" baseline="0" dirty="0" smtClean="0">
                          <a:solidFill>
                            <a:schemeClr val="dk1"/>
                          </a:solidFill>
                          <a:latin typeface="+mn-lt"/>
                          <a:ea typeface="+mn-ea"/>
                          <a:cs typeface="+mn-cs"/>
                        </a:rPr>
                        <a:t>Bazı velilerin katıldığı Düzey 2 ve 3 Faaliyet yürütülmesi halinde bu faaliyetlere katılmayan veliler için en az bir adet Düzey 1 Faaliyet yürütülmesi zorunludur.</a:t>
                      </a:r>
                    </a:p>
                    <a:p>
                      <a:pPr marL="285750" indent="-285750">
                        <a:buFont typeface="Wingdings" pitchFamily="2" charset="2"/>
                        <a:buChar char="Ø"/>
                      </a:pPr>
                      <a:r>
                        <a:rPr lang="tr-TR" sz="1400" dirty="0" smtClean="0"/>
                        <a:t>Bazı öğretmenlerin katıldığı Düzey 2 ve 3 Faaliyet yürütülmesi halinde bu faaliyetlere katılmayan öğretmenler için en az birer adet Düzey 1 Faaliyet yürütülmesi önerilmektedir.</a:t>
                      </a:r>
                      <a:endParaRPr lang="tr-TR" sz="1400" dirty="0"/>
                    </a:p>
                  </a:txBody>
                  <a:tcPr/>
                </a:tc>
                <a:extLst>
                  <a:ext uri="{0D108BD9-81ED-4DB2-BD59-A6C34878D82A}">
                    <a16:rowId xmlns:a16="http://schemas.microsoft.com/office/drawing/2014/main" xmlns="" val="10001"/>
                  </a:ext>
                </a:extLst>
              </a:tr>
            </a:tbl>
          </a:graphicData>
        </a:graphic>
      </p:graphicFrame>
      <p:sp>
        <p:nvSpPr>
          <p:cNvPr id="5" name="Metin kutusu 4"/>
          <p:cNvSpPr txBox="1"/>
          <p:nvPr/>
        </p:nvSpPr>
        <p:spPr>
          <a:xfrm>
            <a:off x="401651" y="1115616"/>
            <a:ext cx="2952327" cy="3046988"/>
          </a:xfrm>
          <a:prstGeom prst="rect">
            <a:avLst/>
          </a:prstGeom>
          <a:solidFill>
            <a:srgbClr val="FF0000"/>
          </a:solidFill>
          <a:ln>
            <a:solidFill>
              <a:schemeClr val="tx1"/>
            </a:solidFill>
          </a:ln>
        </p:spPr>
        <p:txBody>
          <a:bodyPr wrap="square" rtlCol="0">
            <a:spAutoFit/>
          </a:bodyPr>
          <a:lstStyle/>
          <a:p>
            <a:pPr algn="ctr"/>
            <a:r>
              <a:rPr lang="tr-TR" sz="1200" b="1" dirty="0">
                <a:solidFill>
                  <a:schemeClr val="bg1"/>
                </a:solidFill>
              </a:rPr>
              <a:t>DÜZEY 1 FAALİYET GRUBU</a:t>
            </a:r>
          </a:p>
          <a:p>
            <a:r>
              <a:rPr lang="tr-TR" sz="1200" b="1" dirty="0" smtClean="0">
                <a:solidFill>
                  <a:schemeClr val="bg1"/>
                </a:solidFill>
              </a:rPr>
              <a:t>1</a:t>
            </a:r>
            <a:r>
              <a:rPr lang="tr-TR" sz="1200" b="1" dirty="0">
                <a:solidFill>
                  <a:schemeClr val="bg1"/>
                </a:solidFill>
              </a:rPr>
              <a:t>. Yayın Hazırlama (Broşür, Bülten, Okul/Kurum Web Sitesi İçeriği,</a:t>
            </a:r>
          </a:p>
          <a:p>
            <a:r>
              <a:rPr lang="tr-TR" sz="1200" b="1" dirty="0">
                <a:solidFill>
                  <a:schemeClr val="bg1"/>
                </a:solidFill>
              </a:rPr>
              <a:t>Pano/Etkileşimli Pano, Afiş, Poster vb.),</a:t>
            </a:r>
          </a:p>
          <a:p>
            <a:r>
              <a:rPr lang="tr-TR" sz="1200" b="1" dirty="0">
                <a:solidFill>
                  <a:schemeClr val="bg1"/>
                </a:solidFill>
              </a:rPr>
              <a:t>2. Konferans/Panel Düzenleme,</a:t>
            </a:r>
          </a:p>
          <a:p>
            <a:r>
              <a:rPr lang="tr-TR" sz="1200" b="1" dirty="0">
                <a:solidFill>
                  <a:schemeClr val="bg1"/>
                </a:solidFill>
              </a:rPr>
              <a:t>3. Seminer Düzenleme,</a:t>
            </a:r>
          </a:p>
          <a:p>
            <a:r>
              <a:rPr lang="tr-TR" sz="1200" b="1" dirty="0">
                <a:solidFill>
                  <a:schemeClr val="bg1"/>
                </a:solidFill>
              </a:rPr>
              <a:t>4. Gezi Düzenleme,</a:t>
            </a:r>
          </a:p>
          <a:p>
            <a:r>
              <a:rPr lang="tr-TR" sz="1200" b="1" dirty="0">
                <a:solidFill>
                  <a:schemeClr val="bg1"/>
                </a:solidFill>
              </a:rPr>
              <a:t>5. Sınıf Rehberliği Tek Etkinlik Uygulama,</a:t>
            </a:r>
          </a:p>
          <a:p>
            <a:r>
              <a:rPr lang="tr-TR" sz="1200" b="1" dirty="0">
                <a:solidFill>
                  <a:schemeClr val="bg1"/>
                </a:solidFill>
              </a:rPr>
              <a:t>6. Sınıf Rehberlik Programı Tek Etkinlik Uygulama,</a:t>
            </a:r>
          </a:p>
          <a:p>
            <a:r>
              <a:rPr lang="tr-TR" sz="1200" b="1" dirty="0" smtClean="0">
                <a:solidFill>
                  <a:schemeClr val="bg1"/>
                </a:solidFill>
              </a:rPr>
              <a:t>7.Masal/Hikaye/Film/Animasyon/Video/Kitap </a:t>
            </a:r>
            <a:r>
              <a:rPr lang="tr-TR" sz="1200" b="1" dirty="0">
                <a:solidFill>
                  <a:schemeClr val="bg1"/>
                </a:solidFill>
              </a:rPr>
              <a:t>Değerlendirme,</a:t>
            </a:r>
          </a:p>
          <a:p>
            <a:r>
              <a:rPr lang="tr-TR" sz="1200" b="1" dirty="0">
                <a:solidFill>
                  <a:schemeClr val="bg1"/>
                </a:solidFill>
              </a:rPr>
              <a:t>8. Mezunla Buluşma Etkinliği Düzenleme</a:t>
            </a:r>
            <a:endParaRPr lang="tr-TR" sz="1200" dirty="0">
              <a:solidFill>
                <a:schemeClr val="bg1"/>
              </a:solidFill>
            </a:endParaRPr>
          </a:p>
        </p:txBody>
      </p:sp>
      <p:sp>
        <p:nvSpPr>
          <p:cNvPr id="6" name="Metin kutusu 5"/>
          <p:cNvSpPr txBox="1"/>
          <p:nvPr/>
        </p:nvSpPr>
        <p:spPr>
          <a:xfrm>
            <a:off x="401651" y="4163560"/>
            <a:ext cx="2952326" cy="2677656"/>
          </a:xfrm>
          <a:prstGeom prst="rect">
            <a:avLst/>
          </a:prstGeom>
          <a:solidFill>
            <a:srgbClr val="FFFF00"/>
          </a:solidFill>
          <a:ln>
            <a:solidFill>
              <a:schemeClr val="tx1"/>
            </a:solidFill>
          </a:ln>
        </p:spPr>
        <p:txBody>
          <a:bodyPr wrap="square" rtlCol="0">
            <a:spAutoFit/>
          </a:bodyPr>
          <a:lstStyle/>
          <a:p>
            <a:pPr algn="ctr"/>
            <a:r>
              <a:rPr lang="tr-TR" sz="1200" b="1" dirty="0"/>
              <a:t>DÜZEY </a:t>
            </a:r>
            <a:r>
              <a:rPr lang="tr-TR" sz="1200" b="1" dirty="0" smtClean="0"/>
              <a:t>2 </a:t>
            </a:r>
            <a:r>
              <a:rPr lang="tr-TR" sz="1200" b="1" dirty="0"/>
              <a:t>FAALİYET GRUBU</a:t>
            </a:r>
          </a:p>
          <a:p>
            <a:r>
              <a:rPr lang="tr-TR" sz="1200" b="1" dirty="0" smtClean="0"/>
              <a:t>1. Konferans/Panel </a:t>
            </a:r>
            <a:r>
              <a:rPr lang="tr-TR" sz="1200" b="1" dirty="0"/>
              <a:t>Serisi Düzenleme,</a:t>
            </a:r>
          </a:p>
          <a:p>
            <a:r>
              <a:rPr lang="tr-TR" sz="1200" b="1" dirty="0"/>
              <a:t>2. Seminer Serisi Düzenleme,</a:t>
            </a:r>
          </a:p>
          <a:p>
            <a:r>
              <a:rPr lang="tr-TR" sz="1200" b="1" dirty="0"/>
              <a:t>3. Gezi Serisi Düzenleme</a:t>
            </a:r>
          </a:p>
          <a:p>
            <a:r>
              <a:rPr lang="tr-TR" sz="1200" b="1" dirty="0"/>
              <a:t>4. Psikoeğitim Programı Uygulama,</a:t>
            </a:r>
          </a:p>
          <a:p>
            <a:r>
              <a:rPr lang="tr-TR" sz="1200" b="1" dirty="0"/>
              <a:t>5. Sosyal Sorumluluk Çalışmaları/Projeleri Yürütme,</a:t>
            </a:r>
          </a:p>
          <a:p>
            <a:r>
              <a:rPr lang="tr-TR" sz="1200" b="1" dirty="0"/>
              <a:t>6. Sınıf Rehberlik Programı Aynı Kazanıma Ait Ardışık Etkinlik</a:t>
            </a:r>
          </a:p>
          <a:p>
            <a:r>
              <a:rPr lang="tr-TR" sz="1200" b="1" dirty="0"/>
              <a:t>Uygulama</a:t>
            </a:r>
          </a:p>
          <a:p>
            <a:r>
              <a:rPr lang="tr-TR" sz="1200" b="1" dirty="0"/>
              <a:t>7. Mezunla Buluşma Etkinlik Serisi Düzenleme</a:t>
            </a:r>
          </a:p>
          <a:p>
            <a:r>
              <a:rPr lang="tr-TR" sz="1200" b="1" dirty="0"/>
              <a:t>8.Eylem Planı Hazırlama ve Uygulama</a:t>
            </a:r>
            <a:endParaRPr lang="tr-TR" sz="1200" dirty="0"/>
          </a:p>
        </p:txBody>
      </p:sp>
      <p:sp>
        <p:nvSpPr>
          <p:cNvPr id="7" name="Metin kutusu 6"/>
          <p:cNvSpPr txBox="1"/>
          <p:nvPr/>
        </p:nvSpPr>
        <p:spPr>
          <a:xfrm>
            <a:off x="401651" y="6841216"/>
            <a:ext cx="2952326" cy="1015663"/>
          </a:xfrm>
          <a:prstGeom prst="rect">
            <a:avLst/>
          </a:prstGeom>
          <a:solidFill>
            <a:srgbClr val="00B0F0"/>
          </a:solidFill>
          <a:ln>
            <a:solidFill>
              <a:schemeClr val="tx1"/>
            </a:solidFill>
          </a:ln>
        </p:spPr>
        <p:txBody>
          <a:bodyPr wrap="square" rtlCol="0">
            <a:spAutoFit/>
          </a:bodyPr>
          <a:lstStyle/>
          <a:p>
            <a:pPr algn="ctr"/>
            <a:r>
              <a:rPr lang="tr-TR" sz="1200" b="1" dirty="0"/>
              <a:t>DÜZEY 3</a:t>
            </a:r>
            <a:r>
              <a:rPr lang="tr-TR" sz="1200" b="1" dirty="0" smtClean="0"/>
              <a:t> </a:t>
            </a:r>
            <a:r>
              <a:rPr lang="tr-TR" sz="1200" b="1" dirty="0"/>
              <a:t>FAALİYET GRUBU</a:t>
            </a:r>
          </a:p>
          <a:p>
            <a:r>
              <a:rPr lang="tr-TR" sz="1200" b="1" dirty="0"/>
              <a:t>1. Grupla Psikolojik Danışma,</a:t>
            </a:r>
          </a:p>
          <a:p>
            <a:r>
              <a:rPr lang="tr-TR" sz="1200" b="1" dirty="0"/>
              <a:t>2. Odak Grup Çalışması,</a:t>
            </a:r>
          </a:p>
          <a:p>
            <a:r>
              <a:rPr lang="tr-TR" sz="1200" b="1" dirty="0"/>
              <a:t>3. Psikoeğitim Programı Hazırlama </a:t>
            </a:r>
            <a:r>
              <a:rPr lang="tr-TR" sz="1200" b="1" dirty="0" smtClean="0"/>
              <a:t>ve Uygulama</a:t>
            </a:r>
            <a:endParaRPr lang="tr-TR" sz="1200" dirty="0"/>
          </a:p>
        </p:txBody>
      </p:sp>
    </p:spTree>
    <p:extLst>
      <p:ext uri="{BB962C8B-B14F-4D97-AF65-F5344CB8AC3E}">
        <p14:creationId xmlns:p14="http://schemas.microsoft.com/office/powerpoint/2010/main" xmlns="" val="3192490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57166" y="214282"/>
            <a:ext cx="6172200" cy="7749131"/>
          </a:xfrm>
        </p:spPr>
        <p:txBody>
          <a:bodyPr>
            <a:normAutofit/>
          </a:bodyPr>
          <a:lstStyle/>
          <a:p>
            <a:pPr algn="ctr">
              <a:buNone/>
            </a:pPr>
            <a:endParaRPr lang="tr-TR" sz="3600" b="1" dirty="0" smtClean="0">
              <a:solidFill>
                <a:srgbClr val="FF0000"/>
              </a:solidFill>
            </a:endParaRPr>
          </a:p>
          <a:p>
            <a:pPr>
              <a:buNone/>
            </a:pPr>
            <a:endParaRPr lang="tr-TR" sz="2000" b="1" dirty="0" smtClean="0">
              <a:solidFill>
                <a:srgbClr val="FF0000"/>
              </a:solidFill>
            </a:endParaRPr>
          </a:p>
          <a:p>
            <a:endParaRPr lang="tr-TR" sz="2000" b="1" dirty="0" smtClean="0">
              <a:solidFill>
                <a:srgbClr val="FF0000"/>
              </a:solidFill>
            </a:endParaRPr>
          </a:p>
          <a:p>
            <a:pPr>
              <a:buNone/>
            </a:pPr>
            <a:endParaRPr lang="tr-TR" sz="2000" b="1" dirty="0" smtClean="0">
              <a:solidFill>
                <a:srgbClr val="FF0000"/>
              </a:solidFill>
            </a:endParaRPr>
          </a:p>
          <a:p>
            <a:endParaRPr lang="tr-TR" sz="2800" dirty="0" smtClean="0"/>
          </a:p>
          <a:p>
            <a:endParaRPr lang="tr-TR" sz="2800" dirty="0" smtClean="0"/>
          </a:p>
          <a:p>
            <a:endParaRPr lang="tr-TR" sz="2800" dirty="0" smtClean="0"/>
          </a:p>
          <a:p>
            <a:pPr algn="just">
              <a:buNone/>
            </a:pPr>
            <a:endParaRPr lang="tr-TR" sz="3600" b="1" dirty="0">
              <a:solidFill>
                <a:srgbClr val="FF0000"/>
              </a:solidFill>
            </a:endParaRPr>
          </a:p>
        </p:txBody>
      </p:sp>
      <p:graphicFrame>
        <p:nvGraphicFramePr>
          <p:cNvPr id="4" name="Tablo 3"/>
          <p:cNvGraphicFramePr>
            <a:graphicFrameLocks noGrp="1"/>
          </p:cNvGraphicFramePr>
          <p:nvPr>
            <p:extLst>
              <p:ext uri="{D42A27DB-BD31-4B8C-83A1-F6EECF244321}">
                <p14:modId xmlns:p14="http://schemas.microsoft.com/office/powerpoint/2010/main" xmlns="" val="2541394119"/>
              </p:ext>
            </p:extLst>
          </p:nvPr>
        </p:nvGraphicFramePr>
        <p:xfrm>
          <a:off x="19116" y="0"/>
          <a:ext cx="6858000" cy="9144000"/>
        </p:xfrm>
        <a:graphic>
          <a:graphicData uri="http://schemas.openxmlformats.org/drawingml/2006/table">
            <a:tbl>
              <a:tblPr firstRow="1" bandRow="1">
                <a:tableStyleId>{21E4AEA4-8DFA-4A89-87EB-49C32662AFE0}</a:tableStyleId>
              </a:tblPr>
              <a:tblGrid>
                <a:gridCol w="3429000">
                  <a:extLst>
                    <a:ext uri="{9D8B030D-6E8A-4147-A177-3AD203B41FA5}">
                      <a16:colId xmlns:a16="http://schemas.microsoft.com/office/drawing/2014/main" xmlns="" val="20000"/>
                    </a:ext>
                  </a:extLst>
                </a:gridCol>
                <a:gridCol w="3429000">
                  <a:extLst>
                    <a:ext uri="{9D8B030D-6E8A-4147-A177-3AD203B41FA5}">
                      <a16:colId xmlns:a16="http://schemas.microsoft.com/office/drawing/2014/main" xmlns="" val="20001"/>
                    </a:ext>
                  </a:extLst>
                </a:gridCol>
              </a:tblGrid>
              <a:tr h="363656">
                <a:tc gridSpan="2">
                  <a:txBody>
                    <a:bodyPr/>
                    <a:lstStyle/>
                    <a:p>
                      <a:pPr algn="ctr"/>
                      <a:r>
                        <a:rPr kumimoji="0" lang="tr-TR" sz="1600" u="none" strike="noStrike" kern="1200" baseline="0" dirty="0" smtClean="0"/>
                        <a:t>HEDEF ÇALIŞMALARI İÇİN STANDARTLAR</a:t>
                      </a:r>
                      <a:endParaRPr lang="tr-TR" sz="1600" dirty="0"/>
                    </a:p>
                  </a:txBody>
                  <a:tcPr/>
                </a:tc>
                <a:tc hMerge="1">
                  <a:txBody>
                    <a:bodyPr/>
                    <a:lstStyle/>
                    <a:p>
                      <a:endParaRPr lang="tr-TR" dirty="0"/>
                    </a:p>
                  </a:txBody>
                  <a:tcPr/>
                </a:tc>
                <a:extLst>
                  <a:ext uri="{0D108BD9-81ED-4DB2-BD59-A6C34878D82A}">
                    <a16:rowId xmlns:a16="http://schemas.microsoft.com/office/drawing/2014/main" xmlns="" val="10000"/>
                  </a:ext>
                </a:extLst>
              </a:tr>
              <a:tr h="8780344">
                <a:tc>
                  <a:txBody>
                    <a:bodyPr/>
                    <a:lstStyle/>
                    <a:p>
                      <a:endParaRPr kumimoji="0" lang="tr-TR" sz="1800" b="1" i="0" u="none" strike="noStrike" kern="1200" baseline="0" dirty="0" smtClean="0">
                        <a:solidFill>
                          <a:schemeClr val="dk1"/>
                        </a:solidFill>
                        <a:latin typeface="+mn-lt"/>
                        <a:ea typeface="+mn-ea"/>
                        <a:cs typeface="+mn-cs"/>
                      </a:endParaRPr>
                    </a:p>
                    <a:p>
                      <a:pPr algn="ctr"/>
                      <a:r>
                        <a:rPr kumimoji="0" lang="tr-TR" sz="1400" b="1" i="0" u="none" strike="noStrike" kern="1200" baseline="0" dirty="0" smtClean="0">
                          <a:solidFill>
                            <a:schemeClr val="dk1"/>
                          </a:solidFill>
                          <a:latin typeface="+mn-lt"/>
                          <a:ea typeface="+mn-ea"/>
                          <a:cs typeface="+mn-cs"/>
                        </a:rPr>
                        <a:t>Bilim ve Sanat</a:t>
                      </a:r>
                    </a:p>
                    <a:p>
                      <a:pPr algn="ctr"/>
                      <a:r>
                        <a:rPr kumimoji="0" lang="tr-TR" sz="1400" b="1" i="0" u="none" strike="noStrike" kern="1200" baseline="0" dirty="0" smtClean="0">
                          <a:solidFill>
                            <a:schemeClr val="dk1"/>
                          </a:solidFill>
                          <a:latin typeface="+mn-lt"/>
                          <a:ea typeface="+mn-ea"/>
                          <a:cs typeface="+mn-cs"/>
                        </a:rPr>
                        <a:t>Merkezleri</a:t>
                      </a:r>
                      <a:endParaRPr lang="tr-TR" sz="1400" dirty="0"/>
                    </a:p>
                  </a:txBody>
                  <a:tcPr/>
                </a:tc>
                <a:tc>
                  <a:txBody>
                    <a:bodyPr/>
                    <a:lstStyle/>
                    <a:p>
                      <a:pPr marL="285750" indent="-285750" algn="just">
                        <a:buFont typeface="Wingdings" pitchFamily="2" charset="2"/>
                        <a:buChar char="Ø"/>
                      </a:pPr>
                      <a:r>
                        <a:rPr kumimoji="0" lang="tr-TR" sz="1450" b="0" i="0" u="none" strike="noStrike" kern="1200" baseline="0" dirty="0" smtClean="0">
                          <a:solidFill>
                            <a:schemeClr val="dk1"/>
                          </a:solidFill>
                          <a:latin typeface="+mn-lt"/>
                          <a:ea typeface="+mn-ea"/>
                          <a:cs typeface="+mn-cs"/>
                        </a:rPr>
                        <a:t>Bilim ve sanat merkezlerinde 2 özel hedefe ilişkin faaliyet yürütülmesi zorunludur.</a:t>
                      </a:r>
                    </a:p>
                    <a:p>
                      <a:pPr marL="285750" indent="-285750" algn="just">
                        <a:buFont typeface="Wingdings" pitchFamily="2" charset="2"/>
                        <a:buChar char="Ø"/>
                      </a:pPr>
                      <a:r>
                        <a:rPr kumimoji="0" lang="tr-TR" sz="1450" b="0" i="0" u="none" strike="noStrike" kern="1200" baseline="0" dirty="0" smtClean="0">
                          <a:solidFill>
                            <a:schemeClr val="dk1"/>
                          </a:solidFill>
                          <a:latin typeface="+mn-lt"/>
                          <a:ea typeface="+mn-ea"/>
                          <a:cs typeface="+mn-cs"/>
                        </a:rPr>
                        <a:t>Öğrenciler için özel hedeflere yönelik en az bir adet Düzey 1 Faaliyet yürütülmesi zorunludur.</a:t>
                      </a:r>
                    </a:p>
                    <a:p>
                      <a:pPr marL="285750" indent="-285750" algn="just">
                        <a:buFont typeface="Wingdings" pitchFamily="2" charset="2"/>
                        <a:buChar char="Ø"/>
                      </a:pPr>
                      <a:r>
                        <a:rPr kumimoji="0" lang="tr-TR" sz="1450" b="0" i="0" u="none" strike="noStrike" kern="1200" baseline="0" dirty="0" smtClean="0">
                          <a:solidFill>
                            <a:schemeClr val="dk1"/>
                          </a:solidFill>
                          <a:latin typeface="+mn-lt"/>
                          <a:ea typeface="+mn-ea"/>
                          <a:cs typeface="+mn-cs"/>
                        </a:rPr>
                        <a:t>Veliler için özel hedeflere yönelik en az bir adet Düzey 1 Faaliyet yürütülmesi zorunludur.</a:t>
                      </a:r>
                    </a:p>
                    <a:p>
                      <a:pPr marL="285750" indent="-285750" algn="just">
                        <a:buFont typeface="Wingdings" pitchFamily="2" charset="2"/>
                        <a:buChar char="Ø"/>
                      </a:pPr>
                      <a:r>
                        <a:rPr kumimoji="0" lang="tr-TR" sz="1450" b="0" i="0" u="none" strike="noStrike" kern="1200" baseline="0" dirty="0" smtClean="0">
                          <a:solidFill>
                            <a:schemeClr val="dk1"/>
                          </a:solidFill>
                          <a:latin typeface="+mn-lt"/>
                          <a:ea typeface="+mn-ea"/>
                          <a:cs typeface="+mn-cs"/>
                        </a:rPr>
                        <a:t>Öğretmenler için özel hedeflere yönelik en az bir adet Düzey 1 Faaliyet yürütülmesi zorunludur.</a:t>
                      </a:r>
                    </a:p>
                    <a:p>
                      <a:pPr marL="285750" indent="-285750" algn="just">
                        <a:buFont typeface="Wingdings" pitchFamily="2" charset="2"/>
                        <a:buChar char="Ø"/>
                      </a:pPr>
                      <a:r>
                        <a:rPr kumimoji="0" lang="tr-TR" sz="1450" b="0" i="0" u="none" strike="noStrike" kern="1200" baseline="0" dirty="0" smtClean="0">
                          <a:solidFill>
                            <a:schemeClr val="dk1"/>
                          </a:solidFill>
                          <a:latin typeface="+mn-lt"/>
                          <a:ea typeface="+mn-ea"/>
                          <a:cs typeface="+mn-cs"/>
                        </a:rPr>
                        <a:t>Düzey 2 ve 3 Faaliyet yürütülmesi zorunlu olmayıp merkezin imkan ve şartları doğrultusunda planlama yapılabilir.</a:t>
                      </a:r>
                    </a:p>
                    <a:p>
                      <a:pPr marL="285750" indent="-285750" algn="just">
                        <a:buFont typeface="Wingdings" pitchFamily="2" charset="2"/>
                        <a:buChar char="Ø"/>
                      </a:pPr>
                      <a:r>
                        <a:rPr kumimoji="0" lang="tr-TR" sz="1450" b="0" i="0" u="none" strike="noStrike" kern="1200" baseline="0" dirty="0" smtClean="0">
                          <a:solidFill>
                            <a:schemeClr val="dk1"/>
                          </a:solidFill>
                          <a:latin typeface="+mn-lt"/>
                          <a:ea typeface="+mn-ea"/>
                          <a:cs typeface="+mn-cs"/>
                        </a:rPr>
                        <a:t>Bazı öğrencilerin/sınıfların katıldığı Düzey 2 ve 3 Faaliyet yürütülmesi halinde bu faaliyetlere katılmayan öğrenciler için en az bir adet Düzey 1Faaliyet yürütülmesi zorunludur.</a:t>
                      </a:r>
                    </a:p>
                    <a:p>
                      <a:pPr marL="285750" indent="-285750" algn="just">
                        <a:buFont typeface="Wingdings" pitchFamily="2" charset="2"/>
                        <a:buChar char="Ø"/>
                      </a:pPr>
                      <a:r>
                        <a:rPr lang="tr-TR" sz="1450" dirty="0" smtClean="0"/>
                        <a:t>Bazı velilerin katıldığı Düzey 2 ve 3 Faaliyet yürütülmesi halinde bu faaliyetlere katılmayan veliler için en az birer adet Düzey 1 Faaliyet yürütülmesi zorunludur</a:t>
                      </a:r>
                      <a:endParaRPr kumimoji="0" lang="tr-TR" sz="1450" b="0" i="0" u="none" strike="noStrike" kern="1200" baseline="0" dirty="0" smtClean="0">
                        <a:solidFill>
                          <a:schemeClr val="dk1"/>
                        </a:solidFill>
                        <a:latin typeface="+mn-lt"/>
                        <a:ea typeface="+mn-ea"/>
                        <a:cs typeface="+mn-cs"/>
                      </a:endParaRPr>
                    </a:p>
                    <a:p>
                      <a:pPr marL="285750" indent="-285750" algn="just">
                        <a:buFont typeface="Wingdings" pitchFamily="2" charset="2"/>
                        <a:buChar char="Ø"/>
                      </a:pPr>
                      <a:r>
                        <a:rPr lang="tr-TR" sz="1450" dirty="0" smtClean="0"/>
                        <a:t>Bazı öğretmenlerin katıldığı Düzey 2 ve 3 Faaliyet yürütülmesi halinde bu faaliyetlere katılmayan öğretmenler için en az birer adet Düzey 1 Faaliyet yürütülmesi önerilmektedir.</a:t>
                      </a:r>
                      <a:endParaRPr lang="tr-TR" sz="1450" dirty="0"/>
                    </a:p>
                  </a:txBody>
                  <a:tcPr/>
                </a:tc>
                <a:extLst>
                  <a:ext uri="{0D108BD9-81ED-4DB2-BD59-A6C34878D82A}">
                    <a16:rowId xmlns:a16="http://schemas.microsoft.com/office/drawing/2014/main" xmlns="" val="10001"/>
                  </a:ext>
                </a:extLst>
              </a:tr>
            </a:tbl>
          </a:graphicData>
        </a:graphic>
      </p:graphicFrame>
      <p:sp>
        <p:nvSpPr>
          <p:cNvPr id="5" name="Metin kutusu 4"/>
          <p:cNvSpPr txBox="1"/>
          <p:nvPr/>
        </p:nvSpPr>
        <p:spPr>
          <a:xfrm>
            <a:off x="401651" y="1259632"/>
            <a:ext cx="2952327" cy="3046988"/>
          </a:xfrm>
          <a:prstGeom prst="rect">
            <a:avLst/>
          </a:prstGeom>
          <a:solidFill>
            <a:srgbClr val="FF0000"/>
          </a:solidFill>
          <a:ln>
            <a:solidFill>
              <a:schemeClr val="tx1"/>
            </a:solidFill>
          </a:ln>
        </p:spPr>
        <p:txBody>
          <a:bodyPr wrap="square" rtlCol="0">
            <a:spAutoFit/>
          </a:bodyPr>
          <a:lstStyle/>
          <a:p>
            <a:pPr algn="ctr"/>
            <a:r>
              <a:rPr lang="tr-TR" sz="1200" b="1" dirty="0">
                <a:solidFill>
                  <a:schemeClr val="bg1"/>
                </a:solidFill>
              </a:rPr>
              <a:t>DÜZEY 1 FAALİYET GRUBU</a:t>
            </a:r>
          </a:p>
          <a:p>
            <a:r>
              <a:rPr lang="tr-TR" sz="1200" b="1" dirty="0" smtClean="0">
                <a:solidFill>
                  <a:schemeClr val="bg1"/>
                </a:solidFill>
              </a:rPr>
              <a:t>1</a:t>
            </a:r>
            <a:r>
              <a:rPr lang="tr-TR" sz="1200" b="1" dirty="0">
                <a:solidFill>
                  <a:schemeClr val="bg1"/>
                </a:solidFill>
              </a:rPr>
              <a:t>. Yayın Hazırlama (Broşür, Bülten, Okul/Kurum Web Sitesi İçeriği,</a:t>
            </a:r>
          </a:p>
          <a:p>
            <a:r>
              <a:rPr lang="tr-TR" sz="1200" b="1" dirty="0">
                <a:solidFill>
                  <a:schemeClr val="bg1"/>
                </a:solidFill>
              </a:rPr>
              <a:t>Pano/Etkileşimli Pano, Afiş, Poster vb.),</a:t>
            </a:r>
          </a:p>
          <a:p>
            <a:r>
              <a:rPr lang="tr-TR" sz="1200" b="1" dirty="0">
                <a:solidFill>
                  <a:schemeClr val="bg1"/>
                </a:solidFill>
              </a:rPr>
              <a:t>2. Konferans/Panel Düzenleme,</a:t>
            </a:r>
          </a:p>
          <a:p>
            <a:r>
              <a:rPr lang="tr-TR" sz="1200" b="1" dirty="0">
                <a:solidFill>
                  <a:schemeClr val="bg1"/>
                </a:solidFill>
              </a:rPr>
              <a:t>3. Seminer Düzenleme,</a:t>
            </a:r>
          </a:p>
          <a:p>
            <a:r>
              <a:rPr lang="tr-TR" sz="1200" b="1" dirty="0">
                <a:solidFill>
                  <a:schemeClr val="bg1"/>
                </a:solidFill>
              </a:rPr>
              <a:t>4. Gezi Düzenleme,</a:t>
            </a:r>
          </a:p>
          <a:p>
            <a:r>
              <a:rPr lang="tr-TR" sz="1200" b="1" dirty="0">
                <a:solidFill>
                  <a:schemeClr val="bg1"/>
                </a:solidFill>
              </a:rPr>
              <a:t>5. Sınıf Rehberliği Tek Etkinlik Uygulama,</a:t>
            </a:r>
          </a:p>
          <a:p>
            <a:r>
              <a:rPr lang="tr-TR" sz="1200" b="1" dirty="0">
                <a:solidFill>
                  <a:schemeClr val="bg1"/>
                </a:solidFill>
              </a:rPr>
              <a:t>6. Sınıf Rehberlik Programı Tek Etkinlik Uygulama,</a:t>
            </a:r>
          </a:p>
          <a:p>
            <a:r>
              <a:rPr lang="tr-TR" sz="1200" b="1" dirty="0" smtClean="0">
                <a:solidFill>
                  <a:schemeClr val="bg1"/>
                </a:solidFill>
              </a:rPr>
              <a:t>7.Masal/Hikaye/Film/Animasyon/Video/Kitap </a:t>
            </a:r>
            <a:r>
              <a:rPr lang="tr-TR" sz="1200" b="1" dirty="0">
                <a:solidFill>
                  <a:schemeClr val="bg1"/>
                </a:solidFill>
              </a:rPr>
              <a:t>Değerlendirme,</a:t>
            </a:r>
          </a:p>
          <a:p>
            <a:r>
              <a:rPr lang="tr-TR" sz="1200" b="1" dirty="0">
                <a:solidFill>
                  <a:schemeClr val="bg1"/>
                </a:solidFill>
              </a:rPr>
              <a:t>8. Mezunla Buluşma Etkinliği Düzenleme</a:t>
            </a:r>
            <a:endParaRPr lang="tr-TR" sz="1200" dirty="0">
              <a:solidFill>
                <a:schemeClr val="bg1"/>
              </a:solidFill>
            </a:endParaRPr>
          </a:p>
        </p:txBody>
      </p:sp>
      <p:sp>
        <p:nvSpPr>
          <p:cNvPr id="6" name="Metin kutusu 5"/>
          <p:cNvSpPr txBox="1"/>
          <p:nvPr/>
        </p:nvSpPr>
        <p:spPr>
          <a:xfrm>
            <a:off x="401652" y="4278008"/>
            <a:ext cx="2952326" cy="2677656"/>
          </a:xfrm>
          <a:prstGeom prst="rect">
            <a:avLst/>
          </a:prstGeom>
          <a:solidFill>
            <a:srgbClr val="FFFF00"/>
          </a:solidFill>
          <a:ln>
            <a:solidFill>
              <a:schemeClr val="tx1"/>
            </a:solidFill>
          </a:ln>
        </p:spPr>
        <p:txBody>
          <a:bodyPr wrap="square" rtlCol="0">
            <a:spAutoFit/>
          </a:bodyPr>
          <a:lstStyle/>
          <a:p>
            <a:pPr algn="ctr"/>
            <a:r>
              <a:rPr lang="tr-TR" sz="1200" b="1" dirty="0"/>
              <a:t>DÜZEY </a:t>
            </a:r>
            <a:r>
              <a:rPr lang="tr-TR" sz="1200" b="1" dirty="0" smtClean="0"/>
              <a:t>2 </a:t>
            </a:r>
            <a:r>
              <a:rPr lang="tr-TR" sz="1200" b="1" dirty="0"/>
              <a:t>FAALİYET GRUBU</a:t>
            </a:r>
          </a:p>
          <a:p>
            <a:r>
              <a:rPr lang="tr-TR" sz="1200" b="1" dirty="0" smtClean="0"/>
              <a:t>1. Konferans/Panel </a:t>
            </a:r>
            <a:r>
              <a:rPr lang="tr-TR" sz="1200" b="1" dirty="0"/>
              <a:t>Serisi Düzenleme,</a:t>
            </a:r>
          </a:p>
          <a:p>
            <a:r>
              <a:rPr lang="tr-TR" sz="1200" b="1" dirty="0"/>
              <a:t>2. Seminer Serisi Düzenleme,</a:t>
            </a:r>
          </a:p>
          <a:p>
            <a:r>
              <a:rPr lang="tr-TR" sz="1200" b="1" dirty="0"/>
              <a:t>3. Gezi Serisi Düzenleme</a:t>
            </a:r>
          </a:p>
          <a:p>
            <a:r>
              <a:rPr lang="tr-TR" sz="1200" b="1" dirty="0"/>
              <a:t>4. Psikoeğitim Programı Uygulama,</a:t>
            </a:r>
          </a:p>
          <a:p>
            <a:r>
              <a:rPr lang="tr-TR" sz="1200" b="1" dirty="0"/>
              <a:t>5. Sosyal Sorumluluk Çalışmaları/Projeleri Yürütme,</a:t>
            </a:r>
          </a:p>
          <a:p>
            <a:r>
              <a:rPr lang="tr-TR" sz="1200" b="1" dirty="0"/>
              <a:t>6. Sınıf Rehberlik Programı Aynı Kazanıma Ait Ardışık Etkinlik</a:t>
            </a:r>
          </a:p>
          <a:p>
            <a:r>
              <a:rPr lang="tr-TR" sz="1200" b="1" dirty="0"/>
              <a:t>Uygulama</a:t>
            </a:r>
          </a:p>
          <a:p>
            <a:r>
              <a:rPr lang="tr-TR" sz="1200" b="1" dirty="0"/>
              <a:t>7. Mezunla Buluşma Etkinlik Serisi Düzenleme</a:t>
            </a:r>
          </a:p>
          <a:p>
            <a:r>
              <a:rPr lang="tr-TR" sz="1200" b="1" dirty="0"/>
              <a:t>8.Eylem Planı Hazırlama ve Uygulama</a:t>
            </a:r>
            <a:endParaRPr lang="tr-TR" sz="1200" dirty="0"/>
          </a:p>
        </p:txBody>
      </p:sp>
      <p:sp>
        <p:nvSpPr>
          <p:cNvPr id="7" name="Metin kutusu 6"/>
          <p:cNvSpPr txBox="1"/>
          <p:nvPr/>
        </p:nvSpPr>
        <p:spPr>
          <a:xfrm>
            <a:off x="401652" y="6955664"/>
            <a:ext cx="2943306" cy="1015663"/>
          </a:xfrm>
          <a:prstGeom prst="rect">
            <a:avLst/>
          </a:prstGeom>
          <a:solidFill>
            <a:srgbClr val="00B0F0"/>
          </a:solidFill>
          <a:ln>
            <a:solidFill>
              <a:schemeClr val="tx1"/>
            </a:solidFill>
          </a:ln>
        </p:spPr>
        <p:txBody>
          <a:bodyPr wrap="square" rtlCol="0">
            <a:spAutoFit/>
          </a:bodyPr>
          <a:lstStyle/>
          <a:p>
            <a:pPr algn="ctr"/>
            <a:r>
              <a:rPr lang="tr-TR" sz="1200" b="1" dirty="0"/>
              <a:t>DÜZEY 3</a:t>
            </a:r>
            <a:r>
              <a:rPr lang="tr-TR" sz="1200" b="1" dirty="0" smtClean="0"/>
              <a:t> </a:t>
            </a:r>
            <a:r>
              <a:rPr lang="tr-TR" sz="1200" b="1" dirty="0"/>
              <a:t>FAALİYET GRUBU</a:t>
            </a:r>
          </a:p>
          <a:p>
            <a:r>
              <a:rPr lang="tr-TR" sz="1200" b="1" dirty="0"/>
              <a:t>1. Grupla Psikolojik Danışma,</a:t>
            </a:r>
          </a:p>
          <a:p>
            <a:r>
              <a:rPr lang="tr-TR" sz="1200" b="1" dirty="0"/>
              <a:t>2. Odak Grup Çalışması,</a:t>
            </a:r>
          </a:p>
          <a:p>
            <a:r>
              <a:rPr lang="tr-TR" sz="1200" b="1" dirty="0"/>
              <a:t>3. Psikoeğitim Programı Hazırlama </a:t>
            </a:r>
            <a:r>
              <a:rPr lang="tr-TR" sz="1200" b="1" dirty="0" smtClean="0"/>
              <a:t>ve Uygulama</a:t>
            </a:r>
            <a:endParaRPr lang="tr-TR" sz="1200" dirty="0"/>
          </a:p>
        </p:txBody>
      </p:sp>
    </p:spTree>
    <p:extLst>
      <p:ext uri="{BB962C8B-B14F-4D97-AF65-F5344CB8AC3E}">
        <p14:creationId xmlns:p14="http://schemas.microsoft.com/office/powerpoint/2010/main" xmlns="" val="8019584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2580</TotalTime>
  <Words>4481</Words>
  <Application>Microsoft Office PowerPoint</Application>
  <PresentationFormat>Ekran Gösterisi (4:3)</PresentationFormat>
  <Paragraphs>639</Paragraphs>
  <Slides>37</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37</vt:i4>
      </vt:variant>
    </vt:vector>
  </HeadingPairs>
  <TitlesOfParts>
    <vt:vector size="39" baseType="lpstr">
      <vt:lpstr>Kalabalık</vt:lpstr>
      <vt:lpstr>Acrobat Document</vt:lpstr>
      <vt:lpstr>                            2023-2024 EĞİTİM ÖĞRETİM YILI İLÇE  REHBER ÖĞRETMEN/PSİKOLOJİK DANIŞMANLAR  SENE BAŞI TOPLANTISI </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REHBERLİK VE ARAŞTIRMA MERKEZİ OKUL KOORDİNATÖRLÜK GÖREVLENDİRMELERİ </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NEVŞEHİR  REHBERLİK  VE  ARAŞTIRMA MERKEZİ MÜDÜRLÜĞÜ SINAVLARA HAZIRLIK SÜRECİ BİLGİLENDİRME KİTAPÇIĞI</dc:title>
  <dc:creator>dell</dc:creator>
  <cp:lastModifiedBy>HAŞMET</cp:lastModifiedBy>
  <cp:revision>214</cp:revision>
  <cp:lastPrinted>2023-09-04T09:09:33Z</cp:lastPrinted>
  <dcterms:created xsi:type="dcterms:W3CDTF">2021-01-21T08:27:48Z</dcterms:created>
  <dcterms:modified xsi:type="dcterms:W3CDTF">2023-09-28T10:37:00Z</dcterms:modified>
</cp:coreProperties>
</file>