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4" r:id="rId4"/>
    <p:sldId id="258" r:id="rId5"/>
    <p:sldId id="259" r:id="rId6"/>
    <p:sldId id="260" r:id="rId7"/>
    <p:sldId id="261" r:id="rId8"/>
    <p:sldId id="262" r:id="rId9"/>
    <p:sldId id="265" r:id="rId10"/>
    <p:sldId id="267" r:id="rId11"/>
    <p:sldId id="26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015" autoAdjust="0"/>
    <p:restoredTop sz="94630" autoAdjust="0"/>
  </p:normalViewPr>
  <p:slideViewPr>
    <p:cSldViewPr snapToGrid="0">
      <p:cViewPr varScale="1">
        <p:scale>
          <a:sx n="69" d="100"/>
          <a:sy n="69" d="100"/>
        </p:scale>
        <p:origin x="-696"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10/11/2021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10/11/2021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42A54C80-263E-416B-A8E0-580EDEADCBDC}" type="datetimeFigureOut">
              <a:rPr lang="en-US" dirty="0"/>
              <a:pPr/>
              <a:t>10/11/2021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dirty="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10/11/2021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10/11/2021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55769" y="5277325"/>
            <a:ext cx="8309656" cy="1580675"/>
          </a:xfrm>
        </p:spPr>
        <p:txBody>
          <a:bodyPr/>
          <a:lstStyle/>
          <a:p>
            <a:r>
              <a:rPr lang="tr-TR" sz="3200" dirty="0"/>
              <a:t>BİREYSEL FARKLILIKLARA </a:t>
            </a:r>
            <a:r>
              <a:rPr lang="tr-TR" sz="3200" dirty="0" smtClean="0"/>
              <a:t>SAYGI</a:t>
            </a:r>
            <a:br>
              <a:rPr lang="tr-TR" sz="3200" dirty="0" smtClean="0"/>
            </a:br>
            <a:r>
              <a:rPr lang="tr-TR" sz="3200" dirty="0" smtClean="0"/>
              <a:t>VELİ </a:t>
            </a:r>
            <a:r>
              <a:rPr lang="tr-TR" sz="3200" dirty="0"/>
              <a:t>BİLGİLENDİRME </a:t>
            </a:r>
            <a:r>
              <a:rPr lang="tr-TR" sz="3200" dirty="0" smtClean="0"/>
              <a:t>SUNUMU</a:t>
            </a:r>
            <a:br>
              <a:rPr lang="tr-TR" sz="3200" dirty="0" smtClean="0"/>
            </a:br>
            <a:r>
              <a:rPr lang="tr-TR" sz="3200" b="1" dirty="0" smtClean="0"/>
              <a:t> Eskişehir İl Milli Eğitim Müdürlüğü</a:t>
            </a:r>
            <a:r>
              <a:rPr lang="tr-TR" sz="3200" dirty="0" smtClean="0"/>
              <a:t/>
            </a:r>
            <a:br>
              <a:rPr lang="tr-TR" sz="3200" dirty="0" smtClean="0"/>
            </a:br>
            <a:r>
              <a:rPr lang="tr-TR" sz="3200" b="1" dirty="0" smtClean="0"/>
              <a:t>Yerel Hedef Eğitim İçeriği Komisyonu</a:t>
            </a:r>
            <a:r>
              <a:rPr lang="tr-TR" sz="3200" dirty="0" smtClean="0"/>
              <a:t/>
            </a:r>
            <a:br>
              <a:rPr lang="tr-TR" sz="3200" dirty="0" smtClean="0"/>
            </a:br>
            <a:endParaRPr lang="tr-TR" sz="3200" dirty="0"/>
          </a:p>
        </p:txBody>
      </p:sp>
      <p:pic>
        <p:nvPicPr>
          <p:cNvPr id="3" name="Resim 2"/>
          <p:cNvPicPr>
            <a:picLocks noChangeAspect="1"/>
          </p:cNvPicPr>
          <p:nvPr/>
        </p:nvPicPr>
        <p:blipFill>
          <a:blip r:embed="rId2"/>
          <a:stretch>
            <a:fillRect/>
          </a:stretch>
        </p:blipFill>
        <p:spPr>
          <a:xfrm>
            <a:off x="1017224" y="317425"/>
            <a:ext cx="8402198" cy="3841441"/>
          </a:xfrm>
          <a:prstGeom prst="rect">
            <a:avLst/>
          </a:prstGeom>
        </p:spPr>
      </p:pic>
    </p:spTree>
    <p:extLst>
      <p:ext uri="{BB962C8B-B14F-4D97-AF65-F5344CB8AC3E}">
        <p14:creationId xmlns:p14="http://schemas.microsoft.com/office/powerpoint/2010/main" xmlns="" val="3844054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32417" y="837284"/>
            <a:ext cx="10295467" cy="5182046"/>
          </a:xfrm>
        </p:spPr>
        <p:txBody>
          <a:bodyPr>
            <a:normAutofit/>
          </a:bodyPr>
          <a:lstStyle/>
          <a:p>
            <a:r>
              <a:rPr lang="tr-TR" dirty="0"/>
              <a:t>BİREYSEL FARKLILIKLARIN EĞİTİMDEKİ ÖNEMİ </a:t>
            </a:r>
            <a:r>
              <a:rPr lang="tr-TR" dirty="0" smtClean="0"/>
              <a:t>(2)</a:t>
            </a:r>
          </a:p>
          <a:p>
            <a:pPr marL="0" indent="0">
              <a:buNone/>
            </a:pPr>
            <a:endParaRPr lang="tr-TR" dirty="0" smtClean="0"/>
          </a:p>
          <a:p>
            <a:r>
              <a:rPr lang="tr-TR" dirty="0" smtClean="0"/>
              <a:t>Öğretmen</a:t>
            </a:r>
            <a:r>
              <a:rPr lang="tr-TR" dirty="0"/>
              <a:t>, öğrenme durumunu öğrencinin bireysel ihtiyaçlarına göre ayarlamak için birçok yaklaşıma aşina olmalıdır. Herhangi bir eğitim programı, bireyler ve özelliklerindeki farklılıklar hakkındaki önemli gerçekleri göz önünde bulundurmalıdır</a:t>
            </a:r>
            <a:r>
              <a:rPr lang="tr-TR" dirty="0" smtClean="0"/>
              <a:t>.</a:t>
            </a:r>
          </a:p>
          <a:p>
            <a:r>
              <a:rPr lang="tr-TR" dirty="0"/>
              <a:t>Herhangi bir faaliyet alanında, bireylerin yetenekleri de dikkate alınmalıdır. Bununla birlikte, çeşitli seviyeler kademeli olarak birleştiğinden ve keskin bir şekilde farklılaşmadığından bireyler kolayca sınıflandırılamaz. </a:t>
            </a:r>
          </a:p>
          <a:p>
            <a:r>
              <a:rPr lang="tr-TR" dirty="0"/>
              <a:t>Kanıt, bireyin farklı özelliklere sahip olmasından dolayı açıktır. Herhangi bir sınıftaki kapasite, yetenek, ihtiyaç ve ilgi alanları, tüm okul seviyelerinde ve tüm öğrenim alanlarında öğretim için farklı bir yaklaşım gerektirmektedir</a:t>
            </a:r>
            <a:r>
              <a:rPr lang="tr-TR" dirty="0" smtClean="0"/>
              <a:t>.</a:t>
            </a:r>
          </a:p>
          <a:p>
            <a:r>
              <a:rPr lang="tr-TR" dirty="0"/>
              <a:t>Eğitim, bireyin doğasına ve ihtiyaçlarına göre uygulanacaksa, okulun işlevini esnek ve uyarlanabilir tutmak için özen gösterilmelidir. Okuldaki hiçbir çocuk, dikkatli bir şekilde planlanmış ve yönetilmiş bir düzenleme olmadan, öğrenciler arasında var olan bireysel farkları dikkate almadan eğitimsel büyümesini ve gelişmesini gerçekleştiremez.</a:t>
            </a:r>
          </a:p>
          <a:p>
            <a:endParaRPr lang="tr-TR" dirty="0"/>
          </a:p>
          <a:p>
            <a:pPr marL="0" indent="0">
              <a:buNone/>
            </a:pPr>
            <a:endParaRPr lang="tr-TR" dirty="0"/>
          </a:p>
          <a:p>
            <a:pPr marL="0" indent="0">
              <a:buNone/>
            </a:pPr>
            <a:endParaRPr lang="tr-TR" dirty="0"/>
          </a:p>
          <a:p>
            <a:endParaRPr lang="tr-TR" dirty="0"/>
          </a:p>
        </p:txBody>
      </p:sp>
    </p:spTree>
    <p:extLst>
      <p:ext uri="{BB962C8B-B14F-4D97-AF65-F5344CB8AC3E}">
        <p14:creationId xmlns:p14="http://schemas.microsoft.com/office/powerpoint/2010/main" xmlns="" val="3268408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0552" y="4803355"/>
            <a:ext cx="8596668" cy="1388124"/>
          </a:xfrm>
        </p:spPr>
        <p:txBody>
          <a:bodyPr/>
          <a:lstStyle/>
          <a:p>
            <a:endParaRPr lang="tr-TR" dirty="0" smtClean="0"/>
          </a:p>
          <a:p>
            <a:pPr marL="0" indent="0">
              <a:buNone/>
            </a:pPr>
            <a:r>
              <a:rPr lang="tr-TR" sz="2800" dirty="0" smtClean="0"/>
              <a:t>KATILIMINIZ İÇİN TEŞEKKÜR EDERİM…</a:t>
            </a:r>
          </a:p>
          <a:p>
            <a:endParaRPr lang="tr-TR" dirty="0"/>
          </a:p>
        </p:txBody>
      </p:sp>
      <p:pic>
        <p:nvPicPr>
          <p:cNvPr id="4" name="Picture 5" descr="tomurcuk gülle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53589" y="610918"/>
            <a:ext cx="9814132" cy="3857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367786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SUNUM İÇERİĞİ</a:t>
            </a:r>
          </a:p>
        </p:txBody>
      </p:sp>
      <p:sp>
        <p:nvSpPr>
          <p:cNvPr id="3" name="İçerik Yer Tutucusu 2"/>
          <p:cNvSpPr>
            <a:spLocks noGrp="1"/>
          </p:cNvSpPr>
          <p:nvPr>
            <p:ph idx="1"/>
          </p:nvPr>
        </p:nvSpPr>
        <p:spPr>
          <a:xfrm>
            <a:off x="567165" y="1598729"/>
            <a:ext cx="8596668" cy="3880773"/>
          </a:xfrm>
        </p:spPr>
        <p:txBody>
          <a:bodyPr>
            <a:normAutofit/>
          </a:bodyPr>
          <a:lstStyle/>
          <a:p>
            <a:r>
              <a:rPr lang="tr-TR" sz="2800" dirty="0"/>
              <a:t>1- Bireysel f</a:t>
            </a:r>
            <a:r>
              <a:rPr lang="tr-TR" sz="2800" dirty="0" smtClean="0"/>
              <a:t>arklılık dendiğinde </a:t>
            </a:r>
            <a:r>
              <a:rPr lang="tr-TR" sz="2800" dirty="0"/>
              <a:t>ne anlıyorsunuz? </a:t>
            </a:r>
          </a:p>
          <a:p>
            <a:r>
              <a:rPr lang="tr-TR" sz="2800" dirty="0"/>
              <a:t>2- Bireysel farkında olmaz ve görmezden gelinirse;</a:t>
            </a:r>
          </a:p>
          <a:p>
            <a:r>
              <a:rPr lang="tr-TR" sz="2800" dirty="0"/>
              <a:t>3- Bireysel farklılıkları değiştirmeye çalışırsak;</a:t>
            </a:r>
            <a:endParaRPr lang="tr-TR" dirty="0"/>
          </a:p>
          <a:p>
            <a:r>
              <a:rPr lang="tr-TR" sz="2800" dirty="0"/>
              <a:t>4- </a:t>
            </a:r>
            <a:r>
              <a:rPr lang="tr-TR" sz="2800" dirty="0" smtClean="0"/>
              <a:t>Farklılıklara değer verme yöntemleri;</a:t>
            </a:r>
          </a:p>
          <a:p>
            <a:r>
              <a:rPr lang="tr-TR" sz="2800" dirty="0" smtClean="0"/>
              <a:t>5- Eğitimde bireysel farklılıkların önemi;</a:t>
            </a:r>
            <a:endParaRPr lang="tr-TR" sz="2800" dirty="0"/>
          </a:p>
        </p:txBody>
      </p:sp>
    </p:spTree>
    <p:extLst>
      <p:ext uri="{BB962C8B-B14F-4D97-AF65-F5344CB8AC3E}">
        <p14:creationId xmlns:p14="http://schemas.microsoft.com/office/powerpoint/2010/main" xmlns="" val="266111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539827"/>
            <a:ext cx="8596668" cy="5501535"/>
          </a:xfrm>
        </p:spPr>
        <p:txBody>
          <a:bodyPr/>
          <a:lstStyle/>
          <a:p>
            <a:pPr marL="0" indent="0">
              <a:buNone/>
            </a:pPr>
            <a:r>
              <a:rPr lang="tr-TR" sz="2400" b="1" i="1" dirty="0" smtClean="0"/>
              <a:t>Bireysel </a:t>
            </a:r>
            <a:r>
              <a:rPr lang="tr-TR" sz="2400" b="1" i="1" dirty="0"/>
              <a:t>F</a:t>
            </a:r>
            <a:r>
              <a:rPr lang="tr-TR" sz="2400" b="1" i="1" dirty="0" smtClean="0"/>
              <a:t>arklılık Dendiğinde Ne Anlıyorsunuz</a:t>
            </a:r>
            <a:r>
              <a:rPr lang="tr-TR" sz="2400" b="1" i="1" dirty="0"/>
              <a:t>? </a:t>
            </a:r>
            <a:endParaRPr lang="tr-TR" sz="2400" b="1" i="1" dirty="0" smtClean="0"/>
          </a:p>
          <a:p>
            <a:pPr marL="0" indent="0">
              <a:buNone/>
            </a:pPr>
            <a:r>
              <a:rPr lang="tr-TR" sz="2000" dirty="0"/>
              <a:t>Ailelerin her bir ferdinin birbirinden farklı özellikleri bulunduğu gibi toplum içerisinde yaşayan tüm vatandaşların da kendilerine has olan ve diğer kişilerden ayrılan özellikleri bulunmaktadır</a:t>
            </a:r>
            <a:r>
              <a:rPr lang="tr-TR" sz="2000" dirty="0" smtClean="0"/>
              <a:t>.</a:t>
            </a:r>
          </a:p>
          <a:p>
            <a:pPr marL="0" indent="0">
              <a:buNone/>
            </a:pPr>
            <a:r>
              <a:rPr lang="tr-TR" sz="2000" dirty="0"/>
              <a:t>Bireysel farklılıklar insanların birbirinden ayrılmasını sağlayan, kişiye özel olan ve davranışsal anlamda da farklılık gösterebilen özelliklerdir</a:t>
            </a:r>
            <a:r>
              <a:rPr lang="tr-TR" sz="2000" dirty="0" smtClean="0"/>
              <a:t>.</a:t>
            </a:r>
          </a:p>
          <a:p>
            <a:pPr marL="0" indent="0">
              <a:buNone/>
            </a:pPr>
            <a:r>
              <a:rPr lang="tr-TR" sz="2000" dirty="0"/>
              <a:t>Etrafımızda yer alan insanlarla farklı yanlarımızın olması o kişilerle aramızdaki bireysel farklılık durumunu gösteren bir örneklemedir. Bu cümleden hareketle bireysel farklılıkların diğer insanlardan ayrılan özelliklerimiz olduğu söylenebilir. Bu özellikler kimi zaman fiziki kimi zaman da davranışsal özelliklerdir. Bireylerin birbirinden farklı olması toplumun çeşitliliğini arttırarak iletişimde farklı fikirlerin de oluşabilmesini sağlamaktadır.</a:t>
            </a:r>
            <a:br>
              <a:rPr lang="tr-TR" sz="2000" dirty="0"/>
            </a:br>
            <a:endParaRPr lang="tr-TR" sz="2000" dirty="0"/>
          </a:p>
          <a:p>
            <a:endParaRPr lang="tr-TR" dirty="0"/>
          </a:p>
        </p:txBody>
      </p:sp>
    </p:spTree>
    <p:extLst>
      <p:ext uri="{BB962C8B-B14F-4D97-AF65-F5344CB8AC3E}">
        <p14:creationId xmlns:p14="http://schemas.microsoft.com/office/powerpoint/2010/main" xmlns="" val="879886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A9A8370F-9EE7-456C-BABC-804BE8BE585E}"/>
              </a:ext>
            </a:extLst>
          </p:cNvPr>
          <p:cNvSpPr>
            <a:spLocks noGrp="1"/>
          </p:cNvSpPr>
          <p:nvPr>
            <p:ph idx="1"/>
          </p:nvPr>
        </p:nvSpPr>
        <p:spPr>
          <a:xfrm>
            <a:off x="738337" y="521214"/>
            <a:ext cx="8596668" cy="4888068"/>
          </a:xfrm>
        </p:spPr>
        <p:txBody>
          <a:bodyPr>
            <a:normAutofit/>
          </a:bodyPr>
          <a:lstStyle/>
          <a:p>
            <a:endParaRPr lang="tr-TR" dirty="0"/>
          </a:p>
          <a:p>
            <a:pPr marL="0" indent="0">
              <a:buNone/>
            </a:pPr>
            <a:r>
              <a:rPr lang="tr-TR" sz="2200" b="1" i="1" dirty="0" smtClean="0"/>
              <a:t>Doğrudan </a:t>
            </a:r>
            <a:r>
              <a:rPr lang="tr-TR" sz="2200" b="1" i="1" dirty="0"/>
              <a:t>göze çarpan işittiğimiz, gördüğümüz farklılıklar: </a:t>
            </a:r>
            <a:r>
              <a:rPr lang="tr-TR" sz="2200" dirty="0"/>
              <a:t>S</a:t>
            </a:r>
            <a:r>
              <a:rPr lang="tr-TR" sz="2200" i="1" dirty="0"/>
              <a:t>aç stili, görünüş, göz rengi, cinsiyet, yaş, boy, kilo, fiziksel yeterlilikler, kıyafet, meslek, müzik, yaşam tarzı. </a:t>
            </a:r>
            <a:endParaRPr lang="tr-TR" sz="2200" dirty="0"/>
          </a:p>
          <a:p>
            <a:pPr marL="0" indent="0">
              <a:buNone/>
            </a:pPr>
            <a:r>
              <a:rPr lang="tr-TR" sz="2200" b="1" i="1" dirty="0" smtClean="0"/>
              <a:t>Değerler</a:t>
            </a:r>
            <a:r>
              <a:rPr lang="tr-TR" sz="2200" b="1" i="1" dirty="0"/>
              <a:t>, tutumlar, hayat hikayeleri, düşünceler, alışkanlıklar: </a:t>
            </a:r>
            <a:r>
              <a:rPr lang="tr-TR" sz="2200" i="1" dirty="0"/>
              <a:t>İçe kapanıklık, dışa dönüklük, arkadaşlık ilişkileri, aile yapısı, zamanı nasıl değerlendirdiği, dikkat becerileri, okula karşı tutumu, öğrenme yöntemi, organizasyon yapma becerisi, temizlik anlayışı, geçmiş ve geleceğe ilişkin bakış açısı, yeni insanlarla tanışma ve alışkanlıklarını değiştirme tutumu, gelir düzeyi, hobiler, eğlence alışkanlıkları, eğitim düzeyi, mesleki eğilimi, ilgi ve yetenekler, olaylara bakış açısı, geçmiş yaşantılar.</a:t>
            </a:r>
            <a:endParaRPr lang="tr-TR" sz="2200" dirty="0"/>
          </a:p>
        </p:txBody>
      </p:sp>
    </p:spTree>
    <p:extLst>
      <p:ext uri="{BB962C8B-B14F-4D97-AF65-F5344CB8AC3E}">
        <p14:creationId xmlns:p14="http://schemas.microsoft.com/office/powerpoint/2010/main" xmlns="" val="3544722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C1EBB7C5-A974-43F0-BE86-C829DEF51002}"/>
              </a:ext>
            </a:extLst>
          </p:cNvPr>
          <p:cNvSpPr>
            <a:spLocks noGrp="1"/>
          </p:cNvSpPr>
          <p:nvPr>
            <p:ph idx="1"/>
          </p:nvPr>
        </p:nvSpPr>
        <p:spPr>
          <a:xfrm>
            <a:off x="581800" y="409434"/>
            <a:ext cx="8596668" cy="5759353"/>
          </a:xfrm>
        </p:spPr>
        <p:txBody>
          <a:bodyPr>
            <a:normAutofit lnSpcReduction="10000"/>
          </a:bodyPr>
          <a:lstStyle/>
          <a:p>
            <a:endParaRPr lang="tr-TR" dirty="0"/>
          </a:p>
          <a:p>
            <a:pPr marL="0" indent="0">
              <a:buNone/>
            </a:pPr>
            <a:r>
              <a:rPr lang="tr-TR" sz="2400" b="1" i="1" dirty="0"/>
              <a:t>Bireysel farklılıkların farkında olmazsak; </a:t>
            </a:r>
            <a:endParaRPr lang="tr-TR" sz="2400" dirty="0"/>
          </a:p>
          <a:p>
            <a:r>
              <a:rPr lang="tr-TR" sz="2400" i="1" dirty="0"/>
              <a:t>Gelişimi için ihtiyaç duyduğu gereksinimleri karşılayamayız. </a:t>
            </a:r>
            <a:endParaRPr lang="tr-TR" sz="2400" dirty="0"/>
          </a:p>
          <a:p>
            <a:r>
              <a:rPr lang="tr-TR" sz="2400" i="1" dirty="0"/>
              <a:t>Potansiyelini gerçekleştirmesi için uygun ortamı sağlayamayız. </a:t>
            </a:r>
            <a:endParaRPr lang="tr-TR" sz="2400" dirty="0"/>
          </a:p>
          <a:p>
            <a:r>
              <a:rPr lang="tr-TR" sz="2400" i="1" dirty="0"/>
              <a:t>Geleceğe ilişkin umutsuzluk yaşar. </a:t>
            </a:r>
            <a:endParaRPr lang="tr-TR" sz="2400" dirty="0"/>
          </a:p>
          <a:p>
            <a:pPr marL="0" indent="0">
              <a:buNone/>
            </a:pPr>
            <a:endParaRPr lang="tr-TR" sz="2400" b="1" i="1" dirty="0"/>
          </a:p>
          <a:p>
            <a:pPr marL="0" indent="0">
              <a:buNone/>
            </a:pPr>
            <a:r>
              <a:rPr lang="tr-TR" sz="2400" b="1" i="1" dirty="0"/>
              <a:t>Bireysel farklılıkları yok sayarsak; </a:t>
            </a:r>
            <a:endParaRPr lang="tr-TR" sz="2400" dirty="0"/>
          </a:p>
          <a:p>
            <a:r>
              <a:rPr lang="tr-TR" sz="2400" i="1" dirty="0"/>
              <a:t>Çocuk anlaşılmamış hisseder. </a:t>
            </a:r>
            <a:endParaRPr lang="tr-TR" sz="2400" dirty="0"/>
          </a:p>
          <a:p>
            <a:r>
              <a:rPr lang="tr-TR" sz="2400" i="1" dirty="0"/>
              <a:t>Öfkeli ve saldırgan davranışlar sergiler. </a:t>
            </a:r>
            <a:endParaRPr lang="tr-TR" sz="2400" dirty="0"/>
          </a:p>
          <a:p>
            <a:r>
              <a:rPr lang="tr-TR" sz="2400" i="1" dirty="0"/>
              <a:t>Güvenli olmayan ortamlara girme ihtimali artar. </a:t>
            </a:r>
            <a:endParaRPr lang="tr-TR" sz="2400" dirty="0"/>
          </a:p>
          <a:p>
            <a:r>
              <a:rPr lang="tr-TR" sz="2400" i="1" dirty="0"/>
              <a:t>Aile bağları zayıflayarak riskli davranışlar sergiler. </a:t>
            </a:r>
            <a:endParaRPr lang="tr-TR" sz="2400" dirty="0"/>
          </a:p>
        </p:txBody>
      </p:sp>
    </p:spTree>
    <p:extLst>
      <p:ext uri="{BB962C8B-B14F-4D97-AF65-F5344CB8AC3E}">
        <p14:creationId xmlns:p14="http://schemas.microsoft.com/office/powerpoint/2010/main" xmlns="" val="2635863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4179564C-D31F-483F-B50F-D72224DF8474}"/>
              </a:ext>
            </a:extLst>
          </p:cNvPr>
          <p:cNvSpPr>
            <a:spLocks noGrp="1"/>
          </p:cNvSpPr>
          <p:nvPr>
            <p:ph idx="1"/>
          </p:nvPr>
        </p:nvSpPr>
        <p:spPr>
          <a:xfrm>
            <a:off x="677334" y="641445"/>
            <a:ext cx="8596668" cy="5399917"/>
          </a:xfrm>
        </p:spPr>
        <p:txBody>
          <a:bodyPr>
            <a:normAutofit/>
          </a:bodyPr>
          <a:lstStyle/>
          <a:p>
            <a:pPr marL="0" indent="0">
              <a:buNone/>
            </a:pPr>
            <a:r>
              <a:rPr lang="tr-TR" dirty="0"/>
              <a:t> </a:t>
            </a:r>
            <a:r>
              <a:rPr lang="tr-TR" sz="2000" b="1" i="1" dirty="0"/>
              <a:t>Bireysel farklılıkları kabul etmeyerek değiştirmeye çalışırsak; </a:t>
            </a:r>
            <a:endParaRPr lang="tr-TR" sz="2000" dirty="0"/>
          </a:p>
          <a:p>
            <a:r>
              <a:rPr lang="tr-TR" sz="2000" i="1" dirty="0"/>
              <a:t>Çocuğun başaramayacağı şeylere zorlayarak başarabileceklerini görmezden geliriz. </a:t>
            </a:r>
            <a:endParaRPr lang="tr-TR" sz="2000" dirty="0"/>
          </a:p>
          <a:p>
            <a:r>
              <a:rPr lang="tr-TR" sz="2000" i="1" dirty="0"/>
              <a:t>Aile içi iletişimi olumsuz etkiler, çocuğun düşük benlik saygısı oluşturmasına sebep oluruz. </a:t>
            </a:r>
            <a:endParaRPr lang="tr-TR" sz="2000" dirty="0"/>
          </a:p>
          <a:p>
            <a:r>
              <a:rPr lang="tr-TR" sz="2000" i="1" dirty="0"/>
              <a:t>Psikolojik sağlamlığı düşer, kendini yetersiz ve başarısız hissetmeye başlar. </a:t>
            </a:r>
            <a:endParaRPr lang="tr-TR" sz="2000" dirty="0"/>
          </a:p>
          <a:p>
            <a:r>
              <a:rPr lang="tr-TR" sz="2000" i="1" dirty="0"/>
              <a:t>Bireysel farklılıkları görmezden gelerek çocuğu başkalarıyla kıyaslarsak; </a:t>
            </a:r>
            <a:endParaRPr lang="tr-TR" sz="2000" dirty="0"/>
          </a:p>
          <a:p>
            <a:r>
              <a:rPr lang="tr-TR" sz="2000" i="1" dirty="0"/>
              <a:t>Çocuk değersiz hisseder. </a:t>
            </a:r>
            <a:endParaRPr lang="tr-TR" sz="2000" dirty="0"/>
          </a:p>
          <a:p>
            <a:r>
              <a:rPr lang="tr-TR" sz="2000" i="1" dirty="0"/>
              <a:t>Ruhunda onarılmaz yaralar açılır. </a:t>
            </a:r>
            <a:endParaRPr lang="tr-TR" sz="2000" dirty="0"/>
          </a:p>
          <a:p>
            <a:r>
              <a:rPr lang="tr-TR" sz="2000" i="1" dirty="0"/>
              <a:t>Hem ailesine hem de kıyaslandığı kişilere karşı öfke duygusu artar. </a:t>
            </a:r>
            <a:endParaRPr lang="tr-TR" sz="2000" dirty="0"/>
          </a:p>
        </p:txBody>
      </p:sp>
    </p:spTree>
    <p:extLst>
      <p:ext uri="{BB962C8B-B14F-4D97-AF65-F5344CB8AC3E}">
        <p14:creationId xmlns:p14="http://schemas.microsoft.com/office/powerpoint/2010/main" xmlns="" val="2323008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77F257A6-37A4-4632-8351-2AE6ABE01002}"/>
              </a:ext>
            </a:extLst>
          </p:cNvPr>
          <p:cNvSpPr>
            <a:spLocks noGrp="1"/>
          </p:cNvSpPr>
          <p:nvPr>
            <p:ph idx="1"/>
          </p:nvPr>
        </p:nvSpPr>
        <p:spPr>
          <a:xfrm>
            <a:off x="411480" y="194310"/>
            <a:ext cx="11132682" cy="6206489"/>
          </a:xfrm>
        </p:spPr>
        <p:txBody>
          <a:bodyPr>
            <a:normAutofit/>
          </a:bodyPr>
          <a:lstStyle/>
          <a:p>
            <a:pPr marL="0" indent="0">
              <a:buNone/>
            </a:pPr>
            <a:r>
              <a:rPr lang="tr-TR" sz="2600" b="1" i="1" dirty="0" smtClean="0"/>
              <a:t>Farklılıklara değer verme:</a:t>
            </a:r>
            <a:endParaRPr lang="tr-TR" sz="2600" b="1" dirty="0"/>
          </a:p>
          <a:p>
            <a:r>
              <a:rPr lang="tr-TR" i="1" dirty="0"/>
              <a:t>Çocuğunuzu bütünüyle tanıyarak, yapabildikleri ve yapamadıklarıyla kabul etmek. Gelişimini destekleyici olmak. </a:t>
            </a:r>
            <a:endParaRPr lang="tr-TR" dirty="0"/>
          </a:p>
          <a:p>
            <a:r>
              <a:rPr lang="tr-TR" i="1" dirty="0"/>
              <a:t>Çocuğunuzdaki bireysel bir farklılıktan dolayı endişelendiğinizde yaşanan durumu anlamak için kendinize ve çocuğunuza zaman verin. </a:t>
            </a:r>
            <a:endParaRPr lang="tr-TR" dirty="0"/>
          </a:p>
          <a:p>
            <a:r>
              <a:rPr lang="tr-TR" i="1" dirty="0"/>
              <a:t>İletişim ve beklentilerinizde net ve saygılı olun. </a:t>
            </a:r>
            <a:endParaRPr lang="tr-TR" dirty="0"/>
          </a:p>
          <a:p>
            <a:r>
              <a:rPr lang="tr-TR" i="1" dirty="0"/>
              <a:t>Bireysel farlılıklara saygı duyan bir dil kullanımı tercih edin, </a:t>
            </a:r>
            <a:r>
              <a:rPr lang="tr-TR" i="1" dirty="0" err="1"/>
              <a:t>etiketleyici</a:t>
            </a:r>
            <a:r>
              <a:rPr lang="tr-TR" i="1" dirty="0"/>
              <a:t> sözcüklerden kaçının. </a:t>
            </a:r>
            <a:endParaRPr lang="tr-TR" dirty="0"/>
          </a:p>
          <a:p>
            <a:r>
              <a:rPr lang="tr-TR" i="1" dirty="0"/>
              <a:t>Çocuğunuzun güçlü yanlarını fark etmeye </a:t>
            </a:r>
            <a:endParaRPr lang="tr-TR" dirty="0"/>
          </a:p>
          <a:p>
            <a:r>
              <a:rPr lang="tr-TR" i="1" dirty="0"/>
              <a:t>çalışın. Güçlü yanlarını ortaya çıkarabilecek bir ortam hazırlayın. </a:t>
            </a:r>
            <a:endParaRPr lang="tr-TR" dirty="0"/>
          </a:p>
          <a:p>
            <a:r>
              <a:rPr lang="tr-TR" i="1" dirty="0"/>
              <a:t>Farklılıklarının çocuğunuzu eşsiz ve özel yaptığının bilin. </a:t>
            </a:r>
            <a:endParaRPr lang="tr-TR" dirty="0"/>
          </a:p>
          <a:p>
            <a:r>
              <a:rPr lang="tr-TR" i="1" dirty="0"/>
              <a:t>Farklı özelliklerin bir üstünlük veya zayıflık olmadığını çocuğunuza model olarak anlatmaya çalışın. </a:t>
            </a:r>
            <a:endParaRPr lang="tr-TR" dirty="0"/>
          </a:p>
          <a:p>
            <a:r>
              <a:rPr lang="tr-TR" i="1" dirty="0"/>
              <a:t>Tüm çocuklar farklı ve özeldir, bu farklılıklar için her çocuğunuza zaman ayırın. </a:t>
            </a:r>
            <a:endParaRPr lang="tr-TR" dirty="0"/>
          </a:p>
          <a:p>
            <a:r>
              <a:rPr lang="tr-TR" i="1" dirty="0"/>
              <a:t>Farklılıkların anlaşılmaması çocuğunuzda kaygı yaratır. </a:t>
            </a:r>
            <a:endParaRPr lang="tr-TR" dirty="0"/>
          </a:p>
          <a:p>
            <a:r>
              <a:rPr lang="tr-TR" i="1" dirty="0"/>
              <a:t>Çocuğunuza yeteneklerine uygun ortamlar yaratıp görevler vererek öz yeterlilik duygusu geliştirmesine yardım edin. </a:t>
            </a:r>
            <a:endParaRPr lang="tr-TR" dirty="0"/>
          </a:p>
          <a:p>
            <a:r>
              <a:rPr lang="tr-TR" i="1" dirty="0"/>
              <a:t>Çocuğunuzu bir koşul göstermeden </a:t>
            </a:r>
            <a:r>
              <a:rPr lang="tr-TR" i="1" dirty="0" smtClean="0"/>
              <a:t>sevdiğinizi gösterin</a:t>
            </a:r>
            <a:endParaRPr lang="tr-TR" dirty="0"/>
          </a:p>
        </p:txBody>
      </p:sp>
    </p:spTree>
    <p:extLst>
      <p:ext uri="{BB962C8B-B14F-4D97-AF65-F5344CB8AC3E}">
        <p14:creationId xmlns:p14="http://schemas.microsoft.com/office/powerpoint/2010/main" xmlns="" val="1572271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4370" y="959750"/>
            <a:ext cx="9898379" cy="5246740"/>
          </a:xfrm>
        </p:spPr>
        <p:txBody>
          <a:bodyPr/>
          <a:lstStyle/>
          <a:p>
            <a:pPr marL="0" indent="0">
              <a:buNone/>
            </a:pPr>
            <a:r>
              <a:rPr lang="tr-TR" sz="2000" b="1" i="1" dirty="0" smtClean="0"/>
              <a:t>Bireysel </a:t>
            </a:r>
            <a:r>
              <a:rPr lang="tr-TR" sz="2000" b="1" i="1" dirty="0"/>
              <a:t>farklılıklarına saygı duyduğunuzda çocuğunuz nasıl hisseder ve ilişkinizde neler değişir? </a:t>
            </a:r>
            <a:endParaRPr lang="tr-TR" sz="2000" dirty="0"/>
          </a:p>
          <a:p>
            <a:r>
              <a:rPr lang="tr-TR" i="1" dirty="0"/>
              <a:t>Aile ortamına ilişkin aidiyet hisseder. </a:t>
            </a:r>
            <a:endParaRPr lang="tr-TR" dirty="0"/>
          </a:p>
          <a:p>
            <a:r>
              <a:rPr lang="tr-TR" i="1" dirty="0"/>
              <a:t>Kendini güvende hisseder. </a:t>
            </a:r>
            <a:endParaRPr lang="tr-TR" dirty="0"/>
          </a:p>
          <a:p>
            <a:r>
              <a:rPr lang="tr-TR" i="1" dirty="0" smtClean="0"/>
              <a:t>Çocuğunuz da farklılıklara saygı duymayı öğrenir. </a:t>
            </a:r>
            <a:r>
              <a:rPr lang="tr-TR" i="1" dirty="0"/>
              <a:t>Problem çözme becerisi artar. </a:t>
            </a:r>
            <a:endParaRPr lang="tr-TR" dirty="0"/>
          </a:p>
          <a:p>
            <a:r>
              <a:rPr lang="tr-TR" i="1" dirty="0"/>
              <a:t>Olumlu benlik algısı oluşturur. </a:t>
            </a:r>
            <a:endParaRPr lang="tr-TR" dirty="0"/>
          </a:p>
          <a:p>
            <a:r>
              <a:rPr lang="tr-TR" i="1" dirty="0"/>
              <a:t>Kendini saklama ihtiyacı hissetmeden benliğini rahatça ortaya koyabilir. </a:t>
            </a:r>
            <a:endParaRPr lang="tr-TR" dirty="0"/>
          </a:p>
          <a:p>
            <a:r>
              <a:rPr lang="tr-TR" i="1" dirty="0"/>
              <a:t>Etkin dinleme, kendini doğru ifade etme, sınırlarını koruma becerileri gelişir. </a:t>
            </a:r>
            <a:endParaRPr lang="tr-TR" dirty="0"/>
          </a:p>
          <a:p>
            <a:r>
              <a:rPr lang="tr-TR" i="1" dirty="0"/>
              <a:t>Sorumluluk almaya yönelik motivasyonu artar. </a:t>
            </a:r>
            <a:endParaRPr lang="tr-TR" dirty="0"/>
          </a:p>
          <a:p>
            <a:r>
              <a:rPr lang="tr-TR" i="1" dirty="0"/>
              <a:t>Aile içi paylaşım artar </a:t>
            </a:r>
            <a:endParaRPr lang="tr-TR" dirty="0"/>
          </a:p>
        </p:txBody>
      </p:sp>
    </p:spTree>
    <p:extLst>
      <p:ext uri="{BB962C8B-B14F-4D97-AF65-F5344CB8AC3E}">
        <p14:creationId xmlns:p14="http://schemas.microsoft.com/office/powerpoint/2010/main" xmlns="" val="3010852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23098" y="607211"/>
            <a:ext cx="9942926" cy="5507150"/>
          </a:xfrm>
        </p:spPr>
        <p:txBody>
          <a:bodyPr>
            <a:normAutofit lnSpcReduction="10000"/>
          </a:bodyPr>
          <a:lstStyle/>
          <a:p>
            <a:pPr marL="0" indent="0">
              <a:buNone/>
            </a:pPr>
            <a:r>
              <a:rPr lang="tr-TR" dirty="0" smtClean="0"/>
              <a:t>BİREYSEL FARKLILIKLARIN EĞİTİMDEKİ ÖNEMİ (1)</a:t>
            </a:r>
            <a:endParaRPr lang="tr-TR" dirty="0"/>
          </a:p>
          <a:p>
            <a:pPr marL="0" indent="0" algn="r">
              <a:buNone/>
            </a:pPr>
            <a:r>
              <a:rPr lang="tr-TR" dirty="0"/>
              <a:t> </a:t>
            </a:r>
            <a:endParaRPr lang="tr-TR" dirty="0" smtClean="0"/>
          </a:p>
          <a:p>
            <a:r>
              <a:rPr lang="tr-TR" dirty="0" smtClean="0"/>
              <a:t>Eğitimde bireysel farklılıkların önemi uzun zamandır bilinmektedir. Bilim insanları tarafından başlatılan ve şimdiye kadar sürdürülen kapsamlı deneysel çalışmalar, bireysel farklılıklar ve eğitime olan önemi ile ilgili bilgilerimizi arttırdı ve varlığının ve öneminin genel bir kabul meselesi olduğunu gösterdi.</a:t>
            </a:r>
            <a:endParaRPr lang="tr-TR" dirty="0"/>
          </a:p>
          <a:p>
            <a:r>
              <a:rPr lang="tr-TR" dirty="0" smtClean="0"/>
              <a:t>Şimdi </a:t>
            </a:r>
            <a:r>
              <a:rPr lang="tr-TR" dirty="0"/>
              <a:t>bu farklılıklar, bunların miktarları, karşılıklı ilişkileri ve nedenleri hakkında bilgi sahibi olmak, belirli bir çocuğun eğitimini planlamada çok önemlidir ve gereklidir. Bireyler arasında ne gibi farklılıklar olduğunun ve bu farklılıkların nedenlerinin tam olarak bilinmesi önemlidir</a:t>
            </a:r>
            <a:r>
              <a:rPr lang="tr-TR" dirty="0" smtClean="0"/>
              <a:t>.</a:t>
            </a:r>
            <a:endParaRPr lang="tr-TR" dirty="0"/>
          </a:p>
          <a:p>
            <a:r>
              <a:rPr lang="tr-TR" dirty="0"/>
              <a:t>Eğitim ayrıca, farklı olgunluk veya büyüme derecelerinden kaynaklanan bireysel farklılıklar ve önceki eğitim ve öğretimin neden olduğu bireylerle de ilgilidir</a:t>
            </a:r>
            <a:r>
              <a:rPr lang="tr-TR" dirty="0" smtClean="0"/>
              <a:t>.</a:t>
            </a:r>
          </a:p>
          <a:p>
            <a:r>
              <a:rPr lang="tr-TR" dirty="0"/>
              <a:t>Eğitim ancak, insanlar arasındaki farkların hangilerinin belirli bir kişinin başarısının eğitimden kaynaklandığını bilerek en az çaba, zaman ve masrafla verimli hale getirilebilir</a:t>
            </a:r>
            <a:r>
              <a:rPr lang="tr-TR" dirty="0" smtClean="0"/>
              <a:t>.</a:t>
            </a:r>
            <a:endParaRPr lang="tr-TR" dirty="0"/>
          </a:p>
          <a:p>
            <a:r>
              <a:rPr lang="tr-TR" dirty="0" smtClean="0"/>
              <a:t>İlerleme yapılacaksa, kesin bilgi gereklidir, görüş değil. Bireysel öğrencilerin ihtiyaçları karşılanırsa, bireysel farklılıklar öğretmen tarafından akılda tutulmalıdır. Fiziksel ve duygusal farklılıkların yanı sıra entelektüel farklılıkların da dikkate alınması gerektiği unutulmamalıdır.</a:t>
            </a:r>
          </a:p>
          <a:p>
            <a:endParaRPr lang="tr-TR" dirty="0"/>
          </a:p>
          <a:p>
            <a:pPr marL="0" indent="0">
              <a:buNone/>
            </a:pPr>
            <a:endParaRPr lang="tr-TR" dirty="0"/>
          </a:p>
        </p:txBody>
      </p:sp>
    </p:spTree>
    <p:extLst>
      <p:ext uri="{BB962C8B-B14F-4D97-AF65-F5344CB8AC3E}">
        <p14:creationId xmlns:p14="http://schemas.microsoft.com/office/powerpoint/2010/main" xmlns="" val="1964629875"/>
      </p:ext>
    </p:extLst>
  </p:cSld>
  <p:clrMapOvr>
    <a:masterClrMapping/>
  </p:clrMapOvr>
</p:sld>
</file>

<file path=ppt/theme/theme1.xml><?xml version="1.0" encoding="utf-8"?>
<a:theme xmlns:a="http://schemas.openxmlformats.org/drawingml/2006/main" name="Kristal">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90</TotalTime>
  <Words>664</Words>
  <Application>Microsoft Office PowerPoint</Application>
  <PresentationFormat>Özel</PresentationFormat>
  <Paragraphs>72</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Kristal</vt:lpstr>
      <vt:lpstr>BİREYSEL FARKLILIKLARA SAYGI VELİ BİLGİLENDİRME SUNUMU  Eskişehir İl Milli Eğitim Müdürlüğü Yerel Hedef Eğitim İçeriği Komisyonu </vt:lpstr>
      <vt:lpstr>SUNUM İÇERİĞİ</vt:lpstr>
      <vt:lpstr>Slayt 3</vt:lpstr>
      <vt:lpstr>Slayt 4</vt:lpstr>
      <vt:lpstr>Slayt 5</vt:lpstr>
      <vt:lpstr>Slayt 6</vt:lpstr>
      <vt:lpstr>Slayt 7</vt:lpstr>
      <vt:lpstr>Slayt 8</vt:lpstr>
      <vt:lpstr>Slayt 9</vt:lpstr>
      <vt:lpstr>Slayt 10</vt:lpstr>
      <vt:lpstr>Slayt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BİREYSEL FARKLILIKLARA SAYGI VELİ BİLGİLENDİRME SUNUMU</dc:title>
  <dc:creator>İSMET OKTAY</dc:creator>
  <cp:lastModifiedBy>Asus</cp:lastModifiedBy>
  <cp:revision>29</cp:revision>
  <dcterms:created xsi:type="dcterms:W3CDTF">2021-09-08T11:28:40Z</dcterms:created>
  <dcterms:modified xsi:type="dcterms:W3CDTF">2021-10-11T07:55:59Z</dcterms:modified>
</cp:coreProperties>
</file>