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7" r:id="rId4"/>
    <p:sldId id="258" r:id="rId5"/>
    <p:sldId id="259"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015" autoAdjust="0"/>
    <p:restoredTop sz="94660"/>
  </p:normalViewPr>
  <p:slideViewPr>
    <p:cSldViewPr snapToGrid="0">
      <p:cViewPr varScale="1">
        <p:scale>
          <a:sx n="73" d="100"/>
          <a:sy n="73" d="100"/>
        </p:scale>
        <p:origin x="-54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10/11/2021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pPr/>
              <a:t>10/11/2021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pPr/>
              <a:t>10/11/2021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pPr/>
              <a:t>10/11/2021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pPr/>
              <a:t>10/11/2021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48A87A34-81AB-432B-8DAE-1953F412C126}" type="datetimeFigureOut">
              <a:rPr lang="en-US" dirty="0"/>
              <a:pPr/>
              <a:t>10/11/2021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48A87A34-81AB-432B-8DAE-1953F412C126}" type="datetimeFigureOut">
              <a:rPr lang="en-US" dirty="0"/>
              <a:pPr/>
              <a:t>10/11/2021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10/11/2021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tr-TR" smtClean="0"/>
              <a:t>Asıl başlık stili için tıklatın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10/11/2021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10/11/2021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tr-TR" smtClean="0"/>
              <a:t>Asıl başlık stili için tıklatın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8A87A34-81AB-432B-8DAE-1953F412C126}" type="datetimeFigureOut">
              <a:rPr lang="en-US" dirty="0"/>
              <a:pPr/>
              <a:t>10/11/2021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10/11/2021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Content Placeholder 3"/>
          <p:cNvSpPr>
            <a:spLocks noGrp="1"/>
          </p:cNvSpPr>
          <p:nvPr>
            <p:ph sz="quarter" idx="13"/>
          </p:nvPr>
        </p:nvSpPr>
        <p:spPr>
          <a:xfrm>
            <a:off x="913774" y="3051012"/>
            <a:ext cx="5106027" cy="2740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3" name="Content Placeholder 5"/>
          <p:cNvSpPr>
            <a:spLocks noGrp="1"/>
          </p:cNvSpPr>
          <p:nvPr>
            <p:ph sz="quarter" idx="14"/>
          </p:nvPr>
        </p:nvSpPr>
        <p:spPr>
          <a:xfrm>
            <a:off x="6172200" y="3051012"/>
            <a:ext cx="5105401" cy="2740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10/11/2021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10/11/2021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pPr/>
              <a:t>10/11/2021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tr-TR" smtClean="0"/>
              <a:t>Asıl başlık stili için tıklatın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pPr/>
              <a:t>10/11/2021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pPr/>
              <a:t>10/11/2021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10/11/2021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601509" y="4175393"/>
            <a:ext cx="8689976" cy="783113"/>
          </a:xfrm>
        </p:spPr>
        <p:txBody>
          <a:bodyPr/>
          <a:lstStyle/>
          <a:p>
            <a:r>
              <a:rPr lang="tr-TR" dirty="0" smtClean="0"/>
              <a:t>BİREYSEL FARKLILIKLARA SAYGI</a:t>
            </a:r>
            <a:endParaRPr lang="tr-TR" dirty="0"/>
          </a:p>
        </p:txBody>
      </p:sp>
      <p:sp>
        <p:nvSpPr>
          <p:cNvPr id="3" name="Alt Başlık 2"/>
          <p:cNvSpPr>
            <a:spLocks noGrp="1"/>
          </p:cNvSpPr>
          <p:nvPr>
            <p:ph type="subTitle" idx="1"/>
          </p:nvPr>
        </p:nvSpPr>
        <p:spPr>
          <a:xfrm>
            <a:off x="4273876" y="5087955"/>
            <a:ext cx="5795542" cy="1371599"/>
          </a:xfrm>
        </p:spPr>
        <p:txBody>
          <a:bodyPr>
            <a:normAutofit fontScale="92500" lnSpcReduction="10000"/>
          </a:bodyPr>
          <a:lstStyle/>
          <a:p>
            <a:pPr algn="r"/>
            <a:r>
              <a:rPr lang="tr-TR" b="1" dirty="0" smtClean="0"/>
              <a:t>ÖĞRETMEN BİLGİLENDİRME OTURUMU</a:t>
            </a:r>
          </a:p>
          <a:p>
            <a:r>
              <a:rPr lang="tr-TR" b="1" dirty="0" smtClean="0"/>
              <a:t>Eskişehir İl Milli Eğitim Müdürlüğü</a:t>
            </a:r>
            <a:endParaRPr lang="tr-TR" dirty="0" smtClean="0"/>
          </a:p>
          <a:p>
            <a:r>
              <a:rPr lang="tr-TR" b="1" dirty="0" smtClean="0"/>
              <a:t>Yerel Hedef Eğitim İçeriği Komisyonu</a:t>
            </a:r>
            <a:endParaRPr lang="tr-TR" dirty="0"/>
          </a:p>
        </p:txBody>
      </p:sp>
      <p:pic>
        <p:nvPicPr>
          <p:cNvPr id="4" name="Resim 3" descr="Fiziksel Farklılıklar"/>
          <p:cNvPicPr/>
          <p:nvPr/>
        </p:nvPicPr>
        <p:blipFill>
          <a:blip r:embed="rId2">
            <a:extLst>
              <a:ext uri="{28A0092B-C50C-407E-A947-70E740481C1C}">
                <a14:useLocalDpi xmlns:a14="http://schemas.microsoft.com/office/drawing/2010/main" xmlns="" val="0"/>
              </a:ext>
            </a:extLst>
          </a:blip>
          <a:srcRect/>
          <a:stretch>
            <a:fillRect/>
          </a:stretch>
        </p:blipFill>
        <p:spPr bwMode="auto">
          <a:xfrm>
            <a:off x="6554702" y="264407"/>
            <a:ext cx="5090127" cy="3550584"/>
          </a:xfrm>
          <a:prstGeom prst="rect">
            <a:avLst/>
          </a:prstGeom>
          <a:noFill/>
          <a:ln>
            <a:noFill/>
          </a:ln>
        </p:spPr>
      </p:pic>
    </p:spTree>
    <p:extLst>
      <p:ext uri="{BB962C8B-B14F-4D97-AF65-F5344CB8AC3E}">
        <p14:creationId xmlns:p14="http://schemas.microsoft.com/office/powerpoint/2010/main" xmlns="" val="3426852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913774" y="892366"/>
            <a:ext cx="10363826" cy="4898833"/>
          </a:xfrm>
        </p:spPr>
        <p:txBody>
          <a:bodyPr>
            <a:normAutofit lnSpcReduction="10000"/>
          </a:bodyPr>
          <a:lstStyle/>
          <a:p>
            <a:pPr marL="0" indent="0" algn="just">
              <a:buNone/>
            </a:pPr>
            <a:r>
              <a:rPr lang="tr-TR" sz="2400" cap="none" dirty="0" smtClean="0"/>
              <a:t>	Daha bir çok çocuk özelliği sıralayabiliriz. hepsinin yetiştirilebilecek, cesaretlendirilebilecek kendilerine has ilgi alanları, üstünlükleri, becerileri ve yetenekleri var. onların bu farklılıklarını bilmek bizlerin önemli görevlerinden biridir. çünkü ancak fark edebildiğimiz ve ortamını, programını hazırladığımız özellikleri geliştirebiliriz. daha önce de söz ettiğimiz gibi; hayata etkin katılmak için fark yaratmak gerekmektedir. bu da ancak farklılıklarımızı bilmek ve geliştirmekle mümkün olmaktadır.. bunun erken yaşlarda başlaması, gelişimi olumlu yönde etkilerken, çocuğun farklılıklarının; fark edilip, kabul edilip geliştirilmesi onun ruhsal gelişimini, benlik algısını da önemli ölçüde değiştirmektedir. kendisi ile ilgili olumlu duygulara sahip bir çocuğun yaşamını zenginleştirmesi ve düzenlemesi kuşkusuz daha kolay olabilmektedir</a:t>
            </a:r>
            <a:endParaRPr lang="tr-TR" sz="2400" cap="none" dirty="0"/>
          </a:p>
        </p:txBody>
      </p:sp>
    </p:spTree>
    <p:extLst>
      <p:ext uri="{BB962C8B-B14F-4D97-AF65-F5344CB8AC3E}">
        <p14:creationId xmlns:p14="http://schemas.microsoft.com/office/powerpoint/2010/main" xmlns="" val="2707075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913774" y="561860"/>
            <a:ext cx="10363826" cy="5464367"/>
          </a:xfrm>
        </p:spPr>
        <p:txBody>
          <a:bodyPr>
            <a:normAutofit fontScale="85000" lnSpcReduction="10000"/>
          </a:bodyPr>
          <a:lstStyle/>
          <a:p>
            <a:pPr marL="0" indent="0" algn="just">
              <a:buNone/>
            </a:pPr>
            <a:r>
              <a:rPr lang="tr-TR" dirty="0" smtClean="0"/>
              <a:t>	</a:t>
            </a:r>
            <a:r>
              <a:rPr lang="tr-TR" sz="2800" cap="none" dirty="0"/>
              <a:t>A</a:t>
            </a:r>
            <a:r>
              <a:rPr lang="tr-TR" sz="2800" cap="none" dirty="0" smtClean="0"/>
              <a:t>yrıca farklılıklara saygı duyma hem sosyal ortama hem de kişisel zenginliğine olumlu katkılar sağlamaktadır. kendisinden farklı yeteneği, kültürü, dili, dini, ırkı olan bireylerle bir arada yaşama becerisi çağımız insanlarının kazanması gereken önemli becerilerden birisidir. okullarında öğrenci velisi ile öğretmeninin sık sık görüşmesi, çocuk hakkında bilgi alış verişinde bulunulması, çocuğun tanınması, ilgi ve isteklerinin bilinmesi, arkadaş grubu hakkında görüşülmesi, evdeki tavır ve davranışlarının konuşulması, okuldaki durumu hakkında bilgi verilmesi, başarı ve başarısızlığının nedenlerinin bilinmesi gibi konuların görüşülerek çocuğa yardım noktasında en uygun yöntemin seçilmesi gerekmektedir.</a:t>
            </a:r>
          </a:p>
          <a:p>
            <a:pPr marL="0" indent="0">
              <a:buNone/>
            </a:pPr>
            <a:r>
              <a:rPr lang="tr-TR" sz="1700" cap="none" dirty="0" smtClean="0"/>
              <a:t>    Kaynakça:</a:t>
            </a:r>
          </a:p>
          <a:p>
            <a:r>
              <a:rPr lang="tr-TR" sz="1700" cap="none" dirty="0" err="1" smtClean="0"/>
              <a:t>akyüz</a:t>
            </a:r>
            <a:r>
              <a:rPr lang="tr-TR" sz="1700" cap="none" dirty="0" smtClean="0"/>
              <a:t>, y., 1989, </a:t>
            </a:r>
            <a:r>
              <a:rPr lang="tr-TR" sz="1700" cap="none" dirty="0" err="1" smtClean="0"/>
              <a:t>türk</a:t>
            </a:r>
            <a:r>
              <a:rPr lang="tr-TR" sz="1700" cap="none" dirty="0" smtClean="0"/>
              <a:t> eğitim tarihi. </a:t>
            </a:r>
            <a:r>
              <a:rPr lang="tr-TR" sz="1700" cap="none" dirty="0" err="1" smtClean="0"/>
              <a:t>ankara</a:t>
            </a:r>
            <a:r>
              <a:rPr lang="tr-TR" sz="1700" cap="none" dirty="0" smtClean="0"/>
              <a:t> üniversitesi basımevi, 3. baskı, </a:t>
            </a:r>
            <a:r>
              <a:rPr lang="tr-TR" sz="1700" cap="none" dirty="0" err="1" smtClean="0"/>
              <a:t>ankara</a:t>
            </a:r>
            <a:r>
              <a:rPr lang="tr-TR" sz="1700" cap="none" dirty="0" smtClean="0"/>
              <a:t>.</a:t>
            </a:r>
          </a:p>
          <a:p>
            <a:r>
              <a:rPr lang="tr-TR" sz="1700" cap="none" dirty="0" smtClean="0"/>
              <a:t>başar, h., 2001, sınıf yönetimi, </a:t>
            </a:r>
            <a:r>
              <a:rPr lang="tr-TR" sz="1700" cap="none" dirty="0" err="1" smtClean="0"/>
              <a:t>pegem</a:t>
            </a:r>
            <a:r>
              <a:rPr lang="tr-TR" sz="1700" cap="none" dirty="0" smtClean="0"/>
              <a:t> yayıncılık, </a:t>
            </a:r>
            <a:r>
              <a:rPr lang="tr-TR" sz="1700" cap="none" dirty="0" err="1" smtClean="0"/>
              <a:t>ankara</a:t>
            </a:r>
            <a:r>
              <a:rPr lang="tr-TR" sz="1700" cap="none" dirty="0" smtClean="0"/>
              <a:t>. başaran, i. e., 1993, eğitim yönetimi. gül yayınevi, </a:t>
            </a:r>
            <a:r>
              <a:rPr lang="tr-TR" sz="1700" cap="none" dirty="0" err="1" smtClean="0"/>
              <a:t>ankara</a:t>
            </a:r>
            <a:r>
              <a:rPr lang="tr-TR" sz="1700" cap="none" dirty="0" smtClean="0"/>
              <a:t>.</a:t>
            </a:r>
          </a:p>
          <a:p>
            <a:r>
              <a:rPr lang="tr-TR" sz="1700" cap="none" dirty="0" err="1" smtClean="0"/>
              <a:t>kuzgun,y</a:t>
            </a:r>
            <a:r>
              <a:rPr lang="tr-TR" sz="1700" cap="none" dirty="0" smtClean="0"/>
              <a:t> eğitimde bireysel farklılıklar makale.</a:t>
            </a:r>
          </a:p>
          <a:p>
            <a:pPr marL="0" indent="0">
              <a:buNone/>
            </a:pPr>
            <a:endParaRPr lang="tr-TR" sz="1700" cap="none" dirty="0" smtClean="0"/>
          </a:p>
          <a:p>
            <a:pPr marL="0" indent="0" algn="just">
              <a:buNone/>
            </a:pPr>
            <a:endParaRPr lang="tr-TR" sz="2800" cap="none" dirty="0" smtClean="0"/>
          </a:p>
          <a:p>
            <a:endParaRPr lang="tr-TR" dirty="0"/>
          </a:p>
        </p:txBody>
      </p:sp>
    </p:spTree>
    <p:extLst>
      <p:ext uri="{BB962C8B-B14F-4D97-AF65-F5344CB8AC3E}">
        <p14:creationId xmlns:p14="http://schemas.microsoft.com/office/powerpoint/2010/main" xmlns="" val="2339044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398829" y="5242495"/>
            <a:ext cx="9254794" cy="541361"/>
          </a:xfrm>
        </p:spPr>
        <p:txBody>
          <a:bodyPr>
            <a:normAutofit/>
          </a:bodyPr>
          <a:lstStyle/>
          <a:p>
            <a:pPr marL="0" indent="0" algn="r">
              <a:buNone/>
            </a:pPr>
            <a:r>
              <a:rPr lang="tr-TR" sz="2400" dirty="0" smtClean="0">
                <a:solidFill>
                  <a:srgbClr val="00B050"/>
                </a:solidFill>
              </a:rPr>
              <a:t>KATILIMINIZ İÇİN TEŞEKKÜR EDERİM</a:t>
            </a:r>
            <a:endParaRPr lang="tr-TR" sz="2400" dirty="0">
              <a:solidFill>
                <a:srgbClr val="00B050"/>
              </a:solidFill>
            </a:endParaRPr>
          </a:p>
        </p:txBody>
      </p:sp>
      <p:pic>
        <p:nvPicPr>
          <p:cNvPr id="4" name="Picture 5" descr="special-needs-kid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09623" y="495758"/>
            <a:ext cx="9144000" cy="43626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2564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913774" y="495759"/>
            <a:ext cx="10363826" cy="5871989"/>
          </a:xfrm>
        </p:spPr>
        <p:txBody>
          <a:bodyPr>
            <a:normAutofit fontScale="92500"/>
          </a:bodyPr>
          <a:lstStyle/>
          <a:p>
            <a:pPr marL="0" indent="0">
              <a:buNone/>
            </a:pPr>
            <a:r>
              <a:rPr lang="tr-TR" b="1" dirty="0" smtClean="0"/>
              <a:t>“</a:t>
            </a:r>
            <a:r>
              <a:rPr lang="tr-TR" sz="2400" b="1" cap="none" dirty="0" smtClean="0"/>
              <a:t>FARKLILIKLARA SAYGI”</a:t>
            </a:r>
            <a:endParaRPr lang="tr-TR" sz="2400" cap="none" dirty="0" smtClean="0"/>
          </a:p>
          <a:p>
            <a:pPr marL="0" indent="0" algn="just">
              <a:buNone/>
            </a:pPr>
            <a:r>
              <a:rPr lang="tr-TR" sz="2400" cap="none" dirty="0" smtClean="0"/>
              <a:t>	Günümüzde ulaşım ve iletişim teknolojisinin gelişmesiyle birlikte, dünya giderek çeşitli kültürlerin, ırk ve etnik kökenden insanların, farklı diller konuşarak bir arada yaşadığı bir toplum haline gelmiştir. ülkelerin ekonomik ve toplumsal birliklere doğru yönelmesi, farklı kökenlere ve kültürlere sahip insanların bir arada, birbirlerini anlayarak yaşamalarını gerektirmektedir. bu da birbirinden çok farklı özelliklere sahip insan ve grupların bir arada, uyum içinde yaşayabilmesi için bir uzlaşma kültürünün yaratılmasını ve </a:t>
            </a:r>
            <a:r>
              <a:rPr lang="tr-TR" sz="2400" b="1" cap="none" dirty="0" smtClean="0"/>
              <a:t>farklılıklara saygı</a:t>
            </a:r>
            <a:r>
              <a:rPr lang="tr-TR" sz="2400" cap="none" dirty="0" smtClean="0"/>
              <a:t> göstermenin öğrenilmesini gerektirmektedir.</a:t>
            </a:r>
          </a:p>
          <a:p>
            <a:pPr marL="0" indent="0">
              <a:buNone/>
            </a:pPr>
            <a:r>
              <a:rPr lang="tr-TR" sz="2400" cap="none" dirty="0" smtClean="0"/>
              <a:t>	Farklı özelliklere sahip grupların bir arada sorunsuz yaşamalarını engelleyen en önemli etkenlerden biri önyargılar ve ayrımcılıktır. insanlar ırk, din, etnik köken, cinsiyet, dış görünüş </a:t>
            </a:r>
            <a:r>
              <a:rPr lang="tr-TR" sz="2400" cap="none" dirty="0" err="1" smtClean="0"/>
              <a:t>vb</a:t>
            </a:r>
            <a:r>
              <a:rPr lang="tr-TR" sz="2400" cap="none" dirty="0" smtClean="0"/>
              <a:t> özelliklere göre kişileri gruplara ayırmayı, kendilerine benzemeyeni sevmemeyi ve hatta nefret etmeyi çoğunlukla ebeveynlerinden, diğer yetişkinlerden ve akran gruplarından öğrenirler.</a:t>
            </a:r>
          </a:p>
          <a:p>
            <a:endParaRPr lang="tr-TR" sz="2400" dirty="0"/>
          </a:p>
        </p:txBody>
      </p:sp>
    </p:spTree>
    <p:extLst>
      <p:ext uri="{BB962C8B-B14F-4D97-AF65-F5344CB8AC3E}">
        <p14:creationId xmlns:p14="http://schemas.microsoft.com/office/powerpoint/2010/main" xmlns="" val="3167123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150" y="771218"/>
            <a:ext cx="10364451" cy="2146717"/>
          </a:xfrm>
        </p:spPr>
        <p:txBody>
          <a:bodyPr>
            <a:noAutofit/>
          </a:bodyPr>
          <a:lstStyle/>
          <a:p>
            <a:pPr algn="l"/>
            <a:r>
              <a:rPr lang="tr-TR" sz="2000" b="1" dirty="0"/>
              <a:t>FARKLILIKLARA SAYGI EĞİTİMİ</a:t>
            </a:r>
            <a:r>
              <a:rPr lang="tr-TR" sz="2000" dirty="0"/>
              <a:t/>
            </a:r>
            <a:br>
              <a:rPr lang="tr-TR" sz="2000" dirty="0"/>
            </a:br>
            <a:r>
              <a:rPr lang="tr-TR" sz="2000" cap="none" dirty="0"/>
              <a:t>F</a:t>
            </a:r>
            <a:r>
              <a:rPr lang="tr-TR" sz="2000" cap="none" dirty="0" smtClean="0"/>
              <a:t>arklılıklara saygı eğitiminin temelini bireyin kendisini ve çevresindeki diğer kişileri tanıması oluşturur. bireylerin özellikleri açısından birbirlerinden farklı olması doğal olmakla birlikte, bu farklılıkların kaynağı hakkında yeterli bilgiye sahip olunmadığı zaman önyargılar oluşabilir. çocuğun kendini ve diğerlerini tanıma çalışmalarında mümkün olduğu kadar bireysel farklılıklara ve aile kültüründe gözlenen çeşitliliğe yer vermek önemlidir.</a:t>
            </a:r>
            <a:br>
              <a:rPr lang="tr-TR" sz="2000" cap="none" dirty="0" smtClean="0"/>
            </a:br>
            <a:endParaRPr lang="tr-TR" sz="2000" cap="none" dirty="0"/>
          </a:p>
        </p:txBody>
      </p:sp>
      <p:sp>
        <p:nvSpPr>
          <p:cNvPr id="3" name="İçerik Yer Tutucusu 2"/>
          <p:cNvSpPr>
            <a:spLocks noGrp="1"/>
          </p:cNvSpPr>
          <p:nvPr>
            <p:ph sz="quarter" idx="13"/>
          </p:nvPr>
        </p:nvSpPr>
        <p:spPr>
          <a:xfrm>
            <a:off x="913775" y="2917935"/>
            <a:ext cx="10363826" cy="3424107"/>
          </a:xfrm>
        </p:spPr>
        <p:txBody>
          <a:bodyPr>
            <a:normAutofit/>
          </a:bodyPr>
          <a:lstStyle/>
          <a:p>
            <a:pPr marL="0" indent="0">
              <a:buNone/>
            </a:pPr>
            <a:r>
              <a:rPr lang="tr-TR" b="1" cap="none" dirty="0" smtClean="0"/>
              <a:t>“Farklılıklara saygıyı işleyeceğimiz çalışmalarda hedeflerimiz:</a:t>
            </a:r>
            <a:endParaRPr lang="tr-TR" cap="none" dirty="0" smtClean="0"/>
          </a:p>
          <a:p>
            <a:r>
              <a:rPr lang="tr-TR" cap="none" dirty="0" smtClean="0"/>
              <a:t>—  Farklılıklara saygı” kavramıyla ilgili bilinç geliştirme,</a:t>
            </a:r>
          </a:p>
          <a:p>
            <a:r>
              <a:rPr lang="tr-TR" cap="none" dirty="0" smtClean="0"/>
              <a:t>—  Farklılıkların zenginliklerimiz olduğu bilincini geliştirme,</a:t>
            </a:r>
          </a:p>
          <a:p>
            <a:r>
              <a:rPr lang="tr-TR" cap="none" dirty="0" smtClean="0"/>
              <a:t>—  Her çocuğun çeşitli geçmişlerden gelen insanlarla rahatça ve empati göstererek etkileşime girmesini özendirme,</a:t>
            </a:r>
          </a:p>
          <a:p>
            <a:r>
              <a:rPr lang="tr-TR" cap="none" dirty="0" smtClean="0"/>
              <a:t>—  Ayrımcılık karşısında her çocuğun kendisini ya da başkasını koruma becerilerini güçlendirebilmektir.</a:t>
            </a:r>
          </a:p>
          <a:p>
            <a:endParaRPr lang="tr-TR" dirty="0"/>
          </a:p>
        </p:txBody>
      </p:sp>
    </p:spTree>
    <p:extLst>
      <p:ext uri="{BB962C8B-B14F-4D97-AF65-F5344CB8AC3E}">
        <p14:creationId xmlns:p14="http://schemas.microsoft.com/office/powerpoint/2010/main" xmlns="" val="3426871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74" y="519365"/>
            <a:ext cx="10364451" cy="1596177"/>
          </a:xfrm>
        </p:spPr>
        <p:txBody>
          <a:bodyPr>
            <a:noAutofit/>
          </a:bodyPr>
          <a:lstStyle/>
          <a:p>
            <a:pPr algn="l"/>
            <a:r>
              <a:rPr lang="tr-TR" sz="1800" b="1" cap="none" dirty="0" smtClean="0"/>
              <a:t/>
            </a:r>
            <a:br>
              <a:rPr lang="tr-TR" sz="1800" b="1" cap="none" dirty="0" smtClean="0"/>
            </a:br>
            <a:r>
              <a:rPr lang="tr-TR" sz="2000" b="1" cap="none" dirty="0" smtClean="0"/>
              <a:t>Farklılıklara saygı duyan bir birey yetiştirmek istiyorsanız…</a:t>
            </a:r>
            <a:r>
              <a:rPr lang="tr-TR" sz="2000" cap="none" dirty="0" smtClean="0"/>
              <a:t/>
            </a:r>
            <a:br>
              <a:rPr lang="tr-TR" sz="2000" cap="none" dirty="0" smtClean="0"/>
            </a:br>
            <a:r>
              <a:rPr lang="tr-TR" sz="2000" cap="none" dirty="0" smtClean="0"/>
              <a:t>kendinizi, hem kendi kimliğinizle hem de kendi kültürünüzle ilgili bilinçlendirin. şu soruları kendinize sormanız yararlı olacaktır:</a:t>
            </a:r>
            <a:br>
              <a:rPr lang="tr-TR" sz="2000" cap="none" dirty="0" smtClean="0"/>
            </a:br>
            <a:r>
              <a:rPr lang="tr-TR" sz="2000" cap="none" dirty="0" smtClean="0"/>
              <a:t>-     ait olduğum kültür, inançlarımı, amaçlarımı, çocuklarla kurmuş olduğum ilişkileri nasıl etkiledi</a:t>
            </a:r>
            <a:br>
              <a:rPr lang="tr-TR" sz="2000" cap="none" dirty="0" smtClean="0"/>
            </a:br>
            <a:r>
              <a:rPr lang="tr-TR" sz="2000" cap="none" dirty="0" smtClean="0"/>
              <a:t>-     kendimi ve ait olduğum kültürdeki insanları nasıl buluyorum</a:t>
            </a:r>
            <a:br>
              <a:rPr lang="tr-TR" sz="2000" cap="none" dirty="0" smtClean="0"/>
            </a:br>
            <a:r>
              <a:rPr lang="tr-TR" sz="2000" cap="none" dirty="0" smtClean="0"/>
              <a:t>-     ben hangi yanlış bilgileri, klişeleri ve önyargıları öğrendim</a:t>
            </a:r>
            <a:br>
              <a:rPr lang="tr-TR" sz="2000" cap="none" dirty="0" smtClean="0"/>
            </a:br>
            <a:endParaRPr lang="tr-TR" sz="2000" cap="none" dirty="0"/>
          </a:p>
        </p:txBody>
      </p:sp>
      <p:sp>
        <p:nvSpPr>
          <p:cNvPr id="3" name="İçerik Yer Tutucusu 2"/>
          <p:cNvSpPr>
            <a:spLocks noGrp="1"/>
          </p:cNvSpPr>
          <p:nvPr>
            <p:ph sz="quarter" idx="13"/>
          </p:nvPr>
        </p:nvSpPr>
        <p:spPr>
          <a:xfrm>
            <a:off x="649370" y="2400142"/>
            <a:ext cx="10363826" cy="4143877"/>
          </a:xfrm>
        </p:spPr>
        <p:txBody>
          <a:bodyPr>
            <a:normAutofit fontScale="92500"/>
          </a:bodyPr>
          <a:lstStyle/>
          <a:p>
            <a:pPr lvl="0"/>
            <a:r>
              <a:rPr lang="tr-TR" sz="2200" cap="none" dirty="0"/>
              <a:t>Ö</a:t>
            </a:r>
            <a:r>
              <a:rPr lang="tr-TR" sz="2200" cap="none" dirty="0" smtClean="0"/>
              <a:t>nyargı ve ayrımcılık problemini dile getiren tartışmaları açmak konusunda girişimci olun. çocuğunuza seyirci kalmamak, diğerleriyle beraber değişiklikler yaratma cesaret ve özgüvenine sahip olma konusunda örnek olun.</a:t>
            </a:r>
          </a:p>
          <a:p>
            <a:pPr lvl="0"/>
            <a:r>
              <a:rPr lang="tr-TR" sz="2200" cap="none" dirty="0"/>
              <a:t>Ç</a:t>
            </a:r>
            <a:r>
              <a:rPr lang="tr-TR" sz="2200" cap="none" dirty="0" smtClean="0"/>
              <a:t>ocuklarınızla olan konuşmalarınızda genelleyen “biz” ya da “yapılır, edilir” vb. ile kurulan cümlelerden kaçının. “biz böyle yapıyoruz” ya da “böyle yapılır” yerine “ben bunu böyle yapıyorum” ya da “biz bizim evde böyle yapıyoruz, siz belki farklı yapıyorsunuzdur, ikisi de geçerli” cümleleri daha uygun olur.</a:t>
            </a:r>
          </a:p>
          <a:p>
            <a:pPr lvl="0"/>
            <a:r>
              <a:rPr lang="tr-TR" sz="2200" cap="none" dirty="0"/>
              <a:t>H</a:t>
            </a:r>
            <a:r>
              <a:rPr lang="tr-TR" sz="2200" cap="none" dirty="0" smtClean="0"/>
              <a:t>er farklılıkta insanların benzerliklerini bulun. “her insan güler, ağlar, yemek yer, çalışır, oynar, çünkü insanız. ama bunları yapma ve uygulama biçimlerimiz farklıdır. bu uygulamaların diğerinden daha iyi olan tek bir yolu yoktur. hepsi insanların ihtiyaçlarını karşılar.” açıklaması yapılabilir.</a:t>
            </a:r>
          </a:p>
          <a:p>
            <a:pPr marL="0" indent="0">
              <a:buNone/>
            </a:pPr>
            <a:endParaRPr lang="tr-TR" dirty="0"/>
          </a:p>
        </p:txBody>
      </p:sp>
    </p:spTree>
    <p:extLst>
      <p:ext uri="{BB962C8B-B14F-4D97-AF65-F5344CB8AC3E}">
        <p14:creationId xmlns:p14="http://schemas.microsoft.com/office/powerpoint/2010/main" xmlns="" val="355863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75" y="618517"/>
            <a:ext cx="10364451" cy="1672991"/>
          </a:xfrm>
        </p:spPr>
        <p:txBody>
          <a:bodyPr>
            <a:noAutofit/>
          </a:bodyPr>
          <a:lstStyle/>
          <a:p>
            <a:pPr algn="l"/>
            <a:r>
              <a:rPr lang="tr-TR" sz="2000" b="1" cap="none" dirty="0" smtClean="0"/>
              <a:t>Bireysel farklılıklar ve eğitim</a:t>
            </a:r>
            <a:r>
              <a:rPr lang="tr-TR" sz="2000" dirty="0"/>
              <a:t/>
            </a:r>
            <a:br>
              <a:rPr lang="tr-TR" sz="2000" dirty="0"/>
            </a:br>
            <a:r>
              <a:rPr lang="tr-TR" sz="2000" cap="none" dirty="0" smtClean="0"/>
              <a:t>Yüzyıllardır sürdürülen psikolojik çalışmaların temelinde bireysel farklılıkların önemi vurgulanmıştır. örneğin zihinsel yetenekler üzerinde yapılan araştırmalar aynı yaşta olmalarına karşın, bireylerin birbirinden farklı zeka seviyesinde oldukları gözlenmiştir. aynı yaş grubundaki çocukların bedensel gelişimlerinin de birbirinden farklı olduğu gözlemlenebilmektedir.</a:t>
            </a:r>
            <a:br>
              <a:rPr lang="tr-TR" sz="2000" cap="none" dirty="0" smtClean="0"/>
            </a:br>
            <a:endParaRPr lang="tr-TR" sz="2000" cap="none" dirty="0"/>
          </a:p>
        </p:txBody>
      </p:sp>
      <p:sp>
        <p:nvSpPr>
          <p:cNvPr id="3" name="İçerik Yer Tutucusu 2"/>
          <p:cNvSpPr>
            <a:spLocks noGrp="1"/>
          </p:cNvSpPr>
          <p:nvPr>
            <p:ph sz="quarter" idx="13"/>
          </p:nvPr>
        </p:nvSpPr>
        <p:spPr>
          <a:xfrm>
            <a:off x="913775" y="2625988"/>
            <a:ext cx="10363826" cy="4232012"/>
          </a:xfrm>
        </p:spPr>
        <p:txBody>
          <a:bodyPr>
            <a:normAutofit/>
          </a:bodyPr>
          <a:lstStyle/>
          <a:p>
            <a:r>
              <a:rPr lang="tr-TR" cap="none" dirty="0"/>
              <a:t>Ö</a:t>
            </a:r>
            <a:r>
              <a:rPr lang="tr-TR" cap="none" dirty="0" smtClean="0"/>
              <a:t>z-ikizler (tek yumurta ikizleri) hariç aynı anne ve babadan olan kardeşlerin bile aralarında fark vardır. </a:t>
            </a:r>
            <a:r>
              <a:rPr lang="tr-TR" cap="none" dirty="0"/>
              <a:t>B</a:t>
            </a:r>
            <a:r>
              <a:rPr lang="tr-TR" cap="none" dirty="0" smtClean="0"/>
              <a:t>ireysel farklılıkları çocukların büyüyüp gelişmesinde de izleyebiliriz. her birey kendine özgüdür. toplumsal yaşamın gerekliliklerinden biri de bu farklılıklardır. </a:t>
            </a:r>
            <a:r>
              <a:rPr lang="tr-TR" cap="none" dirty="0"/>
              <a:t>T</a:t>
            </a:r>
            <a:r>
              <a:rPr lang="tr-TR" cap="none" dirty="0" smtClean="0"/>
              <a:t>oplumun dinamik olarak çalışabilme, üretebilme, uygarlık ortaya çıkarma ve devamlılığını sağlayabilme özelliğini bireysel farklılıklar aracılığıyla gerçekleştirir. Bütün öğrencilerin birbirine benzediğini varsayarsak öğrencinin öznel doğasını yani özgünlüğünü ortaya çıkarma açısından büyük sorunlar yaşaması çok olasıdır. bu yönden problemleri, üstün yönleri, zayıflıkları, başarı ve başarısızlıklarıyla her öğrencinin ayrı bir dünya olduğunu bilmek ve bunları keşfetmeye çalışmak gerekir.</a:t>
            </a:r>
          </a:p>
          <a:p>
            <a:endParaRPr lang="tr-TR" cap="none" dirty="0"/>
          </a:p>
        </p:txBody>
      </p:sp>
    </p:spTree>
    <p:extLst>
      <p:ext uri="{BB962C8B-B14F-4D97-AF65-F5344CB8AC3E}">
        <p14:creationId xmlns:p14="http://schemas.microsoft.com/office/powerpoint/2010/main" xmlns="" val="2137445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913774" y="661012"/>
            <a:ext cx="10363826" cy="5130187"/>
          </a:xfrm>
        </p:spPr>
        <p:txBody>
          <a:bodyPr>
            <a:normAutofit fontScale="92500" lnSpcReduction="20000"/>
          </a:bodyPr>
          <a:lstStyle/>
          <a:p>
            <a:pPr algn="just"/>
            <a:r>
              <a:rPr lang="tr-TR" sz="2400" cap="none" dirty="0"/>
              <a:t>E</a:t>
            </a:r>
            <a:r>
              <a:rPr lang="tr-TR" sz="2400" cap="none" dirty="0" smtClean="0"/>
              <a:t>ğitim, bireyler arasındaki farklılıklara duyarlı olabildiği ölçüde başarılı olur ve ancak insan doğasının zenginliklerine bu yolla erişilebilir , toplumda çeşitlilik bu yolla sağlanabilir. </a:t>
            </a:r>
          </a:p>
          <a:p>
            <a:pPr algn="just"/>
            <a:r>
              <a:rPr lang="tr-TR" sz="2400" cap="none" dirty="0" smtClean="0"/>
              <a:t>Her öğrenci ; farklı yeteneğe, zekaya, ilgiye, öğrenme biçimine, ön bilgilere ve farklı motivasyonlara sahiptir . bütün öğrencilerin aynı özelliklere sahip olduğunu varsaymak, öğrencinin öznel doğasını yani özgünlüğünü ortaya çıkarma açısından büyük sorunları beraberinde getirir. bu yönden problemleri, üstün yönleri, zayıflıkları, başarı ve başarısızlıklarıyla her öğrencinin ayrı bir dünya olduğunu bilmek ve bunları keşfetmeye çalışmak gerekir. </a:t>
            </a:r>
          </a:p>
          <a:p>
            <a:pPr algn="just"/>
            <a:r>
              <a:rPr lang="tr-TR" sz="2400" cap="none" dirty="0" smtClean="0"/>
              <a:t>Okul çocuğun </a:t>
            </a:r>
            <a:r>
              <a:rPr lang="tr-TR" sz="2400" cap="none" dirty="0" err="1" smtClean="0"/>
              <a:t>psikososyal</a:t>
            </a:r>
            <a:r>
              <a:rPr lang="tr-TR" sz="2400" cap="none" dirty="0" smtClean="0"/>
              <a:t> gelişimini sağlama adına iki yönde öğrenciye gelişim imkanı sunar. bunlardan birincisi çocuğun toplumsal bir birey olarak yaşamasını sağlayıcı sosyal davranışları, normları ve ortak değerleri çocuğa öğretmektir. ikincisi ise her bireyin kendine özgü, farklılığını keşfetmesini sağlayıcı çalışmalar yapmaktır.</a:t>
            </a:r>
          </a:p>
          <a:p>
            <a:pPr algn="just"/>
            <a:endParaRPr lang="tr-TR" dirty="0"/>
          </a:p>
        </p:txBody>
      </p:sp>
    </p:spTree>
    <p:extLst>
      <p:ext uri="{BB962C8B-B14F-4D97-AF65-F5344CB8AC3E}">
        <p14:creationId xmlns:p14="http://schemas.microsoft.com/office/powerpoint/2010/main" xmlns="" val="3642235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93438" y="453264"/>
            <a:ext cx="10364451" cy="714524"/>
          </a:xfrm>
        </p:spPr>
        <p:txBody>
          <a:bodyPr>
            <a:noAutofit/>
          </a:bodyPr>
          <a:lstStyle/>
          <a:p>
            <a:r>
              <a:rPr lang="tr-TR" sz="2800" b="1" dirty="0"/>
              <a:t>EĞİTİMDE DİKKATE ALINMASI GEREKLİ HUSUSLAR:</a:t>
            </a:r>
            <a:br>
              <a:rPr lang="tr-TR" sz="2800" b="1" dirty="0"/>
            </a:br>
            <a:endParaRPr lang="tr-TR" sz="2800" b="1" dirty="0"/>
          </a:p>
        </p:txBody>
      </p:sp>
      <p:sp>
        <p:nvSpPr>
          <p:cNvPr id="3" name="İçerik Yer Tutucusu 2"/>
          <p:cNvSpPr>
            <a:spLocks noGrp="1"/>
          </p:cNvSpPr>
          <p:nvPr>
            <p:ph sz="quarter" idx="13"/>
          </p:nvPr>
        </p:nvSpPr>
        <p:spPr>
          <a:xfrm>
            <a:off x="880724" y="1265405"/>
            <a:ext cx="10363826" cy="4573534"/>
          </a:xfrm>
        </p:spPr>
        <p:txBody>
          <a:bodyPr>
            <a:normAutofit fontScale="92500" lnSpcReduction="20000"/>
          </a:bodyPr>
          <a:lstStyle/>
          <a:p>
            <a:pPr marL="0" indent="0">
              <a:buNone/>
            </a:pPr>
            <a:r>
              <a:rPr lang="tr-TR" sz="2200" b="1" cap="none" dirty="0" smtClean="0"/>
              <a:t>   </a:t>
            </a:r>
            <a:r>
              <a:rPr lang="tr-TR" sz="2600" b="1" cap="none" dirty="0" smtClean="0"/>
              <a:t>Bireydeki nitelik farklılıkları:</a:t>
            </a:r>
          </a:p>
          <a:p>
            <a:pPr algn="just"/>
            <a:r>
              <a:rPr lang="tr-TR" sz="2600" cap="none" dirty="0"/>
              <a:t>H</a:t>
            </a:r>
            <a:r>
              <a:rPr lang="tr-TR" sz="2600" cap="none" dirty="0" smtClean="0"/>
              <a:t>içbir çocuğun kişiliğini oluşturan nitelikleri aynı derecede değildir. örneğin bir çocuğun kelime anlama ve muhakeme gücü bakımından niteliği vasatken, mekan ilişkileri, analitik düşünme niteliği ortalamanın çok üzerinde sayılabilir.</a:t>
            </a:r>
          </a:p>
          <a:p>
            <a:pPr marL="0" indent="0">
              <a:buNone/>
            </a:pPr>
            <a:r>
              <a:rPr lang="tr-TR" sz="2600" b="1" cap="none" dirty="0"/>
              <a:t> </a:t>
            </a:r>
            <a:r>
              <a:rPr lang="tr-TR" sz="2600" b="1" cap="none" dirty="0" smtClean="0"/>
              <a:t>  Bireydeki cinsiyet farkları:</a:t>
            </a:r>
          </a:p>
          <a:p>
            <a:pPr algn="just"/>
            <a:r>
              <a:rPr lang="tr-TR" sz="2600" cap="none" dirty="0"/>
              <a:t>K</a:t>
            </a:r>
            <a:r>
              <a:rPr lang="tr-TR" sz="2600" cap="none" dirty="0" smtClean="0"/>
              <a:t>ızlar fizyolojik bakımdan erkeklerden bir yaş ilerdedirler. </a:t>
            </a:r>
            <a:r>
              <a:rPr lang="tr-TR" sz="2600" cap="none" dirty="0"/>
              <a:t>G</a:t>
            </a:r>
            <a:r>
              <a:rPr lang="tr-TR" sz="2600" cap="none" dirty="0" smtClean="0"/>
              <a:t>erek bedensel, gerek sosyal yönden erkeklerden çok daha çabuk olgunlaşırlar. ilkokul çağlarında yapılan değerlendirmelerde kızlar her ne kadar başarılı olsalar da ergenlikte bu durum ortadan kalkar ve erkekler daha başarılı olmaya başlarlar. ergenlik sonrası yapılan çalışmalarda ise kızlar dil konusunda başarı sağlarken erkekler daha çok sayı ve mekanik konularında başarı gösterirler.</a:t>
            </a:r>
          </a:p>
          <a:p>
            <a:endParaRPr lang="tr-TR" dirty="0"/>
          </a:p>
        </p:txBody>
      </p:sp>
    </p:spTree>
    <p:extLst>
      <p:ext uri="{BB962C8B-B14F-4D97-AF65-F5344CB8AC3E}">
        <p14:creationId xmlns:p14="http://schemas.microsoft.com/office/powerpoint/2010/main" xmlns="" val="1938663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913774" y="253388"/>
            <a:ext cx="10363826" cy="5537811"/>
          </a:xfrm>
        </p:spPr>
        <p:txBody>
          <a:bodyPr>
            <a:normAutofit fontScale="92500" lnSpcReduction="10000"/>
          </a:bodyPr>
          <a:lstStyle/>
          <a:p>
            <a:pPr marL="0" indent="0">
              <a:buNone/>
            </a:pPr>
            <a:r>
              <a:rPr lang="tr-TR" sz="3000" cap="none" dirty="0" smtClean="0"/>
              <a:t>   Bireysel farklılıkların rehberlik açısından önemi:</a:t>
            </a:r>
          </a:p>
          <a:p>
            <a:pPr marL="0" indent="0">
              <a:buNone/>
            </a:pPr>
            <a:r>
              <a:rPr lang="tr-TR" cap="none" dirty="0"/>
              <a:t> </a:t>
            </a:r>
            <a:r>
              <a:rPr lang="tr-TR" cap="none" dirty="0" smtClean="0"/>
              <a:t>   Bireysel farklılıklar sadece zeka ile sınırlı bir konu değildir. tüm özelliklerinin bireysel farklılıklar    çerçevesinde değerlendirilmesi gerekmektedir. burada konu daha özel eğitime gereksinim duyma durumu açısından ele alınmaktadır. özel eğitim gereksinimi olan öğrencileri maddeler halinde sıralayabiliriz.</a:t>
            </a:r>
          </a:p>
          <a:p>
            <a:r>
              <a:rPr lang="tr-TR" cap="none" dirty="0" smtClean="0"/>
              <a:t>-zihinsel engellik</a:t>
            </a:r>
          </a:p>
          <a:p>
            <a:r>
              <a:rPr lang="tr-TR" cap="none" dirty="0" smtClean="0"/>
              <a:t>-üstün yeteneklilik</a:t>
            </a:r>
          </a:p>
          <a:p>
            <a:r>
              <a:rPr lang="tr-TR" cap="none" dirty="0" smtClean="0"/>
              <a:t>-öğrenme bozuklukları -duyusal bozukluklar ( görme, işitme)</a:t>
            </a:r>
          </a:p>
          <a:p>
            <a:r>
              <a:rPr lang="tr-TR" cap="none" dirty="0" smtClean="0"/>
              <a:t>-psikolojik ve sosyal problemler</a:t>
            </a:r>
          </a:p>
          <a:p>
            <a:r>
              <a:rPr lang="tr-TR" cap="none" dirty="0" smtClean="0"/>
              <a:t>-duygusal problemler</a:t>
            </a:r>
          </a:p>
          <a:p>
            <a:r>
              <a:rPr lang="tr-TR" cap="none" dirty="0" smtClean="0"/>
              <a:t>-fiziksel bozukluklar</a:t>
            </a:r>
          </a:p>
          <a:p>
            <a:r>
              <a:rPr lang="tr-TR" cap="none" dirty="0" smtClean="0"/>
              <a:t>-genel sağlık problemleri</a:t>
            </a:r>
          </a:p>
          <a:p>
            <a:pPr marL="0" indent="0">
              <a:buNone/>
            </a:pPr>
            <a:r>
              <a:rPr lang="tr-TR" cap="none" dirty="0" smtClean="0"/>
              <a:t>    olarak karşımıza çıkmaktadır. bunlara ilişkin eğitimin yapısı ve niteliği farklılık göstermektedir.</a:t>
            </a:r>
          </a:p>
          <a:p>
            <a:endParaRPr lang="tr-TR" dirty="0"/>
          </a:p>
        </p:txBody>
      </p:sp>
    </p:spTree>
    <p:extLst>
      <p:ext uri="{BB962C8B-B14F-4D97-AF65-F5344CB8AC3E}">
        <p14:creationId xmlns:p14="http://schemas.microsoft.com/office/powerpoint/2010/main" xmlns="" val="2970017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76" y="618518"/>
            <a:ext cx="9893772" cy="714524"/>
          </a:xfrm>
        </p:spPr>
        <p:txBody>
          <a:bodyPr>
            <a:normAutofit fontScale="90000"/>
          </a:bodyPr>
          <a:lstStyle/>
          <a:p>
            <a:pPr algn="l"/>
            <a:r>
              <a:rPr lang="tr-TR" cap="none" dirty="0" smtClean="0"/>
              <a:t/>
            </a:r>
            <a:br>
              <a:rPr lang="tr-TR" cap="none" dirty="0" smtClean="0"/>
            </a:br>
            <a:r>
              <a:rPr lang="tr-TR" cap="none" dirty="0"/>
              <a:t/>
            </a:r>
            <a:br>
              <a:rPr lang="tr-TR" cap="none" dirty="0"/>
            </a:br>
            <a:r>
              <a:rPr lang="tr-TR" cap="none" dirty="0" smtClean="0"/>
              <a:t>Neden bireysel farklılıkları bilmeliyiz</a:t>
            </a:r>
            <a:br>
              <a:rPr lang="tr-TR" cap="none" dirty="0" smtClean="0"/>
            </a:br>
            <a:r>
              <a:rPr lang="tr-TR" cap="none" dirty="0" smtClean="0"/>
              <a:t/>
            </a:r>
            <a:br>
              <a:rPr lang="tr-TR" cap="none" dirty="0" smtClean="0"/>
            </a:br>
            <a:endParaRPr lang="tr-TR" cap="none" dirty="0"/>
          </a:p>
        </p:txBody>
      </p:sp>
      <p:sp>
        <p:nvSpPr>
          <p:cNvPr id="3" name="İçerik Yer Tutucusu 2"/>
          <p:cNvSpPr>
            <a:spLocks noGrp="1"/>
          </p:cNvSpPr>
          <p:nvPr>
            <p:ph sz="quarter" idx="13"/>
          </p:nvPr>
        </p:nvSpPr>
        <p:spPr>
          <a:xfrm>
            <a:off x="770555" y="1430659"/>
            <a:ext cx="10363826" cy="4970141"/>
          </a:xfrm>
        </p:spPr>
        <p:txBody>
          <a:bodyPr>
            <a:normAutofit/>
          </a:bodyPr>
          <a:lstStyle/>
          <a:p>
            <a:pPr marL="0" indent="0" algn="just">
              <a:buNone/>
            </a:pPr>
            <a:r>
              <a:rPr lang="tr-TR" sz="2400" cap="none" dirty="0" smtClean="0"/>
              <a:t>	On yaşındaki ezgi arkadaşları arasında çok popüler birisi değil, özellikle resim derslerinde çok başarılı. o çizmekten hoşlanan dikkat çekici bir sanatçı. </a:t>
            </a:r>
            <a:r>
              <a:rPr lang="tr-TR" sz="2400" cap="none" dirty="0"/>
              <a:t>A</a:t>
            </a:r>
            <a:r>
              <a:rPr lang="tr-TR" sz="2400" cap="none" dirty="0" smtClean="0"/>
              <a:t>hmet matematik derslerinde biraz zorlanan sekiz yaşında neşeli bir çocuk. çok geniş bir yüreği var. çok nazik ve saygılı birisi. büyüdüğünde doktor olmak istiyor. </a:t>
            </a:r>
            <a:r>
              <a:rPr lang="tr-TR" sz="2400" cap="none" dirty="0"/>
              <a:t>E</a:t>
            </a:r>
            <a:r>
              <a:rPr lang="tr-TR" sz="2400" cap="none" dirty="0" smtClean="0"/>
              <a:t>lifcan dördüncü sınıfta ve sınıf arkadaşlarından ileride bir </a:t>
            </a:r>
            <a:r>
              <a:rPr lang="tr-TR" sz="2400" cap="none" dirty="0" err="1" smtClean="0"/>
              <a:t>bir</a:t>
            </a:r>
            <a:r>
              <a:rPr lang="tr-TR" sz="2400" cap="none" dirty="0" smtClean="0"/>
              <a:t> gelişimi var. </a:t>
            </a:r>
            <a:r>
              <a:rPr lang="tr-TR" sz="2400" cap="none" dirty="0"/>
              <a:t>A</a:t>
            </a:r>
            <a:r>
              <a:rPr lang="tr-TR" sz="2400" cap="none" dirty="0" smtClean="0"/>
              <a:t>ynı zamanda voleybol takımının yıldızı. ancak annesi arkadaşları ile oynarken öfkesini kontrol etmekte güçlük çektiğini fark etmiş. özgür hareketli bir beşinci sınıf öğrencisi, sosyal etkinliklerde çok başarılı. onun idare edebileceğinden daha fazla arkadaşı var. okul başarısı ise ortanın biraz üstündedir.</a:t>
            </a:r>
          </a:p>
          <a:p>
            <a:endParaRPr lang="tr-TR" dirty="0"/>
          </a:p>
        </p:txBody>
      </p:sp>
    </p:spTree>
    <p:extLst>
      <p:ext uri="{BB962C8B-B14F-4D97-AF65-F5344CB8AC3E}">
        <p14:creationId xmlns:p14="http://schemas.microsoft.com/office/powerpoint/2010/main" xmlns="" val="4196866798"/>
      </p:ext>
    </p:extLst>
  </p:cSld>
  <p:clrMapOvr>
    <a:masterClrMapping/>
  </p:clrMapOvr>
</p:sld>
</file>

<file path=ppt/theme/theme1.xml><?xml version="1.0" encoding="utf-8"?>
<a:theme xmlns:a="http://schemas.openxmlformats.org/drawingml/2006/main" name="Daml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TM04033925[[fn=Damla]]</Template>
  <TotalTime>43</TotalTime>
  <Words>622</Words>
  <Application>Microsoft Office PowerPoint</Application>
  <PresentationFormat>Özel</PresentationFormat>
  <Paragraphs>47</Paragraphs>
  <Slides>12</Slides>
  <Notes>0</Notes>
  <HiddenSlides>0</HiddenSlides>
  <MMClips>0</MMClips>
  <ScaleCrop>false</ScaleCrop>
  <HeadingPairs>
    <vt:vector size="4" baseType="variant">
      <vt:variant>
        <vt:lpstr>Tema</vt:lpstr>
      </vt:variant>
      <vt:variant>
        <vt:i4>1</vt:i4>
      </vt:variant>
      <vt:variant>
        <vt:lpstr>Slayt Başlıkları</vt:lpstr>
      </vt:variant>
      <vt:variant>
        <vt:i4>12</vt:i4>
      </vt:variant>
    </vt:vector>
  </HeadingPairs>
  <TitlesOfParts>
    <vt:vector size="13" baseType="lpstr">
      <vt:lpstr>Damla</vt:lpstr>
      <vt:lpstr>BİREYSEL FARKLILIKLARA SAYGI</vt:lpstr>
      <vt:lpstr>Slayt 2</vt:lpstr>
      <vt:lpstr>FARKLILIKLARA SAYGI EĞİTİMİ Farklılıklara saygı eğitiminin temelini bireyin kendisini ve çevresindeki diğer kişileri tanıması oluşturur. bireylerin özellikleri açısından birbirlerinden farklı olması doğal olmakla birlikte, bu farklılıkların kaynağı hakkında yeterli bilgiye sahip olunmadığı zaman önyargılar oluşabilir. çocuğun kendini ve diğerlerini tanıma çalışmalarında mümkün olduğu kadar bireysel farklılıklara ve aile kültüründe gözlenen çeşitliliğe yer vermek önemlidir. </vt:lpstr>
      <vt:lpstr> Farklılıklara saygı duyan bir birey yetiştirmek istiyorsanız… kendinizi, hem kendi kimliğinizle hem de kendi kültürünüzle ilgili bilinçlendirin. şu soruları kendinize sormanız yararlı olacaktır: -     ait olduğum kültür, inançlarımı, amaçlarımı, çocuklarla kurmuş olduğum ilişkileri nasıl etkiledi -     kendimi ve ait olduğum kültürdeki insanları nasıl buluyorum -     ben hangi yanlış bilgileri, klişeleri ve önyargıları öğrendim </vt:lpstr>
      <vt:lpstr>Bireysel farklılıklar ve eğitim Yüzyıllardır sürdürülen psikolojik çalışmaların temelinde bireysel farklılıkların önemi vurgulanmıştır. örneğin zihinsel yetenekler üzerinde yapılan araştırmalar aynı yaşta olmalarına karşın, bireylerin birbirinden farklı zeka seviyesinde oldukları gözlenmiştir. aynı yaş grubundaki çocukların bedensel gelişimlerinin de birbirinden farklı olduğu gözlemlenebilmektedir. </vt:lpstr>
      <vt:lpstr>Slayt 6</vt:lpstr>
      <vt:lpstr>EĞİTİMDE DİKKATE ALINMASI GEREKLİ HUSUSLAR: </vt:lpstr>
      <vt:lpstr>Slayt 8</vt:lpstr>
      <vt:lpstr>  Neden bireysel farklılıkları bilmeliyiz  </vt:lpstr>
      <vt:lpstr>Slayt 10</vt:lpstr>
      <vt:lpstr>Slayt 11</vt:lpstr>
      <vt:lpstr>Slayt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BİREYSEL FARKLILIKLARA SAYGI</dc:title>
  <dc:creator>İSMET OKTAY</dc:creator>
  <cp:lastModifiedBy>Asus</cp:lastModifiedBy>
  <cp:revision>19</cp:revision>
  <dcterms:created xsi:type="dcterms:W3CDTF">2021-09-10T05:54:55Z</dcterms:created>
  <dcterms:modified xsi:type="dcterms:W3CDTF">2021-10-11T07:53:50Z</dcterms:modified>
</cp:coreProperties>
</file>