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025" autoAdjust="0"/>
    <p:restoredTop sz="94660"/>
  </p:normalViewPr>
  <p:slideViewPr>
    <p:cSldViewPr>
      <p:cViewPr varScale="1">
        <p:scale>
          <a:sx n="60" d="100"/>
          <a:sy n="60" d="100"/>
        </p:scale>
        <p:origin x="-1380" y="-84"/>
      </p:cViewPr>
      <p:guideLst>
        <p:guide orient="horz" pos="2448"/>
        <p:guide pos="3168"/>
      </p:guideLst>
    </p:cSldViewPr>
  </p:slideViewPr>
  <p:notesTextViewPr>
    <p:cViewPr>
      <p:scale>
        <a:sx n="1" d="1"/>
        <a:sy n="1" d="1"/>
      </p:scale>
      <p:origin x="0" y="0"/>
    </p:cViewPr>
  </p:notesTextViewPr>
  <p:notesViewPr>
    <p:cSldViewPr>
      <p:cViewPr varScale="1">
        <p:scale>
          <a:sx n="89" d="100"/>
          <a:sy n="89" d="100"/>
        </p:scale>
        <p:origin x="2040" y="10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2554B9FD-3DC8-4963-AD21-9AE7076458AF}" type="datetime1">
              <a:rPr lang="tr-TR" smtClean="0"/>
              <a:pPr/>
              <a:t>11.10.2021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082D650F-38E5-40ED-AA32-287D3AC686E8}" type="slidenum">
              <a:rPr lang="tr-TR" smtClean="0"/>
              <a:pPr/>
              <a:t>‹#›</a:t>
            </a:fld>
            <a:endParaRPr lang="tr-TR"/>
          </a:p>
        </p:txBody>
      </p:sp>
    </p:spTree>
    <p:extLst>
      <p:ext uri="{BB962C8B-B14F-4D97-AF65-F5344CB8AC3E}">
        <p14:creationId xmlns=""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AC00C258-0303-4ADA-950E-3E6A9E2A2198}" type="datetime1">
              <a:rPr lang="tr-TR" smtClean="0"/>
              <a:pPr/>
              <a:t>11.10.2021</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DA02A30-9192-49A2-98D9-8D2828AE31E2}" type="slidenum">
              <a:rPr/>
              <a:pPr/>
              <a:t>‹#›</a:t>
            </a:fld>
            <a:endParaRPr lang="tr-TR"/>
          </a:p>
        </p:txBody>
      </p:sp>
    </p:spTree>
    <p:extLst>
      <p:ext uri="{BB962C8B-B14F-4D97-AF65-F5344CB8AC3E}">
        <p14:creationId xmlns=""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r>
              <a:rPr lang="tr-TR" dirty="0"/>
              <a:t>Bu broşürü değiştirmek için, örnek içeriğimizi kendinizinkiyle değiştirin. Boş bir sayfayla başlamak isterseniz, yeni bir sayfa eklemek için Giriş sekmesindeki Yeni Slayt düğmesine basın. Ardından boş yer tutuculara kendi metninizi ve resimlerinizi</a:t>
            </a:r>
            <a:r>
              <a:rPr lang="tr-TR" baseline="0" dirty="0"/>
              <a:t> girin. Başlıklar, alt başlıklar veya gövde metni için başka yer tutuculara gerek duyarsanız, mevcut yer tutuculardan birini kopyalayın ve yerine yenisini sürükleyin.</a:t>
            </a:r>
            <a:endParaRPr lang="tr-TR" dirty="0"/>
          </a:p>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pPr/>
              <a:t>1</a:t>
            </a:fld>
            <a:endParaRPr lang="tr-TR"/>
          </a:p>
        </p:txBody>
      </p:sp>
    </p:spTree>
    <p:extLst>
      <p:ext uri="{BB962C8B-B14F-4D97-AF65-F5344CB8AC3E}">
        <p14:creationId xmlns=""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DA02A30-9192-49A2-98D9-8D2828AE31E2}" type="slidenum">
              <a:rPr lang="tr-TR" smtClean="0"/>
              <a:pPr/>
              <a:t>2</a:t>
            </a:fld>
            <a:endParaRPr lang="tr-TR"/>
          </a:p>
        </p:txBody>
      </p:sp>
    </p:spTree>
    <p:extLst>
      <p:ext uri="{BB962C8B-B14F-4D97-AF65-F5344CB8AC3E}">
        <p14:creationId xmlns=""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ışında">
    <p:spTree>
      <p:nvGrpSpPr>
        <p:cNvPr id="1" name=""/>
        <p:cNvGrpSpPr/>
        <p:nvPr/>
      </p:nvGrpSpPr>
      <p:grpSpPr>
        <a:xfrm>
          <a:off x="0" y="0"/>
          <a:ext cx="0" cy="0"/>
          <a:chOff x="0" y="0"/>
          <a:chExt cx="0" cy="0"/>
        </a:xfrm>
      </p:grpSpPr>
      <p:sp>
        <p:nvSpPr>
          <p:cNvPr id="9" name="Dikdörtgen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sim Yer Tutucusu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girin]</a:t>
            </a:r>
          </a:p>
        </p:txBody>
      </p:sp>
      <p:sp>
        <p:nvSpPr>
          <p:cNvPr id="27" name="Metin Yer Tutucusu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şablonla çalışmaya nasıl başlarsınız?</a:t>
            </a:r>
          </a:p>
        </p:txBody>
      </p:sp>
      <p:sp>
        <p:nvSpPr>
          <p:cNvPr id="26" name="Metin Yer Tutucusu 25"/>
          <p:cNvSpPr>
            <a:spLocks noGrp="1"/>
          </p:cNvSpPr>
          <p:nvPr>
            <p:ph type="body" sz="quarter" idx="13" hasCustomPrompt="1"/>
          </p:nvPr>
        </p:nvSpPr>
        <p:spPr>
          <a:xfrm>
            <a:off x="457199" y="3677412"/>
            <a:ext cx="2428875" cy="40881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yeni, profesyonel broşürü olduğu gibi kullanabilir veya kolayca özelleştirebilirsiniz.</a:t>
            </a:r>
          </a:p>
        </p:txBody>
      </p:sp>
      <p:sp>
        <p:nvSpPr>
          <p:cNvPr id="23" name="Metin Yer Tutucusu 22"/>
          <p:cNvSpPr>
            <a:spLocks noGrp="1"/>
          </p:cNvSpPr>
          <p:nvPr>
            <p:ph type="body" sz="quarter" idx="12" hasCustomPrompt="1"/>
          </p:nvPr>
        </p:nvSpPr>
        <p:spPr>
          <a:xfrm>
            <a:off x="457200" y="4152901"/>
            <a:ext cx="2428875" cy="3162299"/>
          </a:xfrm>
        </p:spPr>
        <p:txBody>
          <a:bodyPr>
            <a:noAutofit/>
          </a:bodyPr>
          <a:lstStyle>
            <a:lvl1pPr marL="182880" indent="-182880" latinLnBrk="0">
              <a:lnSpc>
                <a:spcPct val="120000"/>
              </a:lnSpc>
              <a:spcBef>
                <a:spcPts val="1000"/>
              </a:spcBef>
              <a:defRPr lang="tr-TR" sz="800" baseline="0"/>
            </a:lvl1pPr>
            <a:lvl2pPr marL="228600" indent="-114300" latinLnBrk="0">
              <a:lnSpc>
                <a:spcPct val="100000"/>
              </a:lnSpc>
              <a:spcBef>
                <a:spcPts val="800"/>
              </a:spcBef>
              <a:defRPr lang="tr-TR" sz="900"/>
            </a:lvl2pPr>
            <a:lvl3pPr marL="342900" indent="-114300" latinLnBrk="0">
              <a:lnSpc>
                <a:spcPct val="100000"/>
              </a:lnSpc>
              <a:spcBef>
                <a:spcPts val="600"/>
              </a:spcBef>
              <a:defRPr lang="tr-TR" sz="800"/>
            </a:lvl3pPr>
            <a:lvl4pPr marL="457200" indent="-114300" latinLnBrk="0">
              <a:lnSpc>
                <a:spcPct val="100000"/>
              </a:lnSpc>
              <a:spcBef>
                <a:spcPts val="600"/>
              </a:spcBef>
              <a:defRPr lang="tr-TR" sz="700"/>
            </a:lvl4pPr>
            <a:lvl5pPr marL="571500" indent="-114300" latinLnBrk="0">
              <a:lnSpc>
                <a:spcPct val="100000"/>
              </a:lnSpc>
              <a:spcBef>
                <a:spcPts val="600"/>
              </a:spcBef>
              <a:defRPr lang="tr-TR" sz="700"/>
            </a:lvl5pPr>
          </a:lstStyle>
          <a:p>
            <a:pPr lvl="0"/>
            <a:r>
              <a:rPr lang="tr-TR"/>
              <a:t>Bu şablonu kullanmaya başlamanıza yardımcı olmak için şablonda birkaç ipucuna yer verdik.</a:t>
            </a:r>
            <a:r>
              <a:t/>
            </a:r>
            <a:br/>
            <a:r>
              <a:rPr lang="tr-TR"/>
              <a:t>Herhangi bir ipucu metnini (bunun gibi) kendinizinkiyle değiştirmek için bu metni seçip kendi metninizi girmeniz yeterlidir.</a:t>
            </a:r>
            <a:r>
              <a:t/>
            </a:r>
            <a:br/>
            <a:r>
              <a:rPr lang="tr-TR"/>
              <a:t>Broşürdeki fotoğrafları değiştirmek için, bir resim seçin ve silin. Daha sonra, kendi fotoğrafınızı eklemek için yer tutucudaki Resim Ekle simgesini kullanın.</a:t>
            </a:r>
            <a:r>
              <a:t/>
            </a:r>
            <a:br/>
            <a:r>
              <a:rPr lang="tr-TR"/>
              <a:t>Logoyu kendi logonuzla değiştirmek için “LOGO ile değiştir” resmini ve sonra Resim Araçları Biçim sekmesinde Resim Değiştir'i seçin.</a:t>
            </a:r>
          </a:p>
        </p:txBody>
      </p:sp>
      <p:sp>
        <p:nvSpPr>
          <p:cNvPr id="29" name="Metin Yer Tutucusu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 Kimiz?</a:t>
            </a:r>
          </a:p>
        </p:txBody>
      </p:sp>
      <p:sp>
        <p:nvSpPr>
          <p:cNvPr id="30" name="Metin Yer Tutucusu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Hakkımızda</a:t>
            </a:r>
          </a:p>
        </p:txBody>
      </p:sp>
      <p:sp>
        <p:nvSpPr>
          <p:cNvPr id="45" name="Metin Yer Tutucusu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Burası sizin kısa bir konuşma yapacağınız yerdir. Ürünlerinizi veya hizmetlerinizi birisine anlatmak için yalnızca birkaç saniyeniz olsaydı, ne derdiniz?</a:t>
            </a:r>
          </a:p>
        </p:txBody>
      </p:sp>
      <p:sp>
        <p:nvSpPr>
          <p:cNvPr id="32" name="Metin Yer Tutucusu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Bize Başvurun</a:t>
            </a:r>
          </a:p>
        </p:txBody>
      </p:sp>
      <p:sp>
        <p:nvSpPr>
          <p:cNvPr id="33" name="Metin Yer Tutucusu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a:lnSpc>
                <a:spcPct val="120000"/>
              </a:lnSpc>
            </a:pPr>
            <a:r>
              <a:rPr lang="tr-TR" sz="1000" b="0" cap="none" baseline="0">
                <a:solidFill>
                  <a:schemeClr val="tx1"/>
                </a:solidFill>
                <a:latin typeface="+mn-lt"/>
              </a:rPr>
              <a:t>Telefon: [Telefon numarası]</a:t>
            </a:r>
            <a:br>
              <a:rPr lang="tr-TR" sz="1000" b="0" cap="none" baseline="0">
                <a:solidFill>
                  <a:schemeClr val="tx1"/>
                </a:solidFill>
                <a:latin typeface="+mn-lt"/>
              </a:rPr>
            </a:br>
            <a:r>
              <a:rPr lang="tr-TR" sz="1000" b="0" cap="none" baseline="0">
                <a:solidFill>
                  <a:schemeClr val="tx1"/>
                </a:solidFill>
                <a:latin typeface="+mn-lt"/>
              </a:rPr>
              <a:t>E-posta: [E-posta adresi]</a:t>
            </a:r>
            <a:br>
              <a:rPr lang="tr-TR" sz="1000" b="0" cap="none" baseline="0">
                <a:solidFill>
                  <a:schemeClr val="tx1"/>
                </a:solidFill>
                <a:latin typeface="+mn-lt"/>
              </a:rPr>
            </a:br>
            <a:r>
              <a:rPr lang="tr-TR" sz="1000" b="0" cap="none" baseline="0">
                <a:solidFill>
                  <a:schemeClr val="tx1"/>
                </a:solidFill>
                <a:latin typeface="+mn-lt"/>
              </a:rPr>
              <a:t>Web: [Web adresi]</a:t>
            </a:r>
          </a:p>
        </p:txBody>
      </p:sp>
      <p:sp>
        <p:nvSpPr>
          <p:cNvPr id="34" name="Metin Yer Tutucusu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tr-TR" sz="1000" b="1" cap="all"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 adı]</a:t>
            </a:r>
          </a:p>
        </p:txBody>
      </p:sp>
      <p:sp>
        <p:nvSpPr>
          <p:cNvPr id="37" name="Metin Yer Tutucusu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tr-TR" sz="800" baseline="0"/>
            </a:lvl1pPr>
            <a:lvl2pPr marL="0" indent="0" latinLnBrk="0">
              <a:defRPr lang="tr-TR" sz="800"/>
            </a:lvl2pPr>
            <a:lvl3pPr marL="0" indent="0" latinLnBrk="0">
              <a:defRPr lang="tr-TR" sz="800"/>
            </a:lvl3pPr>
            <a:lvl4pPr marL="0" indent="0" latinLnBrk="0">
              <a:defRPr lang="tr-TR" sz="800"/>
            </a:lvl4pPr>
            <a:lvl5pPr marL="0" indent="0" latinLnBrk="0">
              <a:defRPr lang="tr-TR" sz="800"/>
            </a:lvl5pPr>
          </a:lstStyle>
          <a:p>
            <a:pPr lvl="0"/>
            <a:r>
              <a:rPr lang="tr-TR"/>
              <a:t>[Adres]</a:t>
            </a:r>
            <a:r>
              <a:t/>
            </a:r>
            <a:br/>
            <a:r>
              <a:rPr lang="tr-TR"/>
              <a:t>[Şehir, Posta Kodu]</a:t>
            </a:r>
          </a:p>
        </p:txBody>
      </p:sp>
      <p:sp>
        <p:nvSpPr>
          <p:cNvPr id="12" name="Resim Yer Tutucusu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10" name="Başlık 9"/>
          <p:cNvSpPr>
            <a:spLocks noGrp="1"/>
          </p:cNvSpPr>
          <p:nvPr>
            <p:ph type="title" hasCustomPrompt="1"/>
          </p:nvPr>
        </p:nvSpPr>
        <p:spPr>
          <a:xfrm>
            <a:off x="7322344" y="4498848"/>
            <a:ext cx="2088832" cy="822960"/>
          </a:xfrm>
        </p:spPr>
        <p:txBody>
          <a:bodyPr>
            <a:normAutofit/>
          </a:bodyPr>
          <a:lstStyle>
            <a:lvl1pPr latinLnBrk="0">
              <a:lnSpc>
                <a:spcPct val="85000"/>
              </a:lnSpc>
              <a:defRPr lang="tr-TR" sz="2800" b="1" cap="all" baseline="0">
                <a:solidFill>
                  <a:schemeClr val="bg1"/>
                </a:solidFill>
              </a:defRPr>
            </a:lvl1pPr>
          </a:lstStyle>
          <a:p>
            <a:r>
              <a:rPr lang="tr-TR"/>
              <a:t>Şirket adı</a:t>
            </a:r>
          </a:p>
        </p:txBody>
      </p:sp>
      <p:sp>
        <p:nvSpPr>
          <p:cNvPr id="40" name="Metin Yer Tutucusu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tr-TR" sz="1300" b="0" i="1" baseline="0">
                <a:solidFill>
                  <a:schemeClr val="bg1"/>
                </a:solidFill>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[Broşür alt konu başlığı ve şirket etiket satırı.]</a:t>
            </a:r>
          </a:p>
        </p:txBody>
      </p:sp>
    </p:spTree>
    <p:extLst>
      <p:ext uri="{BB962C8B-B14F-4D97-AF65-F5344CB8AC3E}">
        <p14:creationId xmlns="" xmlns:p14="http://schemas.microsoft.com/office/powerpoint/2010/main" val="478386529"/>
      </p:ext>
    </p:extLst>
  </p:cSld>
  <p:clrMapOvr>
    <a:masterClrMapping/>
  </p:clrMapOvr>
  <p:extLst>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çinde">
    <p:spTree>
      <p:nvGrpSpPr>
        <p:cNvPr id="1" name=""/>
        <p:cNvGrpSpPr/>
        <p:nvPr/>
      </p:nvGrpSpPr>
      <p:grpSpPr>
        <a:xfrm>
          <a:off x="0" y="0"/>
          <a:ext cx="0" cy="0"/>
          <a:chOff x="0" y="0"/>
          <a:chExt cx="0" cy="0"/>
        </a:xfrm>
      </p:grpSpPr>
      <p:cxnSp>
        <p:nvCxnSpPr>
          <p:cNvPr id="19" name="Düz Bağlayıcı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Metin Yer Tutucusu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İşte birkaç fikir...</a:t>
            </a:r>
          </a:p>
        </p:txBody>
      </p:sp>
      <p:sp>
        <p:nvSpPr>
          <p:cNvPr id="29" name="Metin Yer Tutucusu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tr-TR" sz="2000" b="1" baseline="0">
                <a:solidFill>
                  <a:schemeClr val="accent2">
                    <a:lumMod val="75000"/>
                  </a:schemeClr>
                </a:solidFill>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 broşürde nelere yer verirsiniz?</a:t>
            </a:r>
          </a:p>
        </p:txBody>
      </p:sp>
      <p:sp>
        <p:nvSpPr>
          <p:cNvPr id="13" name="Resim Yer Tutucusu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tr-TR" sz="1400"/>
            </a:lvl1pPr>
          </a:lstStyle>
          <a:p>
            <a:endParaRPr lang="tr-TR"/>
          </a:p>
        </p:txBody>
      </p:sp>
      <p:sp>
        <p:nvSpPr>
          <p:cNvPr id="26" name="Metin Yer Tutucusu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Burası şirketin misyonunu belirtmek için mükemmel bir yerdir. Çok sayıda şirketle aranızdaki farkları özetlemek için sayfanın sağ tarafını, kısa bir başarı öyküsü anlatmak için ise orta kısmı kullanabilirsiniz.</a:t>
            </a:r>
            <a:r>
              <a:t/>
            </a:r>
            <a:br/>
            <a:r>
              <a:rPr lang="tr-TR"/>
              <a:t>(Şirketinizin en iyi yaptığı işlerin fotoğraflarını seçmeniz gerekir. Resimlerin amacı bir etki yaratmaktır.)</a:t>
            </a:r>
          </a:p>
        </p:txBody>
      </p:sp>
      <p:sp>
        <p:nvSpPr>
          <p:cNvPr id="30" name="Metin Yer Tutucusu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Böyle nitelikli bir belgenin zor bir şekilde mi biçimlendirilmesi gerektiğini mi düşünüyorsunuz?r</a:t>
            </a:r>
          </a:p>
        </p:txBody>
      </p:sp>
      <p:sp>
        <p:nvSpPr>
          <p:cNvPr id="31" name="Metin Yer Tutucusu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Bir daha düşünün! Bu broşürdeki yer tutucular sizin için zaten biçimlendirilmiştir.</a:t>
            </a:r>
          </a:p>
        </p:txBody>
      </p:sp>
      <p:sp>
        <p:nvSpPr>
          <p:cNvPr id="18" name="Metin Yer Tutucusu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tr-TR" sz="1500" i="1" baseline="0">
                <a:solidFill>
                  <a:schemeClr val="accent2">
                    <a:lumMod val="75000"/>
                  </a:schemeClr>
                </a:solidFill>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"Şimdi çekingenliğin sırası değil! Ne kadar mükemmel olduğunuzu gösterin. Burası, heyecan verici başarı hikayeleri için mükemmel bir yerdir."</a:t>
            </a:r>
          </a:p>
        </p:txBody>
      </p:sp>
      <p:sp>
        <p:nvSpPr>
          <p:cNvPr id="32" name="Metin Yer Tutucusu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tr-TR"/>
            </a:pPr>
            <a:r>
              <a:rPr lang="tr-TR"/>
              <a:t>Tam olarak istediğiniz sonucu elde edin</a:t>
            </a:r>
          </a:p>
        </p:txBody>
      </p:sp>
      <p:sp>
        <p:nvSpPr>
          <p:cNvPr id="21" name="Metin Yer Tutucusu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Şirketinizi ve hizmetlerinizi zirveye taşımak için kendi metninizi yazın!</a:t>
            </a:r>
          </a:p>
        </p:txBody>
      </p:sp>
      <p:sp>
        <p:nvSpPr>
          <p:cNvPr id="22" name="Metin Yer Tutucusu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Daha fazla yer tutucu mu gerekiyor?</a:t>
            </a:r>
          </a:p>
        </p:txBody>
      </p:sp>
      <p:sp>
        <p:nvSpPr>
          <p:cNvPr id="24" name="Metin Yer Tutucusu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Sorun değil! Bunlardan birini kopyalayıp yerine sürüklemeniz yeterlidir.</a:t>
            </a:r>
          </a:p>
        </p:txBody>
      </p:sp>
      <p:sp>
        <p:nvSpPr>
          <p:cNvPr id="12" name="Resim Yer Tutucusu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tr-TR" sz="1400"/>
            </a:lvl1pPr>
          </a:lstStyle>
          <a:p>
            <a:endParaRPr lang="tr-TR"/>
          </a:p>
        </p:txBody>
      </p:sp>
      <p:sp>
        <p:nvSpPr>
          <p:cNvPr id="28" name="Metin Yer Tutucusu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tr-TR" sz="900" b="0" i="1" baseline="0">
                <a:latin typeface="+mn-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[Fotoğrafınız için bir resim yazısı ekleyin]</a:t>
            </a:r>
          </a:p>
        </p:txBody>
      </p:sp>
      <p:sp>
        <p:nvSpPr>
          <p:cNvPr id="25" name="Metin Yer Tutucusu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Sunduğunuz hizmetlerle ilgili bazı özel bilgiler vermeyi ve rakipleriniz arasından nasıl sıyrıldığınızı anlatmayı unutmayın.</a:t>
            </a:r>
          </a:p>
        </p:txBody>
      </p:sp>
      <p:sp>
        <p:nvSpPr>
          <p:cNvPr id="35" name="Metin Yer Tutucusu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tr-TR" sz="1200" b="1" baseline="0">
                <a:latin typeface="+mj-lt"/>
              </a:defRPr>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Ürün ve Hizmetlerimiz</a:t>
            </a:r>
          </a:p>
        </p:txBody>
      </p:sp>
      <p:sp>
        <p:nvSpPr>
          <p:cNvPr id="36" name="Metin Yer Tutucusu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tr-TR" sz="1000" baseline="0"/>
            </a:lvl1pPr>
            <a:lvl2pPr marL="0" indent="0" latinLnBrk="0">
              <a:lnSpc>
                <a:spcPct val="100000"/>
              </a:lnSpc>
              <a:spcBef>
                <a:spcPts val="1000"/>
              </a:spcBef>
              <a:buNone/>
              <a:defRPr lang="tr-TR" sz="1000"/>
            </a:lvl2pPr>
            <a:lvl3pPr marL="0" indent="0" latinLnBrk="0">
              <a:lnSpc>
                <a:spcPct val="100000"/>
              </a:lnSpc>
              <a:spcBef>
                <a:spcPts val="1000"/>
              </a:spcBef>
              <a:buNone/>
              <a:defRPr lang="tr-TR" sz="1000"/>
            </a:lvl3pPr>
            <a:lvl4pPr marL="0" indent="0" latinLnBrk="0">
              <a:lnSpc>
                <a:spcPct val="100000"/>
              </a:lnSpc>
              <a:spcBef>
                <a:spcPts val="1000"/>
              </a:spcBef>
              <a:buNone/>
              <a:defRPr lang="tr-TR" sz="1000"/>
            </a:lvl4pPr>
            <a:lvl5pPr marL="0" indent="0" latinLnBrk="0">
              <a:lnSpc>
                <a:spcPct val="100000"/>
              </a:lnSpc>
              <a:spcBef>
                <a:spcPts val="1000"/>
              </a:spcBef>
              <a:buNone/>
              <a:defRPr lang="tr-TR" sz="1000"/>
            </a:lvl5pPr>
          </a:lstStyle>
          <a:p>
            <a:pPr lvl="0"/>
            <a:r>
              <a:rPr lang="tr-TR"/>
              <a:t>Buraya ürün ve hizmetlerinizin veya şirketinizle birlikte çalışmanın en büyük avantajlarını madde işaretli bir liste halinde ekleyebilirsiniz. Birkaç kısa paragrafta ince noktalarınızı da özetleyebilirsiniz</a:t>
            </a:r>
            <a:r>
              <a:t/>
            </a:r>
            <a:br/>
            <a:r>
              <a:rPr lang="tr-TR"/>
              <a:t>İşinizin ne kadar mükemmel olduğunu saatlerce anlatabileceğinizi biliyoruz. (Bunun için sizi suçlamıyoruz tabii. Harikasınız!) Bunun bir pazarlama aracı olduğunu da unutmayın; dikkatleri üzerinizde tutmak istiyorsanız kısa, samimi ve rahat okunur bir metin hazırlayın.</a:t>
            </a:r>
          </a:p>
        </p:txBody>
      </p:sp>
    </p:spTree>
    <p:extLst>
      <p:ext uri="{BB962C8B-B14F-4D97-AF65-F5344CB8AC3E}">
        <p14:creationId xmlns="" xmlns:p14="http://schemas.microsoft.com/office/powerpoint/2010/main" val="1198149047"/>
      </p:ext>
    </p:extLst>
  </p:cSld>
  <p:clrMapOvr>
    <a:masterClrMapping/>
  </p:clrMapOvr>
  <p:extLst>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tr-TR"/>
              <a:t>Asıl başlık stili için tıklatın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tr-TR" sz="990">
                <a:solidFill>
                  <a:schemeClr val="tx1">
                    <a:tint val="75000"/>
                  </a:schemeClr>
                </a:solidFill>
              </a:defRPr>
            </a:lvl1pPr>
          </a:lstStyle>
          <a:p>
            <a:fld id="{176F13F1-4F53-474E-A121-46EE839FAD1F}" type="datetime1">
              <a:rPr lang="tr-TR" smtClean="0"/>
              <a:pPr/>
              <a:t>11.10.2021</a:t>
            </a:fld>
            <a:endParaRPr lang="tr-TR" dirty="0"/>
          </a:p>
        </p:txBody>
      </p:sp>
      <p:sp>
        <p:nvSpPr>
          <p:cNvPr id="5" name="Alt Bilgi Yer Tutucusu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tr-TR" sz="99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tr-TR" sz="990">
                <a:solidFill>
                  <a:schemeClr val="tx1">
                    <a:tint val="75000"/>
                  </a:schemeClr>
                </a:solidFill>
              </a:defRPr>
            </a:lvl1pPr>
          </a:lstStyle>
          <a:p>
            <a:fld id="{A2D45621-FB72-491B-A41E-B21F020BD976}" type="slidenum">
              <a:rPr/>
              <a:pPr/>
              <a:t>‹#›</a:t>
            </a:fld>
            <a:endParaRPr lang="tr-TR"/>
          </a:p>
        </p:txBody>
      </p:sp>
    </p:spTree>
    <p:extLst>
      <p:ext uri="{BB962C8B-B14F-4D97-AF65-F5344CB8AC3E}">
        <p14:creationId xmlns=""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lang="tr-T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tr-T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tr-T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tr-T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9pPr>
    </p:bodyStyle>
    <p:otherStyle>
      <a:defPPr>
        <a:defRPr lang="tr-TR"/>
      </a:defPPr>
      <a:lvl1pPr marL="0" algn="l" defTabSz="754380" rtl="0" eaLnBrk="1" latinLnBrk="0" hangingPunct="1">
        <a:defRPr lang="tr-TR" sz="1485" kern="1200">
          <a:solidFill>
            <a:schemeClr val="tx1"/>
          </a:solidFill>
          <a:latin typeface="+mn-lt"/>
          <a:ea typeface="+mn-ea"/>
          <a:cs typeface="+mn-cs"/>
        </a:defRPr>
      </a:lvl1pPr>
      <a:lvl2pPr marL="377190" algn="l" defTabSz="754380" rtl="0" eaLnBrk="1" latinLnBrk="0" hangingPunct="1">
        <a:defRPr lang="tr-TR" sz="1485" kern="1200">
          <a:solidFill>
            <a:schemeClr val="tx1"/>
          </a:solidFill>
          <a:latin typeface="+mn-lt"/>
          <a:ea typeface="+mn-ea"/>
          <a:cs typeface="+mn-cs"/>
        </a:defRPr>
      </a:lvl2pPr>
      <a:lvl3pPr marL="754380" algn="l" defTabSz="754380" rtl="0" eaLnBrk="1" latinLnBrk="0" hangingPunct="1">
        <a:defRPr lang="tr-TR" sz="1485" kern="1200">
          <a:solidFill>
            <a:schemeClr val="tx1"/>
          </a:solidFill>
          <a:latin typeface="+mn-lt"/>
          <a:ea typeface="+mn-ea"/>
          <a:cs typeface="+mn-cs"/>
        </a:defRPr>
      </a:lvl3pPr>
      <a:lvl4pPr marL="1131570" algn="l" defTabSz="754380" rtl="0" eaLnBrk="1" latinLnBrk="0" hangingPunct="1">
        <a:defRPr lang="tr-TR" sz="1485" kern="1200">
          <a:solidFill>
            <a:schemeClr val="tx1"/>
          </a:solidFill>
          <a:latin typeface="+mn-lt"/>
          <a:ea typeface="+mn-ea"/>
          <a:cs typeface="+mn-cs"/>
        </a:defRPr>
      </a:lvl4pPr>
      <a:lvl5pPr marL="1508760" algn="l" defTabSz="754380" rtl="0" eaLnBrk="1" latinLnBrk="0" hangingPunct="1">
        <a:defRPr lang="tr-TR" sz="1485" kern="1200">
          <a:solidFill>
            <a:schemeClr val="tx1"/>
          </a:solidFill>
          <a:latin typeface="+mn-lt"/>
          <a:ea typeface="+mn-ea"/>
          <a:cs typeface="+mn-cs"/>
        </a:defRPr>
      </a:lvl5pPr>
      <a:lvl6pPr marL="1885950" algn="l" defTabSz="754380" rtl="0" eaLnBrk="1" latinLnBrk="0" hangingPunct="1">
        <a:defRPr lang="tr-TR" sz="1485" kern="1200">
          <a:solidFill>
            <a:schemeClr val="tx1"/>
          </a:solidFill>
          <a:latin typeface="+mn-lt"/>
          <a:ea typeface="+mn-ea"/>
          <a:cs typeface="+mn-cs"/>
        </a:defRPr>
      </a:lvl6pPr>
      <a:lvl7pPr marL="2263140" algn="l" defTabSz="754380" rtl="0" eaLnBrk="1" latinLnBrk="0" hangingPunct="1">
        <a:defRPr lang="tr-TR" sz="1485" kern="1200">
          <a:solidFill>
            <a:schemeClr val="tx1"/>
          </a:solidFill>
          <a:latin typeface="+mn-lt"/>
          <a:ea typeface="+mn-ea"/>
          <a:cs typeface="+mn-cs"/>
        </a:defRPr>
      </a:lvl7pPr>
      <a:lvl8pPr marL="2640330" algn="l" defTabSz="754380" rtl="0" eaLnBrk="1" latinLnBrk="0" hangingPunct="1">
        <a:defRPr lang="tr-TR" sz="1485" kern="1200">
          <a:solidFill>
            <a:schemeClr val="tx1"/>
          </a:solidFill>
          <a:latin typeface="+mn-lt"/>
          <a:ea typeface="+mn-ea"/>
          <a:cs typeface="+mn-cs"/>
        </a:defRPr>
      </a:lvl8pPr>
      <a:lvl9pPr marL="3017520" algn="l" defTabSz="754380" rtl="0" eaLnBrk="1" latinLnBrk="0" hangingPunct="1">
        <a:defRPr lang="tr-TR" sz="1485"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Metin Yer Tutucusu 21"/>
          <p:cNvSpPr>
            <a:spLocks noGrp="1"/>
          </p:cNvSpPr>
          <p:nvPr>
            <p:ph type="body" sz="quarter" idx="13"/>
          </p:nvPr>
        </p:nvSpPr>
        <p:spPr>
          <a:xfrm>
            <a:off x="744935" y="1752600"/>
            <a:ext cx="2428875" cy="408813"/>
          </a:xfrm>
        </p:spPr>
        <p:txBody>
          <a:bodyPr/>
          <a:lstStyle/>
          <a:p>
            <a:pPr lvl="0"/>
            <a:r>
              <a:rPr lang="tr-TR" sz="900" dirty="0"/>
              <a:t>.</a:t>
            </a:r>
          </a:p>
        </p:txBody>
      </p:sp>
      <p:sp>
        <p:nvSpPr>
          <p:cNvPr id="18" name="Başlık 17"/>
          <p:cNvSpPr>
            <a:spLocks noGrp="1"/>
          </p:cNvSpPr>
          <p:nvPr>
            <p:ph type="title"/>
          </p:nvPr>
        </p:nvSpPr>
        <p:spPr>
          <a:xfrm>
            <a:off x="3692449" y="6653149"/>
            <a:ext cx="2088832" cy="822960"/>
          </a:xfrm>
        </p:spPr>
        <p:txBody>
          <a:bodyPr/>
          <a:lstStyle/>
          <a:p>
            <a:r>
              <a:rPr lang="tr-TR" dirty="0"/>
              <a:t>Northwind traders</a:t>
            </a:r>
          </a:p>
        </p:txBody>
      </p:sp>
      <p:sp>
        <p:nvSpPr>
          <p:cNvPr id="32" name="Metin Yer Tutucusu 31"/>
          <p:cNvSpPr>
            <a:spLocks noGrp="1"/>
          </p:cNvSpPr>
          <p:nvPr>
            <p:ph type="body" sz="quarter" idx="23"/>
          </p:nvPr>
        </p:nvSpPr>
        <p:spPr>
          <a:xfrm>
            <a:off x="7152321" y="5995257"/>
            <a:ext cx="2088833" cy="439651"/>
          </a:xfrm>
        </p:spPr>
        <p:txBody>
          <a:bodyPr/>
          <a:lstStyle/>
          <a:p>
            <a:r>
              <a:rPr lang="tr-TR" dirty="0"/>
              <a:t>Broşür </a:t>
            </a:r>
            <a:r>
              <a:rPr lang="tr-TR" altLang="tr-TR" sz="1400" dirty="0"/>
              <a:t>Bireysel farklılıklara saygı duymalıyız. Farklılıkları kabul etmek bireylerin barış ve huzur içinde yaşamasını sağlar. </a:t>
            </a:r>
          </a:p>
          <a:p>
            <a:r>
              <a:rPr lang="tr-TR" dirty="0"/>
              <a:t>alt konu başlığı veya şirket </a:t>
            </a:r>
            <a:r>
              <a:rPr lang="tr-TR" altLang="tr-TR" sz="1400" dirty="0"/>
              <a:t>farklılıklara saygı duymalıyız. Farklılıkları kabul etmek bireylerin barış ve huzur içinde yaşamasını sağlar. </a:t>
            </a:r>
          </a:p>
          <a:p>
            <a:r>
              <a:rPr lang="tr-TR" dirty="0" err="1"/>
              <a:t>atırı</a:t>
            </a:r>
            <a:endParaRPr lang="tr-TR" dirty="0"/>
          </a:p>
        </p:txBody>
      </p:sp>
      <p:sp>
        <p:nvSpPr>
          <p:cNvPr id="35" name="Metin Yer Tutucusu 27"/>
          <p:cNvSpPr>
            <a:spLocks noGrp="1"/>
          </p:cNvSpPr>
          <p:nvPr>
            <p:ph type="body" sz="quarter" idx="19"/>
          </p:nvPr>
        </p:nvSpPr>
        <p:spPr>
          <a:xfrm>
            <a:off x="169094" y="489293"/>
            <a:ext cx="2428875" cy="468772"/>
          </a:xfrm>
        </p:spPr>
        <p:txBody>
          <a:bodyPr/>
          <a:lstStyle/>
          <a:p>
            <a:r>
              <a:rPr lang="tr-TR" sz="1600" dirty="0">
                <a:solidFill>
                  <a:srgbClr val="FF0000"/>
                </a:solidFill>
              </a:rPr>
              <a:t>BİREYSEL FARKLILIKLARIMIZ</a:t>
            </a:r>
          </a:p>
        </p:txBody>
      </p:sp>
      <p:sp>
        <p:nvSpPr>
          <p:cNvPr id="10" name="Metin Yer Tutucusu 27"/>
          <p:cNvSpPr>
            <a:spLocks noGrp="1"/>
          </p:cNvSpPr>
          <p:nvPr>
            <p:ph type="body" sz="quarter" idx="19"/>
          </p:nvPr>
        </p:nvSpPr>
        <p:spPr>
          <a:xfrm>
            <a:off x="128588" y="793216"/>
            <a:ext cx="2616752" cy="6579533"/>
          </a:xfrm>
        </p:spPr>
        <p:txBody>
          <a:bodyPr/>
          <a:lstStyle/>
          <a:p>
            <a:pPr algn="just"/>
            <a:r>
              <a:rPr lang="tr-TR" altLang="tr-TR" u="sng" dirty="0">
                <a:solidFill>
                  <a:srgbClr val="FF0000"/>
                </a:solidFill>
              </a:rPr>
              <a:t>Bireysel özellikler</a:t>
            </a:r>
            <a:r>
              <a:rPr lang="tr-TR" altLang="tr-TR" dirty="0">
                <a:solidFill>
                  <a:srgbClr val="FF0000"/>
                </a:solidFill>
              </a:rPr>
              <a:t>: </a:t>
            </a:r>
            <a:r>
              <a:rPr lang="tr-TR" altLang="tr-TR" b="0" dirty="0"/>
              <a:t>İnsanları birbirinden ayıran, bizi biz yapan özelliklerimizdir. Bu özelliklerimiz sayesinde diğer insanlardan  ayrılırız. </a:t>
            </a:r>
          </a:p>
          <a:p>
            <a:pPr marL="263525" indent="-263525" algn="just"/>
            <a:r>
              <a:rPr lang="tr-TR" altLang="tr-TR" dirty="0">
                <a:solidFill>
                  <a:srgbClr val="FF0000"/>
                </a:solidFill>
              </a:rPr>
              <a:t>Bireysel özellikler;</a:t>
            </a:r>
          </a:p>
          <a:p>
            <a:pPr marL="263525" indent="-263525" algn="just"/>
            <a:r>
              <a:rPr lang="tr-TR" altLang="tr-TR" b="0" dirty="0"/>
              <a:t>Fiziksel Özellikler</a:t>
            </a:r>
          </a:p>
          <a:p>
            <a:pPr marL="263525" indent="-263525" algn="just"/>
            <a:r>
              <a:rPr lang="tr-TR" altLang="tr-TR" b="0" dirty="0"/>
              <a:t>Duygusal Özellikler</a:t>
            </a:r>
          </a:p>
          <a:p>
            <a:pPr marL="263525" indent="-263525" algn="just"/>
            <a:r>
              <a:rPr lang="tr-TR" altLang="tr-TR" b="0" dirty="0"/>
              <a:t>Zihinsel Özellikler olarak üçe ayrılır.</a:t>
            </a:r>
          </a:p>
          <a:p>
            <a:r>
              <a:rPr lang="tr-TR" altLang="tr-TR" u="sng" dirty="0">
                <a:solidFill>
                  <a:srgbClr val="FF0000"/>
                </a:solidFill>
              </a:rPr>
              <a:t>Fiziksel Özellikler</a:t>
            </a:r>
            <a:r>
              <a:rPr lang="tr-TR" altLang="tr-TR" dirty="0"/>
              <a:t>: </a:t>
            </a:r>
            <a:r>
              <a:rPr lang="tr-TR" altLang="tr-TR" b="0" dirty="0"/>
              <a:t>Boy, </a:t>
            </a:r>
            <a:r>
              <a:rPr lang="tr-TR" altLang="tr-TR" b="0" dirty="0" err="1"/>
              <a:t>kilo,göz</a:t>
            </a:r>
            <a:r>
              <a:rPr lang="tr-TR" altLang="tr-TR" b="0" dirty="0"/>
              <a:t> </a:t>
            </a:r>
            <a:r>
              <a:rPr lang="tr-TR" altLang="tr-TR" b="0" dirty="0" err="1"/>
              <a:t>rengi,saç</a:t>
            </a:r>
            <a:r>
              <a:rPr lang="tr-TR" altLang="tr-TR" b="0" dirty="0"/>
              <a:t> rengi gibi dışarıdan bakınca fark edilen özelliklerdir. Yani bireylerin dış görünüşlerine fiziksel özellikler </a:t>
            </a:r>
            <a:r>
              <a:rPr lang="tr-TR" altLang="tr-TR" b="0" dirty="0" err="1"/>
              <a:t>denir.Fiziksel</a:t>
            </a:r>
            <a:r>
              <a:rPr lang="tr-TR" altLang="tr-TR" b="0" dirty="0"/>
              <a:t> özelliklerimizi ailemizden alırız. </a:t>
            </a:r>
          </a:p>
          <a:p>
            <a:endParaRPr lang="tr-TR" altLang="tr-TR" b="0" u="sng" dirty="0">
              <a:solidFill>
                <a:srgbClr val="FF0000"/>
              </a:solidFill>
            </a:endParaRPr>
          </a:p>
          <a:p>
            <a:r>
              <a:rPr lang="tr-TR" altLang="tr-TR" u="sng" dirty="0">
                <a:solidFill>
                  <a:srgbClr val="FF0000"/>
                </a:solidFill>
              </a:rPr>
              <a:t>Duygusal  Özelliklerimiz:</a:t>
            </a:r>
            <a:r>
              <a:rPr lang="tr-TR" altLang="tr-TR" dirty="0">
                <a:solidFill>
                  <a:srgbClr val="FF0000"/>
                </a:solidFill>
              </a:rPr>
              <a:t> </a:t>
            </a:r>
            <a:r>
              <a:rPr lang="tr-TR" altLang="tr-TR" b="0" dirty="0"/>
              <a:t>Yaşamımız boyunca başımızdan geçen aynı olaylar her bireyde farklı duygulara neden olur.</a:t>
            </a:r>
          </a:p>
          <a:p>
            <a:pPr marL="179388">
              <a:lnSpc>
                <a:spcPct val="90000"/>
              </a:lnSpc>
            </a:pPr>
            <a:r>
              <a:rPr lang="tr-TR" altLang="tr-TR" b="0" dirty="0"/>
              <a:t>-Sevdiğimiz  şeyler           </a:t>
            </a:r>
          </a:p>
          <a:p>
            <a:pPr>
              <a:lnSpc>
                <a:spcPct val="90000"/>
              </a:lnSpc>
            </a:pPr>
            <a:r>
              <a:rPr lang="tr-TR" altLang="tr-TR" b="0" dirty="0"/>
              <a:t>-Nefret ettiklerimiz</a:t>
            </a:r>
          </a:p>
          <a:p>
            <a:pPr>
              <a:lnSpc>
                <a:spcPct val="90000"/>
              </a:lnSpc>
            </a:pPr>
            <a:r>
              <a:rPr lang="tr-TR" altLang="tr-TR" b="0" dirty="0"/>
              <a:t>-Korkularımız            </a:t>
            </a:r>
          </a:p>
          <a:p>
            <a:pPr>
              <a:lnSpc>
                <a:spcPct val="90000"/>
              </a:lnSpc>
            </a:pPr>
            <a:r>
              <a:rPr lang="tr-TR" altLang="tr-TR" b="0" dirty="0"/>
              <a:t>-Üzüntülerimiz </a:t>
            </a:r>
          </a:p>
          <a:p>
            <a:pPr>
              <a:lnSpc>
                <a:spcPct val="90000"/>
              </a:lnSpc>
            </a:pPr>
            <a:r>
              <a:rPr lang="tr-TR" altLang="tr-TR" b="0" dirty="0"/>
              <a:t>-Heyecanlarımız        </a:t>
            </a:r>
          </a:p>
          <a:p>
            <a:pPr>
              <a:lnSpc>
                <a:spcPct val="90000"/>
              </a:lnSpc>
            </a:pPr>
            <a:r>
              <a:rPr lang="tr-TR" altLang="tr-TR" b="0" dirty="0"/>
              <a:t>-Sevinçlerimiz </a:t>
            </a:r>
          </a:p>
          <a:p>
            <a:pPr>
              <a:lnSpc>
                <a:spcPct val="90000"/>
              </a:lnSpc>
            </a:pPr>
            <a:r>
              <a:rPr lang="tr-TR" altLang="tr-TR" b="0" dirty="0"/>
              <a:t>-Şaşkınlıklarımız, utançlarımız, öfkelerimiz, endişelerimiz, kaygılarımız farklıdır.</a:t>
            </a:r>
          </a:p>
          <a:p>
            <a:pPr indent="17463">
              <a:lnSpc>
                <a:spcPct val="90000"/>
              </a:lnSpc>
            </a:pPr>
            <a:r>
              <a:rPr lang="tr-TR" altLang="tr-TR" u="sng" dirty="0">
                <a:solidFill>
                  <a:srgbClr val="FF0000"/>
                </a:solidFill>
              </a:rPr>
              <a:t>Zihinsel  Özellikler:</a:t>
            </a:r>
            <a:r>
              <a:rPr lang="tr-TR" altLang="tr-TR" dirty="0">
                <a:solidFill>
                  <a:srgbClr val="FF0000"/>
                </a:solidFill>
              </a:rPr>
              <a:t> </a:t>
            </a:r>
            <a:r>
              <a:rPr lang="tr-TR" altLang="tr-TR" b="0" dirty="0"/>
              <a:t>Düşünce, bilgi ve yeteneklerimiz. Hepimizin düşüncesi, ilgi  ve yeteneği farklıdır. </a:t>
            </a:r>
          </a:p>
          <a:p>
            <a:pPr indent="17463">
              <a:lnSpc>
                <a:spcPct val="90000"/>
              </a:lnSpc>
            </a:pPr>
            <a:r>
              <a:rPr lang="tr-TR" altLang="tr-TR" b="0" dirty="0"/>
              <a:t>Bazı insanlar satranç oynamayı severler.</a:t>
            </a:r>
          </a:p>
          <a:p>
            <a:pPr indent="17463">
              <a:lnSpc>
                <a:spcPct val="90000"/>
              </a:lnSpc>
            </a:pPr>
            <a:r>
              <a:rPr lang="tr-TR" altLang="tr-TR" b="0" dirty="0"/>
              <a:t>Bazı insanlar spor yapmayı isterler.</a:t>
            </a:r>
          </a:p>
          <a:p>
            <a:pPr indent="17463">
              <a:lnSpc>
                <a:spcPct val="90000"/>
              </a:lnSpc>
            </a:pPr>
            <a:r>
              <a:rPr lang="tr-TR" altLang="tr-TR" b="0" dirty="0"/>
              <a:t>Bazı insanlar çok güzel resim yaparlar.</a:t>
            </a:r>
          </a:p>
          <a:p>
            <a:pPr indent="17463">
              <a:lnSpc>
                <a:spcPct val="90000"/>
              </a:lnSpc>
            </a:pPr>
            <a:r>
              <a:rPr lang="tr-TR" altLang="tr-TR" b="0" dirty="0"/>
              <a:t>Bazı insanlar müziğe ilgi duyarlar, müzik aletleri çalarlar.</a:t>
            </a:r>
          </a:p>
          <a:p>
            <a:pPr indent="17463">
              <a:lnSpc>
                <a:spcPct val="90000"/>
              </a:lnSpc>
            </a:pPr>
            <a:r>
              <a:rPr lang="tr-TR" altLang="tr-TR" b="0" dirty="0"/>
              <a:t>Bazı insanlar matematik hesaplarını çok hızlı yaparlar.</a:t>
            </a:r>
          </a:p>
          <a:p>
            <a:pPr indent="17463">
              <a:lnSpc>
                <a:spcPct val="90000"/>
              </a:lnSpc>
            </a:pPr>
            <a:r>
              <a:rPr lang="tr-TR" altLang="tr-TR" b="0" dirty="0"/>
              <a:t>Bazı insanlar kitap okumayı çok isterler.</a:t>
            </a:r>
          </a:p>
          <a:p>
            <a:endParaRPr lang="tr-TR" dirty="0"/>
          </a:p>
        </p:txBody>
      </p:sp>
      <p:sp>
        <p:nvSpPr>
          <p:cNvPr id="13" name="Metin Yer Tutucusu 27"/>
          <p:cNvSpPr>
            <a:spLocks noGrp="1"/>
          </p:cNvSpPr>
          <p:nvPr>
            <p:ph type="body" sz="quarter" idx="19"/>
          </p:nvPr>
        </p:nvSpPr>
        <p:spPr>
          <a:xfrm>
            <a:off x="3692449" y="4344274"/>
            <a:ext cx="2616753" cy="1422476"/>
          </a:xfrm>
        </p:spPr>
        <p:txBody>
          <a:bodyPr/>
          <a:lstStyle/>
          <a:p>
            <a:r>
              <a:rPr lang="tr-TR" altLang="tr-TR" sz="1800" dirty="0">
                <a:solidFill>
                  <a:srgbClr val="FF0000"/>
                </a:solidFill>
              </a:rPr>
              <a:t>Bireysel farklılıklara saygı duymalıyız. </a:t>
            </a:r>
          </a:p>
          <a:p>
            <a:endParaRPr lang="tr-TR" altLang="tr-TR" sz="1800" dirty="0">
              <a:solidFill>
                <a:srgbClr val="FF0000"/>
              </a:solidFill>
            </a:endParaRPr>
          </a:p>
          <a:p>
            <a:r>
              <a:rPr lang="tr-TR" altLang="tr-TR" sz="1800" dirty="0">
                <a:solidFill>
                  <a:srgbClr val="FF0000"/>
                </a:solidFill>
              </a:rPr>
              <a:t>Farklılıkları kabul etmek bireylerin barış ve huzur içinde yaşamasını sağlar. </a:t>
            </a:r>
          </a:p>
          <a:p>
            <a:endParaRPr lang="tr-TR" sz="1600" dirty="0"/>
          </a:p>
        </p:txBody>
      </p:sp>
      <p:pic>
        <p:nvPicPr>
          <p:cNvPr id="14" name="Picture 5" descr="9b4a9c6aad04735a755b5f50d9040cd3">
            <a:extLst>
              <a:ext uri="{FF2B5EF4-FFF2-40B4-BE49-F238E27FC236}">
                <a16:creationId xmlns="" xmlns:a16="http://schemas.microsoft.com/office/drawing/2014/main" id="{49D5FCB3-8ED3-4156-A5A0-7E2A61DE1B06}"/>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12988" y="5766750"/>
            <a:ext cx="2344513" cy="15327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Metin Yer Tutucusu 27">
            <a:extLst>
              <a:ext uri="{FF2B5EF4-FFF2-40B4-BE49-F238E27FC236}">
                <a16:creationId xmlns="" xmlns:a16="http://schemas.microsoft.com/office/drawing/2014/main" id="{B31C1062-C7DF-4540-AAEC-8052716F5450}"/>
              </a:ext>
            </a:extLst>
          </p:cNvPr>
          <p:cNvSpPr txBox="1">
            <a:spLocks/>
          </p:cNvSpPr>
          <p:nvPr/>
        </p:nvSpPr>
        <p:spPr>
          <a:xfrm>
            <a:off x="7696199" y="3226193"/>
            <a:ext cx="2149631" cy="2286000"/>
          </a:xfrm>
          <a:prstGeom prst="rect">
            <a:avLst/>
          </a:prstGeom>
        </p:spPr>
        <p:txBody>
          <a:bodyPr vert="horz" lIns="0" tIns="0" rIns="0" bIns="0" rtlCol="0">
            <a:noAutofit/>
          </a:bodyPr>
          <a:lstStyle>
            <a:lvl1pPr marL="0" indent="0" algn="l" defTabSz="754380" rtl="0" eaLnBrk="1" latinLnBrk="0" hangingPunct="1">
              <a:lnSpc>
                <a:spcPct val="100000"/>
              </a:lnSpc>
              <a:spcBef>
                <a:spcPts val="0"/>
              </a:spcBef>
              <a:buFont typeface="Arial" panose="020B0604020202020204" pitchFamily="34" charset="0"/>
              <a:buNone/>
              <a:defRPr lang="tr-TR" sz="1200" b="1" kern="1200" baseline="0">
                <a:solidFill>
                  <a:schemeClr val="tx1"/>
                </a:solidFill>
                <a:latin typeface="+mj-lt"/>
                <a:ea typeface="+mn-ea"/>
                <a:cs typeface="+mn-cs"/>
              </a:defRPr>
            </a:lvl1pPr>
            <a:lvl2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2pPr>
            <a:lvl3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3pPr>
            <a:lvl4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4pPr>
            <a:lvl5pPr marL="0" indent="0" algn="l" defTabSz="754380" rtl="0" eaLnBrk="1" latinLnBrk="0" hangingPunct="1">
              <a:lnSpc>
                <a:spcPct val="100000"/>
              </a:lnSpc>
              <a:spcBef>
                <a:spcPts val="1000"/>
              </a:spcBef>
              <a:buFont typeface="Arial" panose="020B0604020202020204" pitchFamily="34" charset="0"/>
              <a:buNone/>
              <a:defRPr lang="tr-TR" sz="10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tr-TR" sz="1485" kern="1200">
                <a:solidFill>
                  <a:schemeClr val="tx1"/>
                </a:solidFill>
                <a:latin typeface="+mn-lt"/>
                <a:ea typeface="+mn-ea"/>
                <a:cs typeface="+mn-cs"/>
              </a:defRPr>
            </a:lvl9pPr>
          </a:lstStyle>
          <a:p>
            <a:endParaRPr lang="tr-TR" sz="1800" dirty="0">
              <a:latin typeface="Cambria" panose="02040503050406030204" pitchFamily="18" charset="0"/>
            </a:endParaRPr>
          </a:p>
          <a:p>
            <a:r>
              <a:rPr lang="tr-TR" sz="1800" dirty="0">
                <a:solidFill>
                  <a:srgbClr val="00B050"/>
                </a:solidFill>
                <a:latin typeface="Aharoni" panose="02010803020104030203" pitchFamily="2" charset="-79"/>
                <a:cs typeface="Aharoni" panose="02010803020104030203" pitchFamily="2" charset="-79"/>
              </a:rPr>
              <a:t>ÇOCUKLARDA</a:t>
            </a:r>
          </a:p>
          <a:p>
            <a:r>
              <a:rPr lang="tr-TR" sz="1800" dirty="0">
                <a:solidFill>
                  <a:srgbClr val="FF0000"/>
                </a:solidFill>
                <a:latin typeface="Aharoni" panose="02010803020104030203" pitchFamily="2" charset="-79"/>
                <a:cs typeface="Aharoni" panose="02010803020104030203" pitchFamily="2" charset="-79"/>
              </a:rPr>
              <a:t>BİREYSEL</a:t>
            </a:r>
            <a:r>
              <a:rPr lang="tr-TR" sz="1800" dirty="0">
                <a:latin typeface="Aharoni" panose="02010803020104030203" pitchFamily="2" charset="-79"/>
                <a:cs typeface="Aharoni" panose="02010803020104030203" pitchFamily="2" charset="-79"/>
              </a:rPr>
              <a:t> </a:t>
            </a:r>
          </a:p>
          <a:p>
            <a:r>
              <a:rPr lang="tr-TR" sz="1800" dirty="0">
                <a:solidFill>
                  <a:srgbClr val="002060"/>
                </a:solidFill>
                <a:latin typeface="Aharoni" panose="02010803020104030203" pitchFamily="2" charset="-79"/>
                <a:ea typeface="Adobe Heiti Std R" pitchFamily="34" charset="-128"/>
                <a:cs typeface="Aharoni" panose="02010803020104030203" pitchFamily="2" charset="-79"/>
              </a:rPr>
              <a:t>FARKLILIKLARA</a:t>
            </a:r>
            <a:endParaRPr lang="tr-TR" sz="1800" dirty="0">
              <a:solidFill>
                <a:srgbClr val="002060"/>
              </a:solidFill>
              <a:latin typeface="Aharoni" panose="02010803020104030203" pitchFamily="2" charset="-79"/>
              <a:cs typeface="Aharoni" panose="02010803020104030203" pitchFamily="2" charset="-79"/>
            </a:endParaRPr>
          </a:p>
          <a:p>
            <a:r>
              <a:rPr lang="tr-TR" sz="1800" dirty="0">
                <a:solidFill>
                  <a:srgbClr val="00B0F0"/>
                </a:solidFill>
                <a:latin typeface="Aharoni" panose="02010803020104030203" pitchFamily="2" charset="-79"/>
                <a:cs typeface="Aharoni" panose="02010803020104030203" pitchFamily="2" charset="-79"/>
              </a:rPr>
              <a:t>SAYGI</a:t>
            </a:r>
          </a:p>
          <a:p>
            <a:pPr algn="ctr"/>
            <a:endParaRPr lang="tr-TR" dirty="0">
              <a:solidFill>
                <a:srgbClr val="00B0F0"/>
              </a:solidFill>
              <a:latin typeface="Bernard MT Condensed" panose="02050806060905020404" pitchFamily="18" charset="0"/>
            </a:endParaRPr>
          </a:p>
          <a:p>
            <a:pPr algn="ctr"/>
            <a:r>
              <a:rPr lang="tr-TR" b="0" dirty="0">
                <a:solidFill>
                  <a:srgbClr val="FF0000"/>
                </a:solidFill>
                <a:latin typeface="Bernard MT Condensed" panose="02050806060905020404" pitchFamily="18" charset="0"/>
              </a:rPr>
              <a:t>REHBERLİK HİZMETLERİ BÖLÜMÜ</a:t>
            </a:r>
          </a:p>
          <a:p>
            <a:pPr algn="ctr"/>
            <a:r>
              <a:rPr lang="tr-TR" b="0" dirty="0">
                <a:solidFill>
                  <a:srgbClr val="FF0000"/>
                </a:solidFill>
                <a:latin typeface="Arial Black" panose="020B0A04020102020204" pitchFamily="34" charset="0"/>
              </a:rPr>
              <a:t>Öğrenci broşürü</a:t>
            </a:r>
          </a:p>
          <a:p>
            <a:r>
              <a:rPr lang="tr-TR" dirty="0">
                <a:latin typeface="Cambria" panose="02040503050406030204" pitchFamily="18" charset="0"/>
              </a:rPr>
              <a:t> </a:t>
            </a:r>
          </a:p>
          <a:p>
            <a:endParaRPr lang="tr-TR" dirty="0"/>
          </a:p>
        </p:txBody>
      </p:sp>
      <p:pic>
        <p:nvPicPr>
          <p:cNvPr id="17" name="Resim 16">
            <a:extLst>
              <a:ext uri="{FF2B5EF4-FFF2-40B4-BE49-F238E27FC236}">
                <a16:creationId xmlns="" xmlns:a16="http://schemas.microsoft.com/office/drawing/2014/main" id="{1618FF9E-16B5-45A0-B381-36F7CB4F9896}"/>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409086" y="305057"/>
            <a:ext cx="2344513" cy="2895085"/>
          </a:xfrm>
          <a:prstGeom prst="rect">
            <a:avLst/>
          </a:prstGeom>
        </p:spPr>
      </p:pic>
      <p:pic>
        <p:nvPicPr>
          <p:cNvPr id="1030" name="Picture 6">
            <a:extLst>
              <a:ext uri="{FF2B5EF4-FFF2-40B4-BE49-F238E27FC236}">
                <a16:creationId xmlns="" xmlns:a16="http://schemas.microsoft.com/office/drawing/2014/main" id="{22B9AC55-C944-40F1-A028-CDE4BCE15200}"/>
              </a:ext>
            </a:extLst>
          </p:cNvPr>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3648401" y="873101"/>
            <a:ext cx="2616752" cy="276701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Metin Yer Tutucusu 27"/>
          <p:cNvSpPr>
            <a:spLocks noGrp="1"/>
          </p:cNvSpPr>
          <p:nvPr>
            <p:ph type="body" sz="quarter" idx="19"/>
          </p:nvPr>
        </p:nvSpPr>
        <p:spPr>
          <a:xfrm>
            <a:off x="189802" y="557652"/>
            <a:ext cx="2884192" cy="4267200"/>
          </a:xfrm>
        </p:spPr>
        <p:txBody>
          <a:bodyPr/>
          <a:lstStyle/>
          <a:p>
            <a:pPr fontAlgn="b"/>
            <a:r>
              <a:rPr lang="tr-TR" sz="1400" dirty="0">
                <a:latin typeface="Arial Rounded MT Bold" panose="020F0704030504030204" pitchFamily="34" charset="0"/>
              </a:rPr>
              <a:t>Eğitimde bireysel farklılıklar nelerdir?</a:t>
            </a:r>
          </a:p>
          <a:p>
            <a:pPr fontAlgn="b"/>
            <a:endParaRPr lang="tr-TR" sz="1400" dirty="0">
              <a:latin typeface="Arial Rounded MT Bold" panose="020F0704030504030204" pitchFamily="34" charset="0"/>
            </a:endParaRPr>
          </a:p>
          <a:p>
            <a:pPr fontAlgn="b"/>
            <a:r>
              <a:rPr lang="tr-TR" b="0" dirty="0">
                <a:latin typeface="Arial Rounded MT Bold" panose="020F0704030504030204" pitchFamily="34" charset="0"/>
              </a:rPr>
              <a:t>İnsanlar ilgi, beceri, zeka, öğrenme biçimi, kişilik yapısı gibi özellikleri ile birbirlerinden farklı yapılardadır.</a:t>
            </a:r>
          </a:p>
          <a:p>
            <a:pPr fontAlgn="b"/>
            <a:endParaRPr lang="tr-TR" b="0" dirty="0">
              <a:latin typeface="Arial Rounded MT Bold" panose="020F0704030504030204" pitchFamily="34" charset="0"/>
            </a:endParaRPr>
          </a:p>
          <a:p>
            <a:r>
              <a:rPr lang="tr-TR" b="0" dirty="0">
                <a:latin typeface="Arial Rounded MT Bold" panose="020F0704030504030204" pitchFamily="34" charset="0"/>
              </a:rPr>
              <a:t>Bireysel farklılıkları etkileyen faktörler nelerdir?</a:t>
            </a:r>
          </a:p>
          <a:p>
            <a:pPr fontAlgn="b"/>
            <a:r>
              <a:rPr lang="tr-TR" b="0" dirty="0">
                <a:latin typeface="Arial Rounded MT Bold" panose="020F0704030504030204" pitchFamily="34" charset="0"/>
              </a:rPr>
              <a:t>İnsanların;</a:t>
            </a:r>
          </a:p>
          <a:p>
            <a:pPr fontAlgn="b"/>
            <a:endParaRPr lang="tr-TR" b="0" dirty="0">
              <a:latin typeface="Arial Rounded MT Bold" panose="020F0704030504030204" pitchFamily="34" charset="0"/>
            </a:endParaRPr>
          </a:p>
          <a:p>
            <a:pPr fontAlgn="b"/>
            <a:r>
              <a:rPr lang="tr-TR" b="0" dirty="0">
                <a:latin typeface="Arial Rounded MT Bold" panose="020F0704030504030204" pitchFamily="34" charset="0"/>
              </a:rPr>
              <a:t>-Yaşam biçimleri,</a:t>
            </a:r>
          </a:p>
          <a:p>
            <a:pPr fontAlgn="b"/>
            <a:r>
              <a:rPr lang="tr-TR" b="0" dirty="0">
                <a:latin typeface="Arial Rounded MT Bold" panose="020F0704030504030204" pitchFamily="34" charset="0"/>
              </a:rPr>
              <a:t>-Yaşanan yer ve coğrafya,</a:t>
            </a:r>
          </a:p>
          <a:p>
            <a:pPr fontAlgn="b"/>
            <a:r>
              <a:rPr lang="tr-TR" b="0" dirty="0">
                <a:latin typeface="Arial Rounded MT Bold" panose="020F0704030504030204" pitchFamily="34" charset="0"/>
              </a:rPr>
              <a:t>-Kültür yapıları,</a:t>
            </a:r>
          </a:p>
          <a:p>
            <a:pPr fontAlgn="b"/>
            <a:r>
              <a:rPr lang="tr-TR" b="0" dirty="0">
                <a:latin typeface="Arial Rounded MT Bold" panose="020F0704030504030204" pitchFamily="34" charset="0"/>
              </a:rPr>
              <a:t>-Cinsiyet farklılıkları</a:t>
            </a:r>
          </a:p>
          <a:p>
            <a:pPr fontAlgn="b"/>
            <a:r>
              <a:rPr lang="tr-TR" b="0" dirty="0">
                <a:latin typeface="Arial Rounded MT Bold" panose="020F0704030504030204" pitchFamily="34" charset="0"/>
              </a:rPr>
              <a:t>-Sosyal çevre.</a:t>
            </a:r>
          </a:p>
          <a:p>
            <a:pPr fontAlgn="b"/>
            <a:r>
              <a:rPr lang="tr-TR" b="0" dirty="0">
                <a:latin typeface="Arial Rounded MT Bold" panose="020F0704030504030204" pitchFamily="34" charset="0"/>
              </a:rPr>
              <a:t>-Aile yapısı ve genetiği vb.</a:t>
            </a:r>
          </a:p>
          <a:p>
            <a:pPr fontAlgn="b"/>
            <a:endParaRPr lang="tr-TR" b="0" dirty="0">
              <a:latin typeface="Arial Rounded MT Bold" panose="020F0704030504030204" pitchFamily="34" charset="0"/>
            </a:endParaRPr>
          </a:p>
          <a:p>
            <a:pPr fontAlgn="b"/>
            <a:r>
              <a:rPr lang="tr-TR" b="0" dirty="0">
                <a:latin typeface="Arial Rounded MT Bold" panose="020F0704030504030204" pitchFamily="34" charset="0"/>
              </a:rPr>
              <a:t>durumları bireysel farklılıkları etkileyen faktörlerdir.</a:t>
            </a:r>
          </a:p>
          <a:p>
            <a:endParaRPr lang="tr-TR" dirty="0"/>
          </a:p>
        </p:txBody>
      </p:sp>
      <p:sp>
        <p:nvSpPr>
          <p:cNvPr id="35" name="Metin Yer Tutucusu 27"/>
          <p:cNvSpPr>
            <a:spLocks noGrp="1"/>
          </p:cNvSpPr>
          <p:nvPr>
            <p:ph type="body" sz="quarter" idx="19"/>
          </p:nvPr>
        </p:nvSpPr>
        <p:spPr>
          <a:xfrm>
            <a:off x="7412014" y="557652"/>
            <a:ext cx="2428875" cy="6781800"/>
          </a:xfrm>
        </p:spPr>
        <p:txBody>
          <a:bodyPr/>
          <a:lstStyle/>
          <a:p>
            <a:pPr algn="ctr">
              <a:tabLst>
                <a:tab pos="541338" algn="l"/>
              </a:tabLst>
            </a:pPr>
            <a:r>
              <a:rPr lang="tr-TR" sz="1600" dirty="0">
                <a:solidFill>
                  <a:srgbClr val="00B0F0"/>
                </a:solidFill>
              </a:rPr>
              <a:t>FARKLILIKLARA NASIL SAYGI </a:t>
            </a:r>
          </a:p>
          <a:p>
            <a:pPr algn="ctr">
              <a:tabLst>
                <a:tab pos="541338" algn="l"/>
              </a:tabLst>
            </a:pPr>
            <a:r>
              <a:rPr lang="tr-TR" sz="1600" dirty="0">
                <a:solidFill>
                  <a:srgbClr val="00B0F0"/>
                </a:solidFill>
              </a:rPr>
              <a:t>GÖSTERMELİYİZ</a:t>
            </a:r>
            <a:endParaRPr lang="tr-TR" sz="1600" dirty="0"/>
          </a:p>
          <a:p>
            <a:endParaRPr lang="tr-TR" dirty="0"/>
          </a:p>
          <a:p>
            <a:r>
              <a:rPr lang="tr-TR" dirty="0"/>
              <a:t>İnsanların başka insanları hor görme hakkı yoktur.</a:t>
            </a:r>
          </a:p>
          <a:p>
            <a:endParaRPr lang="tr-TR" dirty="0"/>
          </a:p>
          <a:p>
            <a:r>
              <a:rPr lang="tr-TR" dirty="0"/>
              <a:t>Her insan değerlidir.</a:t>
            </a:r>
          </a:p>
          <a:p>
            <a:endParaRPr lang="tr-TR" dirty="0"/>
          </a:p>
          <a:p>
            <a:r>
              <a:rPr lang="tr-TR" dirty="0"/>
              <a:t>İnsanlara saygı duymak, onları olduğu gibi  benimsedikleri değerleri </a:t>
            </a:r>
          </a:p>
          <a:p>
            <a:r>
              <a:rPr lang="tr-TR" dirty="0"/>
              <a:t>görmezden gelmeyerek, alay konusu yapmamakla kendini gösterecektir.</a:t>
            </a:r>
          </a:p>
          <a:p>
            <a:endParaRPr lang="tr-TR" dirty="0"/>
          </a:p>
          <a:p>
            <a:r>
              <a:rPr lang="tr-TR" dirty="0"/>
              <a:t>İnsanların değerleri inançları olaylara bakış açıları farklı farklı olabilir. Bu farklılık bir ayrışma sebebi olmamalıdır. Bu farklılıklar bir dayatma unsuru haline getirmemeli, baskı nedeni olmamalıdır.</a:t>
            </a:r>
          </a:p>
          <a:p>
            <a:endParaRPr lang="tr-TR" dirty="0"/>
          </a:p>
          <a:p>
            <a:r>
              <a:rPr lang="tr-TR" dirty="0"/>
              <a:t>Saygılı olunursa karşı tarafta saygılı olacaktır, ikna etmenin en birinci yolu insanlara saygı duymak ve bu yolla güvenini kazanmaktır.</a:t>
            </a:r>
          </a:p>
          <a:p>
            <a:endParaRPr lang="tr-TR" dirty="0"/>
          </a:p>
          <a:p>
            <a:r>
              <a:rPr lang="tr-TR" dirty="0"/>
              <a:t>Farklılıklara tahammül etmeyen karşısındaki insana saygı duymuyor demektir.</a:t>
            </a:r>
          </a:p>
          <a:p>
            <a:endParaRPr lang="tr-TR" dirty="0"/>
          </a:p>
          <a:p>
            <a:r>
              <a:rPr lang="tr-TR" dirty="0"/>
              <a:t>Kimseyi küçümsemeyin, aşağılamayın insanların değerini renkleriyle dilleriyle milletleriyle cinsiyetleriyle maddi güçleriyle ölçmeyin</a:t>
            </a:r>
          </a:p>
          <a:p>
            <a:endParaRPr lang="tr-TR" dirty="0"/>
          </a:p>
          <a:p>
            <a:endParaRPr lang="tr-TR" dirty="0"/>
          </a:p>
        </p:txBody>
      </p:sp>
      <p:sp>
        <p:nvSpPr>
          <p:cNvPr id="36" name="Metin Yer Tutucusu 27"/>
          <p:cNvSpPr>
            <a:spLocks noGrp="1"/>
          </p:cNvSpPr>
          <p:nvPr>
            <p:ph type="body" sz="quarter" idx="19"/>
          </p:nvPr>
        </p:nvSpPr>
        <p:spPr>
          <a:xfrm>
            <a:off x="3485842" y="2650695"/>
            <a:ext cx="2762558" cy="2380436"/>
          </a:xfrm>
        </p:spPr>
        <p:txBody>
          <a:bodyPr/>
          <a:lstStyle/>
          <a:p>
            <a:pPr fontAlgn="b"/>
            <a:r>
              <a:rPr lang="tr-TR" sz="1400" dirty="0">
                <a:latin typeface="Arial Rounded MT Bold" panose="020F0704030504030204" pitchFamily="34" charset="0"/>
              </a:rPr>
              <a:t>Bireysel farklılıklar nelerdir? </a:t>
            </a:r>
            <a:endParaRPr lang="tr-TR" sz="1400" b="0" dirty="0">
              <a:latin typeface="Arial Rounded MT Bold" panose="020F0704030504030204" pitchFamily="34" charset="0"/>
            </a:endParaRPr>
          </a:p>
          <a:p>
            <a:pPr fontAlgn="b"/>
            <a:r>
              <a:rPr lang="tr-TR" b="0" dirty="0">
                <a:latin typeface="Arial Rounded MT Bold" panose="020F0704030504030204" pitchFamily="34" charset="0"/>
              </a:rPr>
              <a:t>Bireysel farklılıklar insanları birbirinden ayıran özelliklerinin tamamına verilen addır. Bunlar fiziksel, duygusal, ilgi ve yetenek farklılıklarını kapsar.</a:t>
            </a:r>
          </a:p>
          <a:p>
            <a:pPr fontAlgn="b"/>
            <a:r>
              <a:rPr lang="tr-TR" b="0" dirty="0">
                <a:latin typeface="Arial Rounded MT Bold" panose="020F0704030504030204" pitchFamily="34" charset="0"/>
              </a:rPr>
              <a:t>İki bardak aynı boyda ve aynı seviyede doldurulmuşsa bile bunlar birbiriyle çarpıştırıldığında ikisinin hasarı farklı olur.</a:t>
            </a:r>
          </a:p>
          <a:p>
            <a:pPr fontAlgn="b"/>
            <a:endParaRPr lang="tr-TR" sz="1400" dirty="0"/>
          </a:p>
          <a:p>
            <a:endParaRPr lang="tr-TR" sz="1400" dirty="0"/>
          </a:p>
        </p:txBody>
      </p:sp>
      <p:sp>
        <p:nvSpPr>
          <p:cNvPr id="6" name="Metin Yer Tutucusu 27"/>
          <p:cNvSpPr>
            <a:spLocks noGrp="1"/>
          </p:cNvSpPr>
          <p:nvPr>
            <p:ph type="body" sz="quarter" idx="19"/>
          </p:nvPr>
        </p:nvSpPr>
        <p:spPr>
          <a:xfrm>
            <a:off x="3506785" y="4824852"/>
            <a:ext cx="2513016" cy="2380436"/>
          </a:xfrm>
        </p:spPr>
        <p:txBody>
          <a:bodyPr/>
          <a:lstStyle/>
          <a:p>
            <a:pPr fontAlgn="b"/>
            <a:r>
              <a:rPr lang="tr-TR" sz="1600" dirty="0">
                <a:latin typeface="Arial Rounded MT Bold" panose="020F0704030504030204" pitchFamily="34" charset="0"/>
              </a:rPr>
              <a:t>Farklılıklara Saygı; </a:t>
            </a:r>
          </a:p>
          <a:p>
            <a:pPr algn="just" fontAlgn="b"/>
            <a:r>
              <a:rPr lang="tr-TR" b="0" dirty="0">
                <a:latin typeface="Arial Rounded MT Bold" panose="020F0704030504030204" pitchFamily="34" charset="0"/>
              </a:rPr>
              <a:t>Farklılıklarımız bizi tamamlayan zenginliğimizdir. Bu nedenle saygı duyulmalıdır. Herkesin hayat tarzına, düşüncesine, inancına, farkındalığına ve inancına saygı göstererek, insanlık onurunu yüceltmek, korumak ve kollamak zorunluluktur. </a:t>
            </a:r>
          </a:p>
          <a:p>
            <a:pPr fontAlgn="b"/>
            <a:r>
              <a:rPr lang="tr-TR" b="0" dirty="0">
                <a:latin typeface="Arial Rounded MT Bold" panose="020F0704030504030204" pitchFamily="34" charset="0"/>
              </a:rPr>
              <a:t>Demokrasinin temel şartlarından biri farkındalıklara saygı göstermektir.</a:t>
            </a:r>
            <a:endParaRPr lang="tr-TR" b="0" dirty="0"/>
          </a:p>
          <a:p>
            <a:endParaRPr lang="tr-TR" dirty="0"/>
          </a:p>
        </p:txBody>
      </p:sp>
      <p:pic>
        <p:nvPicPr>
          <p:cNvPr id="8" name="Picture 5" descr="special-needs-kids">
            <a:extLst>
              <a:ext uri="{FF2B5EF4-FFF2-40B4-BE49-F238E27FC236}">
                <a16:creationId xmlns="" xmlns:a16="http://schemas.microsoft.com/office/drawing/2014/main" id="{333A18F9-94D3-40C2-8D52-E3DA6C05FD8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3290" y="5257800"/>
            <a:ext cx="2088123" cy="1947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 descr="martha-group">
            <a:extLst>
              <a:ext uri="{FF2B5EF4-FFF2-40B4-BE49-F238E27FC236}">
                <a16:creationId xmlns="" xmlns:a16="http://schemas.microsoft.com/office/drawing/2014/main" id="{D825ADDA-205B-4D62-8E82-0A7F2DB40E07}"/>
              </a:ext>
            </a:extLst>
          </p:cNvPr>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602192" y="762000"/>
            <a:ext cx="2384479" cy="17027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3308231"/>
      </p:ext>
    </p:extLst>
  </p:cSld>
  <p:clrMapOvr>
    <a:masterClrMapping/>
  </p:clrMapOvr>
</p:sld>
</file>

<file path=ppt/theme/theme1.xml><?xml version="1.0" encoding="utf-8"?>
<a:theme xmlns:a="http://schemas.openxmlformats.org/drawingml/2006/main" name="BroşürRengi">
  <a:themeElements>
    <a:clrScheme name="BroşürRengi">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0E32F16-139C-406D-87C5-ECC5DE68882E}">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9A8585D7-9F9A-464B-98FD-C2369966A8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408</Words>
  <Application>Microsoft Office PowerPoint</Application>
  <PresentationFormat>Özel</PresentationFormat>
  <Paragraphs>81</Paragraphs>
  <Slides>2</Slides>
  <Notes>2</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BroşürRengi</vt:lpstr>
      <vt:lpstr>Northwind traders</vt:lpstr>
      <vt:lpstr>Slayt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2021-10-11T05:59:43Z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