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8"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5" autoAdjust="0"/>
    <p:restoredTop sz="94660"/>
  </p:normalViewPr>
  <p:slideViewPr>
    <p:cSldViewPr>
      <p:cViewPr varScale="1">
        <p:scale>
          <a:sx n="60" d="100"/>
          <a:sy n="60" d="100"/>
        </p:scale>
        <p:origin x="-1380" y="-84"/>
      </p:cViewPr>
      <p:guideLst>
        <p:guide orient="horz" pos="2448"/>
        <p:guide pos="3168"/>
      </p:guideLst>
    </p:cSldViewPr>
  </p:slideViewPr>
  <p:notesTextViewPr>
    <p:cViewPr>
      <p:scale>
        <a:sx n="1" d="1"/>
        <a:sy n="1" d="1"/>
      </p:scale>
      <p:origin x="0" y="0"/>
    </p:cViewPr>
  </p:notesTextViewPr>
  <p:notesViewPr>
    <p:cSldViewPr>
      <p:cViewPr varScale="1">
        <p:scale>
          <a:sx n="89" d="100"/>
          <a:sy n="89" d="100"/>
        </p:scale>
        <p:origin x="204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2554B9FD-3DC8-4963-AD21-9AE7076458AF}" type="datetime1">
              <a:rPr lang="tr-TR" smtClean="0"/>
              <a:pPr/>
              <a:t>11.10.2021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082D650F-38E5-40ED-AA32-287D3AC686E8}" type="slidenum">
              <a:rPr lang="tr-TR" smtClean="0"/>
              <a:pPr/>
              <a:t>‹#›</a:t>
            </a:fld>
            <a:endParaRPr lang="tr-TR"/>
          </a:p>
        </p:txBody>
      </p:sp>
    </p:spTree>
    <p:extLst>
      <p:ext uri="{BB962C8B-B14F-4D97-AF65-F5344CB8AC3E}">
        <p14:creationId xmlns=""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AC00C258-0303-4ADA-950E-3E6A9E2A2198}" type="datetime1">
              <a:rPr lang="tr-TR" smtClean="0"/>
              <a:pPr/>
              <a:t>11.10.2021</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DA02A30-9192-49A2-98D9-8D2828AE31E2}" type="slidenum">
              <a:rPr/>
              <a:pPr/>
              <a:t>‹#›</a:t>
            </a:fld>
            <a:endParaRPr lang="tr-TR"/>
          </a:p>
        </p:txBody>
      </p:sp>
    </p:spTree>
    <p:extLst>
      <p:ext uri="{BB962C8B-B14F-4D97-AF65-F5344CB8AC3E}">
        <p14:creationId xmlns=""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pPr/>
              <a:t>1</a:t>
            </a:fld>
            <a:endParaRPr lang="tr-TR"/>
          </a:p>
        </p:txBody>
      </p:sp>
    </p:spTree>
    <p:extLst>
      <p:ext uri="{BB962C8B-B14F-4D97-AF65-F5344CB8AC3E}">
        <p14:creationId xmlns="" xmlns:p14="http://schemas.microsoft.com/office/powerpoint/2010/main" val="1849825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r>
              <a:rPr lang="tr-TR" dirty="0"/>
              <a:t>Bu broşürü değiştirmek için, örnek içeriğimizi kendinizinkiyle değiştirin. Boş bir sayfayla başlamak isterseniz, yeni bir sayfa eklemek için Giriş sekmesindeki Yeni Slayt düğmesine basın. Ardından boş yer tutuculara kendi metninizi ve resimlerinizi</a:t>
            </a:r>
            <a:r>
              <a:rPr lang="tr-TR" baseline="0" dirty="0"/>
              <a:t> girin. Başlıklar, alt başlıklar veya gövde metni için başka yer tutuculara gerek duyarsanız, mevcut yer tutuculardan birini kopyalayın ve yerine yenisini sürükleyin.</a:t>
            </a:r>
            <a:endParaRPr lang="tr-TR" dirty="0"/>
          </a:p>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pPr/>
              <a:t>2</a:t>
            </a:fld>
            <a:endParaRPr lang="tr-TR"/>
          </a:p>
        </p:txBody>
      </p:sp>
    </p:spTree>
    <p:extLst>
      <p:ext uri="{BB962C8B-B14F-4D97-AF65-F5344CB8AC3E}">
        <p14:creationId xmlns="" xmlns:p14="http://schemas.microsoft.com/office/powerpoint/2010/main" val="423242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ışında">
    <p:spTree>
      <p:nvGrpSpPr>
        <p:cNvPr id="1" name=""/>
        <p:cNvGrpSpPr/>
        <p:nvPr/>
      </p:nvGrpSpPr>
      <p:grpSpPr>
        <a:xfrm>
          <a:off x="0" y="0"/>
          <a:ext cx="0" cy="0"/>
          <a:chOff x="0" y="0"/>
          <a:chExt cx="0" cy="0"/>
        </a:xfrm>
      </p:grpSpPr>
      <p:sp>
        <p:nvSpPr>
          <p:cNvPr id="9" name="Dikdörtgen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sim Yer Tutucusu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girin]</a:t>
            </a:r>
          </a:p>
        </p:txBody>
      </p:sp>
      <p:sp>
        <p:nvSpPr>
          <p:cNvPr id="27" name="Metin Yer Tutucusu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şablonla çalışmaya nasıl başlarsınız?</a:t>
            </a:r>
          </a:p>
        </p:txBody>
      </p:sp>
      <p:sp>
        <p:nvSpPr>
          <p:cNvPr id="26" name="Metin Yer Tutucusu 25"/>
          <p:cNvSpPr>
            <a:spLocks noGrp="1"/>
          </p:cNvSpPr>
          <p:nvPr>
            <p:ph type="body" sz="quarter" idx="13" hasCustomPrompt="1"/>
          </p:nvPr>
        </p:nvSpPr>
        <p:spPr>
          <a:xfrm>
            <a:off x="457199" y="3677412"/>
            <a:ext cx="2428875" cy="40881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yeni, profesyonel broşürü olduğu gibi kullanabilir veya kolayca özelleştirebilirsiniz.</a:t>
            </a:r>
          </a:p>
        </p:txBody>
      </p:sp>
      <p:sp>
        <p:nvSpPr>
          <p:cNvPr id="23" name="Metin Yer Tutucusu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tr-TR" sz="800" baseline="0"/>
            </a:lvl1pPr>
            <a:lvl2pPr marL="228600" indent="-114300" latinLnBrk="0">
              <a:lnSpc>
                <a:spcPct val="100000"/>
              </a:lnSpc>
              <a:spcBef>
                <a:spcPts val="800"/>
              </a:spcBef>
              <a:defRPr lang="tr-TR" sz="900"/>
            </a:lvl2pPr>
            <a:lvl3pPr marL="342900" indent="-114300" latinLnBrk="0">
              <a:lnSpc>
                <a:spcPct val="100000"/>
              </a:lnSpc>
              <a:spcBef>
                <a:spcPts val="600"/>
              </a:spcBef>
              <a:defRPr lang="tr-TR" sz="800"/>
            </a:lvl3pPr>
            <a:lvl4pPr marL="457200" indent="-114300" latinLnBrk="0">
              <a:lnSpc>
                <a:spcPct val="100000"/>
              </a:lnSpc>
              <a:spcBef>
                <a:spcPts val="600"/>
              </a:spcBef>
              <a:defRPr lang="tr-TR" sz="700"/>
            </a:lvl4pPr>
            <a:lvl5pPr marL="571500" indent="-114300" latinLnBrk="0">
              <a:lnSpc>
                <a:spcPct val="100000"/>
              </a:lnSpc>
              <a:spcBef>
                <a:spcPts val="600"/>
              </a:spcBef>
              <a:defRPr lang="tr-TR" sz="700"/>
            </a:lvl5pPr>
          </a:lstStyle>
          <a:p>
            <a:pPr lvl="0"/>
            <a:r>
              <a:rPr lang="tr-TR"/>
              <a:t>Bu şablonu kullanmaya başlamanıza yardımcı olmak için şablonda birkaç ipucuna yer verdik.</a:t>
            </a:r>
            <a:r>
              <a:t/>
            </a:r>
            <a:br/>
            <a:r>
              <a:rPr lang="tr-TR"/>
              <a:t>Herhangi bir ipucu metnini (bunun gibi) kendinizinkiyle değiştirmek için bu metni seçip kendi metninizi girmeniz yeterlidir.</a:t>
            </a:r>
            <a:r>
              <a:t/>
            </a:r>
            <a:br/>
            <a:r>
              <a:rPr lang="tr-TR"/>
              <a:t>Broşürdeki fotoğrafları değiştirmek için, bir resim seçin ve silin. Daha sonra, kendi fotoğrafınızı eklemek için yer tutucudaki Resim Ekle simgesini kullanın.</a:t>
            </a:r>
            <a:r>
              <a:t/>
            </a:r>
            <a:br/>
            <a:r>
              <a:rPr lang="tr-TR"/>
              <a:t>Logoyu kendi logonuzla değiştirmek için “LOGO ile değiştir” resmini ve sonra Resim Araçları Biçim sekmesinde Resim Değiştir'i seçin.</a:t>
            </a:r>
          </a:p>
        </p:txBody>
      </p:sp>
      <p:sp>
        <p:nvSpPr>
          <p:cNvPr id="29" name="Metin Yer Tutucusu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 Kimiz?</a:t>
            </a:r>
          </a:p>
        </p:txBody>
      </p:sp>
      <p:sp>
        <p:nvSpPr>
          <p:cNvPr id="30" name="Metin Yer Tutucusu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Hakkımızda</a:t>
            </a:r>
          </a:p>
        </p:txBody>
      </p:sp>
      <p:sp>
        <p:nvSpPr>
          <p:cNvPr id="45" name="Metin Yer Tutucusu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Burası sizin kısa bir konuşma yapacağınız yerdir. Ürünlerinizi veya hizmetlerinizi birisine anlatmak için yalnızca birkaç saniyeniz olsaydı, ne derdiniz?</a:t>
            </a:r>
          </a:p>
        </p:txBody>
      </p:sp>
      <p:sp>
        <p:nvSpPr>
          <p:cNvPr id="32" name="Metin Yer Tutucusu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Bize Başvurun</a:t>
            </a:r>
          </a:p>
        </p:txBody>
      </p:sp>
      <p:sp>
        <p:nvSpPr>
          <p:cNvPr id="33" name="Metin Yer Tutucusu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Telefon: [Telefon numarası]</a:t>
            </a:r>
            <a:br>
              <a:rPr lang="tr-TR" sz="1000" b="0" cap="none" baseline="0">
                <a:solidFill>
                  <a:schemeClr val="tx1"/>
                </a:solidFill>
                <a:latin typeface="+mn-lt"/>
              </a:rPr>
            </a:br>
            <a:r>
              <a:rPr lang="tr-TR" sz="1000" b="0" cap="none" baseline="0">
                <a:solidFill>
                  <a:schemeClr val="tx1"/>
                </a:solidFill>
                <a:latin typeface="+mn-lt"/>
              </a:rPr>
              <a:t>E-posta: [E-posta adresi]</a:t>
            </a:r>
            <a:br>
              <a:rPr lang="tr-TR" sz="1000" b="0" cap="none" baseline="0">
                <a:solidFill>
                  <a:schemeClr val="tx1"/>
                </a:solidFill>
                <a:latin typeface="+mn-lt"/>
              </a:rPr>
            </a:br>
            <a:r>
              <a:rPr lang="tr-TR" sz="1000" b="0" cap="none" baseline="0">
                <a:solidFill>
                  <a:schemeClr val="tx1"/>
                </a:solidFill>
                <a:latin typeface="+mn-lt"/>
              </a:rPr>
              <a:t>Web: [Web adresi]</a:t>
            </a:r>
          </a:p>
        </p:txBody>
      </p:sp>
      <p:sp>
        <p:nvSpPr>
          <p:cNvPr id="34" name="Metin Yer Tutucusu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tr-TR" sz="1000" b="1" cap="all"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 adı]</a:t>
            </a:r>
          </a:p>
        </p:txBody>
      </p:sp>
      <p:sp>
        <p:nvSpPr>
          <p:cNvPr id="37" name="Metin Yer Tutucusu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tr-TR" sz="800" baseline="0"/>
            </a:lvl1pPr>
            <a:lvl2pPr marL="0" indent="0" latinLnBrk="0">
              <a:defRPr lang="tr-TR" sz="800"/>
            </a:lvl2pPr>
            <a:lvl3pPr marL="0" indent="0" latinLnBrk="0">
              <a:defRPr lang="tr-TR" sz="800"/>
            </a:lvl3pPr>
            <a:lvl4pPr marL="0" indent="0" latinLnBrk="0">
              <a:defRPr lang="tr-TR" sz="800"/>
            </a:lvl4pPr>
            <a:lvl5pPr marL="0" indent="0" latinLnBrk="0">
              <a:defRPr lang="tr-TR" sz="800"/>
            </a:lvl5pPr>
          </a:lstStyle>
          <a:p>
            <a:pPr lvl="0"/>
            <a:r>
              <a:rPr lang="tr-TR"/>
              <a:t>[Adres]</a:t>
            </a:r>
            <a:r>
              <a:t/>
            </a:r>
            <a:br/>
            <a:r>
              <a:rPr lang="tr-TR"/>
              <a:t>[Şehir, Posta Kodu]</a:t>
            </a:r>
          </a:p>
        </p:txBody>
      </p:sp>
      <p:sp>
        <p:nvSpPr>
          <p:cNvPr id="12" name="Resim Yer Tutucusu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10" name="Başlık 9"/>
          <p:cNvSpPr>
            <a:spLocks noGrp="1"/>
          </p:cNvSpPr>
          <p:nvPr>
            <p:ph type="title" hasCustomPrompt="1"/>
          </p:nvPr>
        </p:nvSpPr>
        <p:spPr>
          <a:xfrm>
            <a:off x="7322344" y="4498848"/>
            <a:ext cx="2088832" cy="822960"/>
          </a:xfrm>
        </p:spPr>
        <p:txBody>
          <a:bodyPr>
            <a:normAutofit/>
          </a:bodyPr>
          <a:lstStyle>
            <a:lvl1pPr latinLnBrk="0">
              <a:lnSpc>
                <a:spcPct val="85000"/>
              </a:lnSpc>
              <a:defRPr lang="tr-TR" sz="2800" b="1" cap="all" baseline="0">
                <a:solidFill>
                  <a:schemeClr val="bg1"/>
                </a:solidFill>
              </a:defRPr>
            </a:lvl1pPr>
          </a:lstStyle>
          <a:p>
            <a:r>
              <a:rPr lang="tr-TR"/>
              <a:t>Şirket adı</a:t>
            </a:r>
          </a:p>
        </p:txBody>
      </p:sp>
      <p:sp>
        <p:nvSpPr>
          <p:cNvPr id="40" name="Metin Yer Tutucusu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tr-TR" sz="1300" b="0" i="1" baseline="0">
                <a:solidFill>
                  <a:schemeClr val="bg1"/>
                </a:solidFill>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[Broşür alt konu başlığı ve şirket etiket satırı.]</a:t>
            </a:r>
          </a:p>
        </p:txBody>
      </p:sp>
    </p:spTree>
    <p:extLst>
      <p:ext uri="{BB962C8B-B14F-4D97-AF65-F5344CB8AC3E}">
        <p14:creationId xmlns="" xmlns:p14="http://schemas.microsoft.com/office/powerpoint/2010/main" val="478386529"/>
      </p:ext>
    </p:extLst>
  </p:cSld>
  <p:clrMapOvr>
    <a:masterClrMapping/>
  </p:clrMapOvr>
  <p:extLst>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çinde">
    <p:spTree>
      <p:nvGrpSpPr>
        <p:cNvPr id="1" name=""/>
        <p:cNvGrpSpPr/>
        <p:nvPr/>
      </p:nvGrpSpPr>
      <p:grpSpPr>
        <a:xfrm>
          <a:off x="0" y="0"/>
          <a:ext cx="0" cy="0"/>
          <a:chOff x="0" y="0"/>
          <a:chExt cx="0" cy="0"/>
        </a:xfrm>
      </p:grpSpPr>
      <p:cxnSp>
        <p:nvCxnSpPr>
          <p:cNvPr id="19" name="Düz Bağlayıcı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etin Yer Tutucusu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İşte birkaç fikir...</a:t>
            </a:r>
          </a:p>
        </p:txBody>
      </p:sp>
      <p:sp>
        <p:nvSpPr>
          <p:cNvPr id="29" name="Metin Yer Tutucusu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broşürde nelere yer verirsiniz?</a:t>
            </a:r>
          </a:p>
        </p:txBody>
      </p:sp>
      <p:sp>
        <p:nvSpPr>
          <p:cNvPr id="13" name="Resim Yer Tutucusu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26" name="Metin Yer Tutucusu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Burası şirketin misyonunu belirtmek için mükemmel bir yerdir. Çok sayıda şirketle aranızdaki farkları özetlemek için sayfanın sağ tarafını, kısa bir başarı öyküsü anlatmak için ise orta kısmı kullanabilirsiniz.</a:t>
            </a:r>
            <a:r>
              <a:t/>
            </a:r>
            <a:br/>
            <a:r>
              <a:rPr lang="tr-TR"/>
              <a:t>(Şirketinizin en iyi yaptığı işlerin fotoğraflarını seçmeniz gerekir. Resimlerin amacı bir etki yaratmaktır.)</a:t>
            </a:r>
          </a:p>
        </p:txBody>
      </p:sp>
      <p:sp>
        <p:nvSpPr>
          <p:cNvPr id="30" name="Metin Yer Tutucusu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Böyle nitelikli bir belgenin zor bir şekilde mi biçimlendirilmesi gerektiğini mi düşünüyorsunuz?r</a:t>
            </a:r>
          </a:p>
        </p:txBody>
      </p:sp>
      <p:sp>
        <p:nvSpPr>
          <p:cNvPr id="31" name="Metin Yer Tutucusu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Bir daha düşünün! Bu broşürdeki yer tutucular sizin için zaten biçimlendirilmiştir.</a:t>
            </a:r>
          </a:p>
        </p:txBody>
      </p:sp>
      <p:sp>
        <p:nvSpPr>
          <p:cNvPr id="18" name="Metin Yer Tutucusu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tr-TR" sz="1500" i="1" baseline="0">
                <a:solidFill>
                  <a:schemeClr val="accent2">
                    <a:lumMod val="75000"/>
                  </a:schemeClr>
                </a:solidFill>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"Şimdi çekingenliğin sırası değil! Ne kadar mükemmel olduğunuzu gösterin. Burası, heyecan verici başarı hikayeleri için mükemmel bir yerdir."</a:t>
            </a:r>
          </a:p>
        </p:txBody>
      </p:sp>
      <p:sp>
        <p:nvSpPr>
          <p:cNvPr id="32" name="Metin Yer Tutucusu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tr-TR"/>
            </a:pPr>
            <a:r>
              <a:rPr lang="tr-TR"/>
              <a:t>Tam olarak istediğiniz sonucu elde edin</a:t>
            </a:r>
          </a:p>
        </p:txBody>
      </p:sp>
      <p:sp>
        <p:nvSpPr>
          <p:cNvPr id="21" name="Metin Yer Tutucusu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Şirketinizi ve hizmetlerinizi zirveye taşımak için kendi metninizi yazın!</a:t>
            </a:r>
          </a:p>
        </p:txBody>
      </p:sp>
      <p:sp>
        <p:nvSpPr>
          <p:cNvPr id="22" name="Metin Yer Tutucusu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Daha fazla yer tutucu mu gerekiyor?</a:t>
            </a:r>
          </a:p>
        </p:txBody>
      </p:sp>
      <p:sp>
        <p:nvSpPr>
          <p:cNvPr id="24" name="Metin Yer Tutucusu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Sorun değil! Bunlardan birini kopyalayıp yerine sürüklemeniz yeterlidir.</a:t>
            </a:r>
          </a:p>
        </p:txBody>
      </p:sp>
      <p:sp>
        <p:nvSpPr>
          <p:cNvPr id="12" name="Resim Yer Tutucusu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ekleyin]</a:t>
            </a:r>
          </a:p>
        </p:txBody>
      </p:sp>
      <p:sp>
        <p:nvSpPr>
          <p:cNvPr id="25" name="Metin Yer Tutucusu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Sunduğunuz hizmetlerle ilgili bazı özel bilgiler vermeyi ve rakipleriniz arasından nasıl sıyrıldığınızı anlatmayı unutmayın.</a:t>
            </a:r>
          </a:p>
        </p:txBody>
      </p:sp>
      <p:sp>
        <p:nvSpPr>
          <p:cNvPr id="35" name="Metin Yer Tutucusu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Ürün ve Hizmetlerimiz</a:t>
            </a:r>
          </a:p>
        </p:txBody>
      </p:sp>
      <p:sp>
        <p:nvSpPr>
          <p:cNvPr id="36" name="Metin Yer Tutucusu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Buraya ürün ve hizmetlerinizin veya şirketinizle birlikte çalışmanın en büyük avantajlarını madde işaretli bir liste halinde ekleyebilirsiniz. Birkaç kısa paragrafta ince noktalarınızı da özetleyebilirsiniz</a:t>
            </a:r>
            <a:r>
              <a:t/>
            </a:r>
            <a:br/>
            <a:r>
              <a:rPr lang="tr-TR"/>
              <a:t>İşinizin ne kadar mükemmel olduğunu saatlerce anlatabileceğinizi biliyoruz. (Bunun için sizi suçlamıyoruz tabii. Harikasınız!) Bunun bir pazarlama aracı olduğunu da unutmayın; dikkatleri üzerinizde tutmak istiyorsanız kısa, samimi ve rahat okunur bir metin hazırlayın.</a:t>
            </a:r>
          </a:p>
        </p:txBody>
      </p:sp>
    </p:spTree>
    <p:extLst>
      <p:ext uri="{BB962C8B-B14F-4D97-AF65-F5344CB8AC3E}">
        <p14:creationId xmlns="" xmlns:p14="http://schemas.microsoft.com/office/powerpoint/2010/main" val="1198149047"/>
      </p:ext>
    </p:extLst>
  </p:cSld>
  <p:clrMapOvr>
    <a:masterClrMapping/>
  </p:clrMapOvr>
  <p:extLst>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tr-TR"/>
              <a:t>Asıl başlık stili için tıklatın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tr-TR" sz="990">
                <a:solidFill>
                  <a:schemeClr val="tx1">
                    <a:tint val="75000"/>
                  </a:schemeClr>
                </a:solidFill>
              </a:defRPr>
            </a:lvl1pPr>
          </a:lstStyle>
          <a:p>
            <a:fld id="{176F13F1-4F53-474E-A121-46EE839FAD1F}" type="datetime1">
              <a:rPr lang="tr-TR" smtClean="0"/>
              <a:pPr/>
              <a:t>11.10.2021</a:t>
            </a:fld>
            <a:endParaRPr lang="tr-TR" dirty="0"/>
          </a:p>
        </p:txBody>
      </p:sp>
      <p:sp>
        <p:nvSpPr>
          <p:cNvPr id="5" name="Alt Bilgi Yer Tutucusu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tr-TR" sz="99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tr-TR" sz="990">
                <a:solidFill>
                  <a:schemeClr val="tx1">
                    <a:tint val="75000"/>
                  </a:schemeClr>
                </a:solidFill>
              </a:defRPr>
            </a:lvl1pPr>
          </a:lstStyle>
          <a:p>
            <a:fld id="{A2D45621-FB72-491B-A41E-B21F020BD976}" type="slidenum">
              <a:rPr/>
              <a:pPr/>
              <a:t>‹#›</a:t>
            </a:fld>
            <a:endParaRPr lang="tr-TR"/>
          </a:p>
        </p:txBody>
      </p:sp>
    </p:spTree>
    <p:extLst>
      <p:ext uri="{BB962C8B-B14F-4D97-AF65-F5344CB8AC3E}">
        <p14:creationId xmlns=""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lang="tr-T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tr-T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tr-T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tr-T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9pPr>
    </p:bodyStyle>
    <p:otherStyle>
      <a:defPPr>
        <a:defRPr lang="tr-TR"/>
      </a:defPPr>
      <a:lvl1pPr marL="0" algn="l" defTabSz="754380" rtl="0" eaLnBrk="1" latinLnBrk="0" hangingPunct="1">
        <a:defRPr lang="tr-TR" sz="1485" kern="1200">
          <a:solidFill>
            <a:schemeClr val="tx1"/>
          </a:solidFill>
          <a:latin typeface="+mn-lt"/>
          <a:ea typeface="+mn-ea"/>
          <a:cs typeface="+mn-cs"/>
        </a:defRPr>
      </a:lvl1pPr>
      <a:lvl2pPr marL="377190" algn="l" defTabSz="754380" rtl="0" eaLnBrk="1" latinLnBrk="0" hangingPunct="1">
        <a:defRPr lang="tr-TR" sz="1485" kern="1200">
          <a:solidFill>
            <a:schemeClr val="tx1"/>
          </a:solidFill>
          <a:latin typeface="+mn-lt"/>
          <a:ea typeface="+mn-ea"/>
          <a:cs typeface="+mn-cs"/>
        </a:defRPr>
      </a:lvl2pPr>
      <a:lvl3pPr marL="754380" algn="l" defTabSz="754380" rtl="0" eaLnBrk="1" latinLnBrk="0" hangingPunct="1">
        <a:defRPr lang="tr-TR" sz="1485" kern="1200">
          <a:solidFill>
            <a:schemeClr val="tx1"/>
          </a:solidFill>
          <a:latin typeface="+mn-lt"/>
          <a:ea typeface="+mn-ea"/>
          <a:cs typeface="+mn-cs"/>
        </a:defRPr>
      </a:lvl3pPr>
      <a:lvl4pPr marL="1131570" algn="l" defTabSz="754380" rtl="0" eaLnBrk="1" latinLnBrk="0" hangingPunct="1">
        <a:defRPr lang="tr-TR" sz="1485" kern="1200">
          <a:solidFill>
            <a:schemeClr val="tx1"/>
          </a:solidFill>
          <a:latin typeface="+mn-lt"/>
          <a:ea typeface="+mn-ea"/>
          <a:cs typeface="+mn-cs"/>
        </a:defRPr>
      </a:lvl4pPr>
      <a:lvl5pPr marL="1508760" algn="l" defTabSz="754380" rtl="0" eaLnBrk="1" latinLnBrk="0" hangingPunct="1">
        <a:defRPr lang="tr-TR" sz="1485" kern="1200">
          <a:solidFill>
            <a:schemeClr val="tx1"/>
          </a:solidFill>
          <a:latin typeface="+mn-lt"/>
          <a:ea typeface="+mn-ea"/>
          <a:cs typeface="+mn-cs"/>
        </a:defRPr>
      </a:lvl5pPr>
      <a:lvl6pPr marL="1885950" algn="l" defTabSz="754380" rtl="0" eaLnBrk="1" latinLnBrk="0" hangingPunct="1">
        <a:defRPr lang="tr-TR" sz="1485" kern="1200">
          <a:solidFill>
            <a:schemeClr val="tx1"/>
          </a:solidFill>
          <a:latin typeface="+mn-lt"/>
          <a:ea typeface="+mn-ea"/>
          <a:cs typeface="+mn-cs"/>
        </a:defRPr>
      </a:lvl6pPr>
      <a:lvl7pPr marL="2263140" algn="l" defTabSz="754380" rtl="0" eaLnBrk="1" latinLnBrk="0" hangingPunct="1">
        <a:defRPr lang="tr-TR" sz="1485" kern="1200">
          <a:solidFill>
            <a:schemeClr val="tx1"/>
          </a:solidFill>
          <a:latin typeface="+mn-lt"/>
          <a:ea typeface="+mn-ea"/>
          <a:cs typeface="+mn-cs"/>
        </a:defRPr>
      </a:lvl7pPr>
      <a:lvl8pPr marL="2640330" algn="l" defTabSz="754380" rtl="0" eaLnBrk="1" latinLnBrk="0" hangingPunct="1">
        <a:defRPr lang="tr-TR" sz="1485" kern="1200">
          <a:solidFill>
            <a:schemeClr val="tx1"/>
          </a:solidFill>
          <a:latin typeface="+mn-lt"/>
          <a:ea typeface="+mn-ea"/>
          <a:cs typeface="+mn-cs"/>
        </a:defRPr>
      </a:lvl8pPr>
      <a:lvl9pPr marL="3017520" algn="l" defTabSz="754380" rtl="0" eaLnBrk="1" latinLnBrk="0" hangingPunct="1">
        <a:defRPr lang="tr-TR" sz="1485"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Metin Yer Tutucusu 27"/>
          <p:cNvSpPr>
            <a:spLocks noGrp="1"/>
          </p:cNvSpPr>
          <p:nvPr>
            <p:ph type="body" sz="quarter" idx="19"/>
          </p:nvPr>
        </p:nvSpPr>
        <p:spPr>
          <a:xfrm>
            <a:off x="7432524" y="3165151"/>
            <a:ext cx="2448415" cy="1415075"/>
          </a:xfrm>
        </p:spPr>
        <p:txBody>
          <a:bodyPr/>
          <a:lstStyle/>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endParaRPr lang="tr-TR" sz="1800" dirty="0">
              <a:solidFill>
                <a:srgbClr val="00B050"/>
              </a:solidFill>
              <a:latin typeface="Broadway" panose="04040905080B02020502" pitchFamily="82" charset="0"/>
            </a:endParaRPr>
          </a:p>
          <a:p>
            <a:r>
              <a:rPr lang="tr-TR" sz="1800" dirty="0">
                <a:solidFill>
                  <a:srgbClr val="00B050"/>
                </a:solidFill>
                <a:latin typeface="Aharoni" panose="02010803020104030203" pitchFamily="2" charset="-79"/>
                <a:cs typeface="Aharoni" panose="02010803020104030203" pitchFamily="2" charset="-79"/>
              </a:rPr>
              <a:t>ÇOCUKLARDA</a:t>
            </a:r>
          </a:p>
          <a:p>
            <a:r>
              <a:rPr lang="tr-TR" sz="1800" dirty="0">
                <a:solidFill>
                  <a:srgbClr val="FF0000"/>
                </a:solidFill>
                <a:latin typeface="Aharoni" panose="02010803020104030203" pitchFamily="2" charset="-79"/>
                <a:cs typeface="Aharoni" panose="02010803020104030203" pitchFamily="2" charset="-79"/>
              </a:rPr>
              <a:t>BİREYSEL</a:t>
            </a:r>
            <a:r>
              <a:rPr lang="tr-TR" sz="1800" dirty="0">
                <a:latin typeface="Aharoni" panose="02010803020104030203" pitchFamily="2" charset="-79"/>
                <a:cs typeface="Aharoni" panose="02010803020104030203" pitchFamily="2" charset="-79"/>
              </a:rPr>
              <a:t> </a:t>
            </a:r>
          </a:p>
          <a:p>
            <a:r>
              <a:rPr lang="tr-TR" sz="1800" dirty="0">
                <a:solidFill>
                  <a:srgbClr val="002060"/>
                </a:solidFill>
                <a:latin typeface="Aharoni" panose="02010803020104030203" pitchFamily="2" charset="-79"/>
                <a:ea typeface="Adobe Heiti Std R" pitchFamily="34" charset="-128"/>
                <a:cs typeface="Aharoni" panose="02010803020104030203" pitchFamily="2" charset="-79"/>
              </a:rPr>
              <a:t>FARKLILIKLARA</a:t>
            </a:r>
            <a:endParaRPr lang="tr-TR" sz="1800" dirty="0">
              <a:solidFill>
                <a:srgbClr val="002060"/>
              </a:solidFill>
              <a:latin typeface="Aharoni" panose="02010803020104030203" pitchFamily="2" charset="-79"/>
              <a:cs typeface="Aharoni" panose="02010803020104030203" pitchFamily="2" charset="-79"/>
            </a:endParaRPr>
          </a:p>
          <a:p>
            <a:r>
              <a:rPr lang="tr-TR" sz="1800" dirty="0">
                <a:solidFill>
                  <a:srgbClr val="00B0F0"/>
                </a:solidFill>
                <a:latin typeface="Aharoni" panose="02010803020104030203" pitchFamily="2" charset="-79"/>
                <a:cs typeface="Aharoni" panose="02010803020104030203" pitchFamily="2" charset="-79"/>
              </a:rPr>
              <a:t>SAYGI</a:t>
            </a:r>
          </a:p>
          <a:p>
            <a:r>
              <a:rPr lang="tr-TR" dirty="0">
                <a:latin typeface="Cambria" panose="02040503050406030204" pitchFamily="18" charset="0"/>
              </a:rPr>
              <a:t> </a:t>
            </a:r>
            <a:endParaRPr lang="tr-TR" dirty="0"/>
          </a:p>
        </p:txBody>
      </p:sp>
      <p:sp>
        <p:nvSpPr>
          <p:cNvPr id="5" name="Metin Yer Tutucusu 27"/>
          <p:cNvSpPr>
            <a:spLocks noGrp="1"/>
          </p:cNvSpPr>
          <p:nvPr>
            <p:ph type="body" sz="quarter" idx="19"/>
          </p:nvPr>
        </p:nvSpPr>
        <p:spPr>
          <a:xfrm>
            <a:off x="3808322" y="5206644"/>
            <a:ext cx="2768295" cy="2156228"/>
          </a:xfrm>
        </p:spPr>
        <p:txBody>
          <a:bodyPr/>
          <a:lstStyle/>
          <a:p>
            <a:pPr>
              <a:lnSpc>
                <a:spcPct val="140000"/>
              </a:lnSpc>
            </a:pPr>
            <a:r>
              <a:rPr lang="tr-TR" dirty="0"/>
              <a:t> Bireysel farklılıkları görmezden gelerek çocuğu başkalarıyla kıyaslarsak; </a:t>
            </a:r>
          </a:p>
          <a:p>
            <a:pPr lvl="1">
              <a:lnSpc>
                <a:spcPct val="140000"/>
              </a:lnSpc>
            </a:pPr>
            <a:r>
              <a:rPr lang="tr-TR" sz="1200" dirty="0"/>
              <a:t>Çocuk değersiz hisseder.</a:t>
            </a:r>
          </a:p>
          <a:p>
            <a:pPr lvl="1">
              <a:lnSpc>
                <a:spcPct val="140000"/>
              </a:lnSpc>
            </a:pPr>
            <a:r>
              <a:rPr lang="tr-TR" sz="1200" dirty="0"/>
              <a:t> Olumsuz benlik algısı gözlenebilir.</a:t>
            </a:r>
          </a:p>
          <a:p>
            <a:pPr lvl="1">
              <a:lnSpc>
                <a:spcPct val="140000"/>
              </a:lnSpc>
            </a:pPr>
            <a:r>
              <a:rPr lang="tr-TR" sz="1200" dirty="0"/>
              <a:t>Hem ailesine hem de kıyaslandığı kişilere karşı öfke duygusu artar.</a:t>
            </a:r>
          </a:p>
          <a:p>
            <a:endParaRPr lang="tr-TR" dirty="0"/>
          </a:p>
        </p:txBody>
      </p:sp>
      <p:sp>
        <p:nvSpPr>
          <p:cNvPr id="6" name="Metin Yer Tutucusu 27"/>
          <p:cNvSpPr>
            <a:spLocks noGrp="1"/>
          </p:cNvSpPr>
          <p:nvPr>
            <p:ph type="body" sz="quarter" idx="19"/>
          </p:nvPr>
        </p:nvSpPr>
        <p:spPr>
          <a:xfrm>
            <a:off x="77206" y="1295400"/>
            <a:ext cx="2809875" cy="653603"/>
          </a:xfrm>
        </p:spPr>
        <p:txBody>
          <a:bodyPr/>
          <a:lstStyle/>
          <a:p>
            <a:endParaRPr lang="tr-TR" sz="1800" dirty="0">
              <a:latin typeface="Cambria" panose="02040503050406030204" pitchFamily="18" charset="0"/>
            </a:endParaRPr>
          </a:p>
          <a:p>
            <a:r>
              <a:rPr lang="tr-TR" dirty="0">
                <a:latin typeface="Cambria" panose="02040503050406030204" pitchFamily="18" charset="0"/>
              </a:rPr>
              <a:t> </a:t>
            </a:r>
            <a:endParaRPr lang="tr-TR" dirty="0"/>
          </a:p>
        </p:txBody>
      </p:sp>
      <p:sp>
        <p:nvSpPr>
          <p:cNvPr id="11" name="İçerik Yer Tutucusu 2"/>
          <p:cNvSpPr txBox="1">
            <a:spLocks/>
          </p:cNvSpPr>
          <p:nvPr/>
        </p:nvSpPr>
        <p:spPr>
          <a:xfrm>
            <a:off x="94378" y="1022807"/>
            <a:ext cx="3368354" cy="5835193"/>
          </a:xfrm>
          <a:prstGeom prst="rect">
            <a:avLst/>
          </a:prstGeom>
          <a:solidFill>
            <a:schemeClr val="bg1">
              <a:lumMod val="95000"/>
              <a:alpha val="47000"/>
            </a:schemeClr>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16000" tIns="216000" rIns="216000" bIns="216000" numCol="1" spcCol="360000" rtlCol="0" fromWordArt="0" anchor="ctr" anchorCtr="0" forceAA="0" compatLnSpc="1">
            <a:prstTxWarp prst="textNoShape">
              <a:avLst/>
            </a:prstTxWarp>
            <a:noAutofit/>
          </a:bodyPr>
          <a:lstStyle>
            <a:lvl1pPr marL="188595" indent="-188595" algn="l" defTabSz="754380" rtl="0" eaLnBrk="1" latinLnBrk="0" hangingPunct="1">
              <a:lnSpc>
                <a:spcPct val="90000"/>
              </a:lnSpc>
              <a:spcBef>
                <a:spcPct val="30000"/>
              </a:spcBef>
              <a:buFont typeface="Arial" panose="020B0604020202020204" pitchFamily="34" charset="0"/>
              <a:buChar char="•"/>
              <a:defRPr lang="tr-TR" sz="2310" kern="1200">
                <a:solidFill>
                  <a:schemeClr val="lt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tr-TR" sz="1980" kern="1200">
                <a:solidFill>
                  <a:schemeClr val="lt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tr-TR" sz="1650" kern="1200">
                <a:solidFill>
                  <a:schemeClr val="lt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lt1"/>
                </a:solidFill>
                <a:latin typeface="+mn-lt"/>
                <a:ea typeface="+mn-ea"/>
                <a:cs typeface="+mn-cs"/>
              </a:defRPr>
            </a:lvl9pPr>
          </a:lstStyle>
          <a:p>
            <a:pPr>
              <a:lnSpc>
                <a:spcPct val="140000"/>
              </a:lnSpc>
              <a:buNone/>
            </a:pPr>
            <a:r>
              <a:rPr lang="tr-TR" sz="1100" dirty="0">
                <a:solidFill>
                  <a:schemeClr val="tx1"/>
                </a:solidFill>
              </a:rPr>
              <a:t>1. </a:t>
            </a:r>
            <a:r>
              <a:rPr lang="tr-TR" sz="1100" b="1" dirty="0">
                <a:solidFill>
                  <a:schemeClr val="tx1"/>
                </a:solidFill>
              </a:rPr>
              <a:t>Çocuklarda ki var olan bireysel farklılıkları  </a:t>
            </a:r>
          </a:p>
          <a:p>
            <a:pPr marL="347663" indent="-347663">
              <a:lnSpc>
                <a:spcPct val="140000"/>
              </a:lnSpc>
              <a:buFont typeface="Arial" panose="020B0604020202020204" pitchFamily="34" charset="0"/>
              <a:buAutoNum type="alphaLcParenR"/>
              <a:tabLst>
                <a:tab pos="174625" algn="l"/>
              </a:tabLst>
            </a:pPr>
            <a:r>
              <a:rPr lang="tr-TR" sz="1100" dirty="0">
                <a:solidFill>
                  <a:schemeClr val="tx1"/>
                </a:solidFill>
              </a:rPr>
              <a:t>fark etmezsek,</a:t>
            </a:r>
          </a:p>
          <a:p>
            <a:pPr marL="261938" indent="-261938">
              <a:lnSpc>
                <a:spcPct val="140000"/>
              </a:lnSpc>
              <a:buFont typeface="Arial" panose="020B0604020202020204" pitchFamily="34" charset="0"/>
              <a:buAutoNum type="alphaLcParenR"/>
            </a:pPr>
            <a:r>
              <a:rPr lang="tr-TR" sz="1100" dirty="0">
                <a:solidFill>
                  <a:schemeClr val="tx1"/>
                </a:solidFill>
              </a:rPr>
              <a:t>  yok sayarsak, </a:t>
            </a:r>
          </a:p>
          <a:p>
            <a:pPr marL="261938" indent="-261938">
              <a:lnSpc>
                <a:spcPct val="140000"/>
              </a:lnSpc>
              <a:buFont typeface="Arial" panose="020B0604020202020204" pitchFamily="34" charset="0"/>
              <a:buAutoNum type="alphaLcParenR"/>
            </a:pPr>
            <a:r>
              <a:rPr lang="tr-TR" sz="1100" dirty="0">
                <a:solidFill>
                  <a:schemeClr val="tx1"/>
                </a:solidFill>
              </a:rPr>
              <a:t>  görmezden gelir ve onları kabul etmeyerek değiştirmeye çalışırsak,</a:t>
            </a:r>
          </a:p>
          <a:p>
            <a:pPr marL="0" indent="0">
              <a:lnSpc>
                <a:spcPct val="140000"/>
              </a:lnSpc>
              <a:buNone/>
            </a:pPr>
            <a:r>
              <a:rPr lang="tr-TR" sz="1100" dirty="0">
                <a:solidFill>
                  <a:schemeClr val="tx1"/>
                </a:solidFill>
              </a:rPr>
              <a:t>d) Çocuğu başkalarıyla kıyaslarsak</a:t>
            </a:r>
          </a:p>
          <a:p>
            <a:pPr marL="0" indent="0">
              <a:lnSpc>
                <a:spcPct val="140000"/>
              </a:lnSpc>
              <a:buNone/>
            </a:pPr>
            <a:r>
              <a:rPr lang="tr-TR" sz="1100" dirty="0">
                <a:solidFill>
                  <a:schemeClr val="tx1"/>
                </a:solidFill>
              </a:rPr>
              <a:t>Bu bireyler nasıl hisseder, ne düşünür ve nasıl davranırlar?</a:t>
            </a:r>
          </a:p>
          <a:p>
            <a:pPr marL="0" indent="0">
              <a:lnSpc>
                <a:spcPct val="140000"/>
              </a:lnSpc>
              <a:buNone/>
            </a:pPr>
            <a:r>
              <a:rPr lang="tr-TR" sz="1100" b="1" dirty="0">
                <a:solidFill>
                  <a:schemeClr val="tx1"/>
                </a:solidFill>
              </a:rPr>
              <a:t>2. Bireysel farklılıkların farkında olmazsak; </a:t>
            </a:r>
          </a:p>
          <a:p>
            <a:pPr lvl="1">
              <a:lnSpc>
                <a:spcPct val="140000"/>
              </a:lnSpc>
            </a:pPr>
            <a:r>
              <a:rPr lang="tr-TR" sz="1100" dirty="0">
                <a:solidFill>
                  <a:schemeClr val="tx1"/>
                </a:solidFill>
              </a:rPr>
              <a:t>Gelişimi için ihtiyaç duyduğu gereksinimleri karşılayamayız.</a:t>
            </a:r>
          </a:p>
          <a:p>
            <a:pPr lvl="1">
              <a:lnSpc>
                <a:spcPct val="140000"/>
              </a:lnSpc>
            </a:pPr>
            <a:r>
              <a:rPr lang="tr-TR" sz="1100" dirty="0">
                <a:solidFill>
                  <a:schemeClr val="tx1"/>
                </a:solidFill>
              </a:rPr>
              <a:t>Potansiyelini gerçekleştirmesi için uygun ortamı sağlayamayız.</a:t>
            </a:r>
          </a:p>
          <a:p>
            <a:pPr lvl="1">
              <a:lnSpc>
                <a:spcPct val="140000"/>
              </a:lnSpc>
            </a:pPr>
            <a:r>
              <a:rPr lang="tr-TR" sz="1100" dirty="0">
                <a:solidFill>
                  <a:schemeClr val="tx1"/>
                </a:solidFill>
              </a:rPr>
              <a:t>Geleceğe ilişkin umutsuzluk yaşar.</a:t>
            </a:r>
          </a:p>
          <a:p>
            <a:pPr marL="0" indent="0">
              <a:lnSpc>
                <a:spcPct val="140000"/>
              </a:lnSpc>
              <a:buNone/>
            </a:pPr>
            <a:r>
              <a:rPr lang="tr-TR" sz="1100" b="1" dirty="0">
                <a:solidFill>
                  <a:schemeClr val="tx1"/>
                </a:solidFill>
              </a:rPr>
              <a:t>3. Bireysel farklılıkları yok sayarsak; </a:t>
            </a:r>
          </a:p>
          <a:p>
            <a:pPr lvl="1">
              <a:lnSpc>
                <a:spcPct val="140000"/>
              </a:lnSpc>
            </a:pPr>
            <a:r>
              <a:rPr lang="tr-TR" sz="1100" dirty="0">
                <a:solidFill>
                  <a:schemeClr val="tx1"/>
                </a:solidFill>
              </a:rPr>
              <a:t>Çocuk anlaşılmamış hisseder. </a:t>
            </a:r>
          </a:p>
          <a:p>
            <a:pPr lvl="1">
              <a:lnSpc>
                <a:spcPct val="140000"/>
              </a:lnSpc>
            </a:pPr>
            <a:r>
              <a:rPr lang="tr-TR" sz="1100" dirty="0">
                <a:solidFill>
                  <a:schemeClr val="tx1"/>
                </a:solidFill>
              </a:rPr>
              <a:t>Öfkeli  ve saldırgan davranışlar sergiler.</a:t>
            </a:r>
          </a:p>
          <a:p>
            <a:pPr lvl="1">
              <a:lnSpc>
                <a:spcPct val="140000"/>
              </a:lnSpc>
            </a:pPr>
            <a:r>
              <a:rPr lang="tr-TR" sz="1100" dirty="0">
                <a:solidFill>
                  <a:schemeClr val="tx1"/>
                </a:solidFill>
              </a:rPr>
              <a:t>Güvenli olmayan ortamlara girme ihtimali artar.</a:t>
            </a:r>
          </a:p>
          <a:p>
            <a:pPr lvl="1">
              <a:lnSpc>
                <a:spcPct val="140000"/>
              </a:lnSpc>
            </a:pPr>
            <a:r>
              <a:rPr lang="tr-TR" sz="1100" dirty="0">
                <a:solidFill>
                  <a:schemeClr val="tx1"/>
                </a:solidFill>
              </a:rPr>
              <a:t>Aile bağları zayıflayarak riskli davranışlar sergiler.</a:t>
            </a:r>
          </a:p>
        </p:txBody>
      </p:sp>
      <p:pic>
        <p:nvPicPr>
          <p:cNvPr id="13" name="Picture 4" descr="deny ile ilgili gÃ¶rsel sonucu"/>
          <p:cNvPicPr>
            <a:picLocks noChangeAspect="1" noChangeArrowheads="1"/>
          </p:cNvPicPr>
          <p:nvPr/>
        </p:nvPicPr>
        <p:blipFill>
          <a:blip r:embed="rId3" cstate="print"/>
          <a:srcRect/>
          <a:stretch>
            <a:fillRect/>
          </a:stretch>
        </p:blipFill>
        <p:spPr bwMode="auto">
          <a:xfrm>
            <a:off x="4688705" y="3965714"/>
            <a:ext cx="989742" cy="1083346"/>
          </a:xfrm>
          <a:prstGeom prst="rect">
            <a:avLst/>
          </a:prstGeom>
          <a:noFill/>
        </p:spPr>
      </p:pic>
      <p:sp>
        <p:nvSpPr>
          <p:cNvPr id="14" name="Alt Başlık 3"/>
          <p:cNvSpPr txBox="1">
            <a:spLocks/>
          </p:cNvSpPr>
          <p:nvPr/>
        </p:nvSpPr>
        <p:spPr>
          <a:xfrm>
            <a:off x="284475" y="403682"/>
            <a:ext cx="2314150" cy="619125"/>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a:lnSpc>
                <a:spcPct val="130000"/>
              </a:lnSpc>
              <a:spcBef>
                <a:spcPts val="600"/>
              </a:spcBef>
              <a:spcAft>
                <a:spcPts val="600"/>
              </a:spcAft>
            </a:pPr>
            <a:r>
              <a:rPr lang="tr-TR" sz="1800" b="1" dirty="0">
                <a:latin typeface="Cambria" panose="02040503050406030204" pitchFamily="18" charset="0"/>
              </a:rPr>
              <a:t>Durumlar</a:t>
            </a:r>
          </a:p>
        </p:txBody>
      </p:sp>
      <p:pic>
        <p:nvPicPr>
          <p:cNvPr id="2" name="Resim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566791" y="547256"/>
            <a:ext cx="2314148" cy="2644919"/>
          </a:xfrm>
          <a:prstGeom prst="rect">
            <a:avLst/>
          </a:prstGeom>
        </p:spPr>
      </p:pic>
      <p:pic>
        <p:nvPicPr>
          <p:cNvPr id="10" name="Picture 2" descr="family ile ilgili gÃ¶rsel sonucu"/>
          <p:cNvPicPr>
            <a:picLocks noChangeAspect="1" noChangeArrowheads="1"/>
          </p:cNvPicPr>
          <p:nvPr/>
        </p:nvPicPr>
        <p:blipFill>
          <a:blip r:embed="rId5" cstate="print"/>
          <a:srcRect/>
          <a:stretch>
            <a:fillRect/>
          </a:stretch>
        </p:blipFill>
        <p:spPr bwMode="auto">
          <a:xfrm>
            <a:off x="7112646" y="5372053"/>
            <a:ext cx="2768294" cy="2105072"/>
          </a:xfrm>
          <a:prstGeom prst="rect">
            <a:avLst/>
          </a:prstGeom>
          <a:noFill/>
        </p:spPr>
      </p:pic>
      <p:sp>
        <p:nvSpPr>
          <p:cNvPr id="12" name="Metin Yer Tutucusu 27"/>
          <p:cNvSpPr>
            <a:spLocks noGrp="1"/>
          </p:cNvSpPr>
          <p:nvPr>
            <p:ph type="body" sz="quarter" idx="19"/>
          </p:nvPr>
        </p:nvSpPr>
        <p:spPr>
          <a:xfrm>
            <a:off x="457200" y="6629400"/>
            <a:ext cx="2286000" cy="847725"/>
          </a:xfrm>
        </p:spPr>
        <p:txBody>
          <a:bodyPr/>
          <a:lstStyle/>
          <a:p>
            <a:endParaRPr lang="tr-TR" sz="1800" dirty="0">
              <a:latin typeface="Cambria" panose="02040503050406030204" pitchFamily="18" charset="0"/>
            </a:endParaRPr>
          </a:p>
          <a:p>
            <a:r>
              <a:rPr lang="tr-TR" dirty="0">
                <a:latin typeface="Cambria" panose="02040503050406030204" pitchFamily="18" charset="0"/>
              </a:rPr>
              <a:t> </a:t>
            </a:r>
            <a:endParaRPr lang="tr-TR" dirty="0"/>
          </a:p>
        </p:txBody>
      </p:sp>
      <p:sp>
        <p:nvSpPr>
          <p:cNvPr id="16" name="Metin Yer Tutucusu 27"/>
          <p:cNvSpPr>
            <a:spLocks noGrp="1"/>
          </p:cNvSpPr>
          <p:nvPr>
            <p:ph type="body" sz="quarter" idx="19"/>
          </p:nvPr>
        </p:nvSpPr>
        <p:spPr>
          <a:xfrm>
            <a:off x="3824598" y="533401"/>
            <a:ext cx="2768295" cy="3429000"/>
          </a:xfrm>
        </p:spPr>
        <p:txBody>
          <a:bodyPr/>
          <a:lstStyle/>
          <a:p>
            <a:pPr>
              <a:lnSpc>
                <a:spcPct val="140000"/>
              </a:lnSpc>
            </a:pPr>
            <a:r>
              <a:rPr lang="tr-TR" dirty="0"/>
              <a:t> Bireysel farklılıkları kabul etmeyerek değiştirmeye çalışırsak; </a:t>
            </a:r>
          </a:p>
          <a:p>
            <a:pPr lvl="1">
              <a:lnSpc>
                <a:spcPct val="140000"/>
              </a:lnSpc>
            </a:pPr>
            <a:r>
              <a:rPr lang="tr-TR" sz="1200" dirty="0"/>
              <a:t>Çocuğun başaramayacağı şeylere zorlayarak başarabileceklerini görmezden geliriz. </a:t>
            </a:r>
          </a:p>
          <a:p>
            <a:pPr lvl="1">
              <a:lnSpc>
                <a:spcPct val="140000"/>
              </a:lnSpc>
            </a:pPr>
            <a:r>
              <a:rPr lang="tr-TR" sz="1200" dirty="0"/>
              <a:t>Aile içi iletişimi olumsuz etkiler, çocuğun düşük benlik saygısı oluşturmasına neden oluruz</a:t>
            </a:r>
          </a:p>
          <a:p>
            <a:pPr lvl="1">
              <a:lnSpc>
                <a:spcPct val="140000"/>
              </a:lnSpc>
            </a:pPr>
            <a:r>
              <a:rPr lang="tr-TR" sz="1200" dirty="0"/>
              <a:t>Psikolojik sağlamlığı düşer, kendini yetersiz  ve başarısız hissetmeye başlar</a:t>
            </a:r>
            <a:endParaRPr lang="tr-TR" sz="1200" dirty="0">
              <a:latin typeface="Cambria" panose="02040503050406030204" pitchFamily="18" charset="0"/>
            </a:endParaRPr>
          </a:p>
          <a:p>
            <a:pPr lvl="1">
              <a:lnSpc>
                <a:spcPct val="140000"/>
              </a:lnSpc>
            </a:pPr>
            <a:endParaRPr lang="tr-TR" dirty="0"/>
          </a:p>
        </p:txBody>
      </p:sp>
      <p:sp>
        <p:nvSpPr>
          <p:cNvPr id="15" name="Metin Yer Tutucusu 27">
            <a:extLst>
              <a:ext uri="{FF2B5EF4-FFF2-40B4-BE49-F238E27FC236}">
                <a16:creationId xmlns="" xmlns:a16="http://schemas.microsoft.com/office/drawing/2014/main" id="{2C00D694-D8D1-4B03-8262-40BD42F8179C}"/>
              </a:ext>
            </a:extLst>
          </p:cNvPr>
          <p:cNvSpPr txBox="1">
            <a:spLocks/>
          </p:cNvSpPr>
          <p:nvPr/>
        </p:nvSpPr>
        <p:spPr>
          <a:xfrm>
            <a:off x="7302896" y="4661209"/>
            <a:ext cx="2448415" cy="710844"/>
          </a:xfrm>
          <a:prstGeom prst="rect">
            <a:avLst/>
          </a:prstGeom>
        </p:spPr>
        <p:txBody>
          <a:bodyPr vert="horz" lIns="0" tIns="0" rIns="0" bIns="0" rtlCol="0"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kern="1200" baseline="0">
                <a:solidFill>
                  <a:schemeClr val="tx1"/>
                </a:solidFill>
                <a:latin typeface="+mj-lt"/>
                <a:ea typeface="+mn-ea"/>
                <a:cs typeface="+mn-cs"/>
              </a:defRPr>
            </a:lvl1pPr>
            <a:lvl2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2pPr>
            <a:lvl3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3pPr>
            <a:lvl4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4pPr>
            <a:lvl5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9pPr>
          </a:lstStyle>
          <a:p>
            <a:pPr algn="ctr">
              <a:lnSpc>
                <a:spcPct val="140000"/>
              </a:lnSpc>
            </a:pPr>
            <a:r>
              <a:rPr lang="tr-TR" sz="1200" dirty="0">
                <a:solidFill>
                  <a:srgbClr val="FF0000"/>
                </a:solidFill>
              </a:rPr>
              <a:t>REHBERLİK HİZMETLERİ BÖLÜMÜ</a:t>
            </a:r>
          </a:p>
          <a:p>
            <a:pPr algn="ctr">
              <a:lnSpc>
                <a:spcPct val="140000"/>
              </a:lnSpc>
            </a:pPr>
            <a:r>
              <a:rPr lang="tr-TR" dirty="0">
                <a:solidFill>
                  <a:srgbClr val="FF0000"/>
                </a:solidFill>
              </a:rPr>
              <a:t>VELİ BROŞÜRÜ</a:t>
            </a:r>
            <a:endParaRPr lang="tr-TR" sz="1200" dirty="0">
              <a:solidFill>
                <a:srgbClr val="FF0000"/>
              </a:solidFill>
            </a:endParaRPr>
          </a:p>
          <a:p>
            <a:endParaRPr lang="tr-TR" dirty="0"/>
          </a:p>
        </p:txBody>
      </p:sp>
    </p:spTree>
    <p:extLst>
      <p:ext uri="{BB962C8B-B14F-4D97-AF65-F5344CB8AC3E}">
        <p14:creationId xmlns="" xmlns:p14="http://schemas.microsoft.com/office/powerpoint/2010/main" val="653308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Metin Yer Tutucusu 21"/>
          <p:cNvSpPr>
            <a:spLocks noGrp="1"/>
          </p:cNvSpPr>
          <p:nvPr>
            <p:ph type="body" sz="quarter" idx="13"/>
          </p:nvPr>
        </p:nvSpPr>
        <p:spPr>
          <a:xfrm>
            <a:off x="744935" y="1752600"/>
            <a:ext cx="2428875" cy="408813"/>
          </a:xfrm>
        </p:spPr>
        <p:txBody>
          <a:bodyPr/>
          <a:lstStyle/>
          <a:p>
            <a:pPr lvl="0"/>
            <a:r>
              <a:rPr lang="tr-TR" sz="900" dirty="0"/>
              <a:t>.</a:t>
            </a:r>
          </a:p>
        </p:txBody>
      </p:sp>
      <p:sp>
        <p:nvSpPr>
          <p:cNvPr id="18" name="Başlık 17"/>
          <p:cNvSpPr>
            <a:spLocks noGrp="1"/>
          </p:cNvSpPr>
          <p:nvPr>
            <p:ph type="title"/>
          </p:nvPr>
        </p:nvSpPr>
        <p:spPr>
          <a:xfrm>
            <a:off x="3692449" y="6653149"/>
            <a:ext cx="2088832" cy="822960"/>
          </a:xfrm>
        </p:spPr>
        <p:txBody>
          <a:bodyPr/>
          <a:lstStyle/>
          <a:p>
            <a:r>
              <a:rPr lang="tr-TR" dirty="0"/>
              <a:t>Northwind traders</a:t>
            </a:r>
          </a:p>
        </p:txBody>
      </p:sp>
      <p:sp>
        <p:nvSpPr>
          <p:cNvPr id="27" name="Metin Yer Tutucusu 27"/>
          <p:cNvSpPr>
            <a:spLocks noGrp="1"/>
          </p:cNvSpPr>
          <p:nvPr>
            <p:ph type="body" sz="quarter" idx="19"/>
          </p:nvPr>
        </p:nvSpPr>
        <p:spPr>
          <a:xfrm>
            <a:off x="3558015" y="2895600"/>
            <a:ext cx="2842785" cy="2991194"/>
          </a:xfrm>
        </p:spPr>
        <p:txBody>
          <a:bodyPr/>
          <a:lstStyle/>
          <a:p>
            <a:pPr algn="just">
              <a:lnSpc>
                <a:spcPct val="130000"/>
              </a:lnSpc>
              <a:spcBef>
                <a:spcPts val="600"/>
              </a:spcBef>
              <a:spcAft>
                <a:spcPts val="600"/>
              </a:spcAft>
            </a:pPr>
            <a:r>
              <a:rPr lang="tr-TR" b="0" dirty="0">
                <a:latin typeface="Century Gothic" panose="020B0502020202020204" pitchFamily="34" charset="0"/>
              </a:rPr>
              <a:t>**Farklı </a:t>
            </a:r>
            <a:r>
              <a:rPr lang="tr-TR" b="0" dirty="0">
                <a:latin typeface="+mn-lt"/>
              </a:rPr>
              <a:t>özelliklerin</a:t>
            </a:r>
            <a:r>
              <a:rPr lang="tr-TR" b="0" dirty="0">
                <a:latin typeface="Century Gothic" panose="020B0502020202020204" pitchFamily="34" charset="0"/>
              </a:rPr>
              <a:t> bir üstünlük veya zayıflık olmadığını çocuğunuza model olarak anlatmaya çalışın.</a:t>
            </a:r>
          </a:p>
          <a:p>
            <a:pPr algn="just">
              <a:lnSpc>
                <a:spcPct val="130000"/>
              </a:lnSpc>
              <a:spcBef>
                <a:spcPts val="600"/>
              </a:spcBef>
              <a:spcAft>
                <a:spcPts val="600"/>
              </a:spcAft>
            </a:pPr>
            <a:r>
              <a:rPr lang="tr-TR" b="0" dirty="0">
                <a:latin typeface="Century Gothic" panose="020B0502020202020204" pitchFamily="34" charset="0"/>
              </a:rPr>
              <a:t>**Tüm çocuklar farklı ve özeldir, bu farklılıklar için her çocuğunuza zaman ayırın.</a:t>
            </a:r>
          </a:p>
          <a:p>
            <a:r>
              <a:rPr lang="tr-TR" b="0" dirty="0">
                <a:latin typeface="Century Gothic" panose="020B0502020202020204" pitchFamily="34" charset="0"/>
              </a:rPr>
              <a:t>**Farklılıkların anlaşılmaması çocuğunuzda kaygı oluşturabilir. Çocuğunuza yeteneklerine uygun ortamlar yaratıp görevler vererek öz yeterlilik duygusu geliştirmesine yardım edin.</a:t>
            </a:r>
          </a:p>
          <a:p>
            <a:endParaRPr lang="tr-TR" dirty="0"/>
          </a:p>
        </p:txBody>
      </p:sp>
      <p:sp>
        <p:nvSpPr>
          <p:cNvPr id="8" name="Alt Başlık 3"/>
          <p:cNvSpPr txBox="1">
            <a:spLocks/>
          </p:cNvSpPr>
          <p:nvPr/>
        </p:nvSpPr>
        <p:spPr>
          <a:xfrm>
            <a:off x="176360" y="426074"/>
            <a:ext cx="2310787" cy="467284"/>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1200" b="1" kern="0" dirty="0">
                <a:solidFill>
                  <a:sysClr val="windowText" lastClr="000000"/>
                </a:solidFill>
                <a:latin typeface="Cambria" panose="02040503050406030204" pitchFamily="18" charset="0"/>
              </a:rPr>
              <a:t>Kullanılabilecek Stratejiler</a:t>
            </a:r>
          </a:p>
        </p:txBody>
      </p:sp>
      <p:sp>
        <p:nvSpPr>
          <p:cNvPr id="9" name="Alt Başlık 3"/>
          <p:cNvSpPr txBox="1">
            <a:spLocks/>
          </p:cNvSpPr>
          <p:nvPr/>
        </p:nvSpPr>
        <p:spPr>
          <a:xfrm>
            <a:off x="3574242" y="403537"/>
            <a:ext cx="2581730" cy="489821"/>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1200" b="1" kern="0" dirty="0">
                <a:solidFill>
                  <a:sysClr val="windowText" lastClr="000000"/>
                </a:solidFill>
                <a:latin typeface="Cambria" panose="02040503050406030204" pitchFamily="18" charset="0"/>
              </a:rPr>
              <a:t>Kullanılabilecek Stratejiler</a:t>
            </a:r>
          </a:p>
        </p:txBody>
      </p:sp>
      <p:sp>
        <p:nvSpPr>
          <p:cNvPr id="12" name="Metin Yer Tutucusu 27"/>
          <p:cNvSpPr>
            <a:spLocks noGrp="1"/>
          </p:cNvSpPr>
          <p:nvPr>
            <p:ph type="body" sz="quarter" idx="19"/>
          </p:nvPr>
        </p:nvSpPr>
        <p:spPr>
          <a:xfrm>
            <a:off x="277430" y="1119981"/>
            <a:ext cx="2209717" cy="6223124"/>
          </a:xfrm>
        </p:spPr>
        <p:txBody>
          <a:bodyPr/>
          <a:lstStyle/>
          <a:p>
            <a:r>
              <a:rPr lang="tr-TR" dirty="0">
                <a:solidFill>
                  <a:srgbClr val="C00000"/>
                </a:solidFill>
                <a:latin typeface="+mn-lt"/>
              </a:rPr>
              <a:t>Farklılıklara Değer Verme</a:t>
            </a:r>
          </a:p>
          <a:p>
            <a:endParaRPr lang="tr-TR" dirty="0">
              <a:solidFill>
                <a:srgbClr val="C00000"/>
              </a:solidFill>
              <a:latin typeface="+mn-lt"/>
            </a:endParaRPr>
          </a:p>
          <a:p>
            <a:r>
              <a:rPr lang="tr-TR" dirty="0">
                <a:solidFill>
                  <a:srgbClr val="C00000"/>
                </a:solidFill>
                <a:latin typeface="+mn-lt"/>
              </a:rPr>
              <a:t>**</a:t>
            </a:r>
            <a:r>
              <a:rPr lang="tr-TR" b="0" dirty="0">
                <a:latin typeface="+mn-lt"/>
              </a:rPr>
              <a:t>Çocuğunuzu bütünüyle tanıyarak, yapabildikleri ve yapamadıklarıyla kabul etmek, gelişimini destekleyici olmak.</a:t>
            </a:r>
          </a:p>
          <a:p>
            <a:pPr>
              <a:lnSpc>
                <a:spcPct val="130000"/>
              </a:lnSpc>
              <a:spcBef>
                <a:spcPts val="600"/>
              </a:spcBef>
              <a:spcAft>
                <a:spcPts val="600"/>
              </a:spcAft>
            </a:pPr>
            <a:r>
              <a:rPr lang="tr-TR" b="0" dirty="0">
                <a:latin typeface="+mn-lt"/>
              </a:rPr>
              <a:t>**Çocuğunuzdaki bireysel bir farklılıktan dolayı endişelendiğinizde yaşanan durumu anlamak için kendinize ve çocuğunuza zaman verin</a:t>
            </a:r>
          </a:p>
          <a:p>
            <a:pPr>
              <a:lnSpc>
                <a:spcPct val="130000"/>
              </a:lnSpc>
              <a:spcBef>
                <a:spcPts val="600"/>
              </a:spcBef>
              <a:spcAft>
                <a:spcPts val="600"/>
              </a:spcAft>
            </a:pPr>
            <a:r>
              <a:rPr lang="tr-TR" b="0" dirty="0">
                <a:latin typeface="+mn-lt"/>
              </a:rPr>
              <a:t>**İletişim ve beklentilerinizde net ve saygılı olun</a:t>
            </a:r>
          </a:p>
          <a:p>
            <a:pPr>
              <a:lnSpc>
                <a:spcPct val="130000"/>
              </a:lnSpc>
              <a:spcBef>
                <a:spcPts val="600"/>
              </a:spcBef>
              <a:spcAft>
                <a:spcPts val="600"/>
              </a:spcAft>
            </a:pPr>
            <a:r>
              <a:rPr lang="tr-TR" b="0" dirty="0">
                <a:latin typeface="+mn-lt"/>
              </a:rPr>
              <a:t>**Bireysel farlılıklara saygı duyan bir dil kullanımı tercih edin, </a:t>
            </a:r>
            <a:r>
              <a:rPr lang="tr-TR" b="0" dirty="0" err="1">
                <a:latin typeface="+mn-lt"/>
              </a:rPr>
              <a:t>etiketleyici</a:t>
            </a:r>
            <a:r>
              <a:rPr lang="tr-TR" b="0" dirty="0">
                <a:latin typeface="+mn-lt"/>
              </a:rPr>
              <a:t> sözcüklerden kaçının.</a:t>
            </a:r>
          </a:p>
          <a:p>
            <a:pPr>
              <a:lnSpc>
                <a:spcPct val="130000"/>
              </a:lnSpc>
              <a:spcBef>
                <a:spcPts val="600"/>
              </a:spcBef>
              <a:spcAft>
                <a:spcPts val="600"/>
              </a:spcAft>
            </a:pPr>
            <a:r>
              <a:rPr lang="tr-TR" b="0" dirty="0">
                <a:latin typeface="+mn-lt"/>
              </a:rPr>
              <a:t>**Çocuğunuzun  güçlü yanlarını fark etmeye çalışın. Güçlü yanlarını ortaya çıkarabilecek bir ortam hazırlayın</a:t>
            </a:r>
          </a:p>
          <a:p>
            <a:pPr>
              <a:lnSpc>
                <a:spcPct val="130000"/>
              </a:lnSpc>
              <a:spcBef>
                <a:spcPts val="600"/>
              </a:spcBef>
              <a:spcAft>
                <a:spcPts val="600"/>
              </a:spcAft>
            </a:pPr>
            <a:r>
              <a:rPr lang="tr-TR" b="0" dirty="0">
                <a:latin typeface="+mn-lt"/>
              </a:rPr>
              <a:t>**Farklılıklarının çocuğunuzu eşsiz ve özel yaptığını bilin.</a:t>
            </a:r>
          </a:p>
          <a:p>
            <a:pPr>
              <a:lnSpc>
                <a:spcPct val="130000"/>
              </a:lnSpc>
              <a:spcBef>
                <a:spcPts val="600"/>
              </a:spcBef>
              <a:spcAft>
                <a:spcPts val="600"/>
              </a:spcAft>
            </a:pPr>
            <a:r>
              <a:rPr lang="tr-TR" b="0" dirty="0">
                <a:latin typeface="+mn-lt"/>
              </a:rPr>
              <a:t>**Çocuğunuzu bir koşul göstermeden sevdiğinizi gösterin</a:t>
            </a:r>
            <a:r>
              <a:rPr lang="tr-TR" dirty="0">
                <a:latin typeface="Century Gothic" panose="020B0502020202020204" pitchFamily="34" charset="0"/>
              </a:rPr>
              <a:t>.</a:t>
            </a:r>
          </a:p>
          <a:p>
            <a:pPr algn="just">
              <a:lnSpc>
                <a:spcPct val="130000"/>
              </a:lnSpc>
              <a:spcBef>
                <a:spcPts val="600"/>
              </a:spcBef>
              <a:spcAft>
                <a:spcPts val="600"/>
              </a:spcAft>
            </a:pPr>
            <a:endParaRPr lang="tr-TR" dirty="0">
              <a:latin typeface="Century Gothic" panose="020B0502020202020204" pitchFamily="34" charset="0"/>
            </a:endParaRPr>
          </a:p>
          <a:p>
            <a:pPr algn="just">
              <a:lnSpc>
                <a:spcPct val="130000"/>
              </a:lnSpc>
              <a:spcBef>
                <a:spcPts val="600"/>
              </a:spcBef>
              <a:spcAft>
                <a:spcPts val="600"/>
              </a:spcAft>
            </a:pPr>
            <a:endParaRPr lang="tr-TR" dirty="0">
              <a:latin typeface="Century Gothic" panose="020B0502020202020204" pitchFamily="34" charset="0"/>
            </a:endParaRPr>
          </a:p>
          <a:p>
            <a:endParaRPr lang="tr-TR" dirty="0">
              <a:latin typeface="Century Gothic" panose="020B0502020202020204" pitchFamily="34" charset="0"/>
            </a:endParaRPr>
          </a:p>
          <a:p>
            <a:endParaRPr lang="tr-TR" dirty="0"/>
          </a:p>
        </p:txBody>
      </p:sp>
      <p:sp>
        <p:nvSpPr>
          <p:cNvPr id="13" name="Metin Yer Tutucusu 27"/>
          <p:cNvSpPr>
            <a:spLocks noGrp="1"/>
          </p:cNvSpPr>
          <p:nvPr>
            <p:ph type="body" sz="quarter" idx="19"/>
          </p:nvPr>
        </p:nvSpPr>
        <p:spPr>
          <a:xfrm>
            <a:off x="7456529" y="2161413"/>
            <a:ext cx="2428875" cy="4369672"/>
          </a:xfrm>
        </p:spPr>
        <p:txBody>
          <a:bodyPr/>
          <a:lstStyle/>
          <a:p>
            <a:pPr algn="just">
              <a:lnSpc>
                <a:spcPct val="130000"/>
              </a:lnSpc>
              <a:spcBef>
                <a:spcPts val="600"/>
              </a:spcBef>
              <a:spcAft>
                <a:spcPts val="600"/>
              </a:spcAft>
              <a:buFont typeface="Arial" panose="020B0604020202020204" pitchFamily="34" charset="0"/>
              <a:buChar char="•"/>
            </a:pPr>
            <a:r>
              <a:rPr lang="tr-TR" b="0" dirty="0">
                <a:latin typeface="Century Gothic" panose="020B0502020202020204" pitchFamily="34" charset="0"/>
              </a:rPr>
              <a:t> </a:t>
            </a:r>
            <a:r>
              <a:rPr lang="tr-TR" b="0" dirty="0">
                <a:latin typeface="+mn-lt"/>
              </a:rPr>
              <a:t>Aile ortamına ilişkin aidiyet hisseder.</a:t>
            </a:r>
          </a:p>
          <a:p>
            <a:pPr algn="just">
              <a:lnSpc>
                <a:spcPct val="130000"/>
              </a:lnSpc>
              <a:spcBef>
                <a:spcPts val="600"/>
              </a:spcBef>
              <a:spcAft>
                <a:spcPts val="600"/>
              </a:spcAft>
            </a:pPr>
            <a:r>
              <a:rPr lang="tr-TR" b="0" dirty="0">
                <a:latin typeface="+mn-lt"/>
              </a:rPr>
              <a:t>Kendini güvende hisseder.</a:t>
            </a:r>
          </a:p>
          <a:p>
            <a:pPr algn="just">
              <a:lnSpc>
                <a:spcPct val="130000"/>
              </a:lnSpc>
              <a:spcBef>
                <a:spcPts val="600"/>
              </a:spcBef>
              <a:spcAft>
                <a:spcPts val="600"/>
              </a:spcAft>
            </a:pPr>
            <a:r>
              <a:rPr lang="tr-TR" b="0" dirty="0">
                <a:latin typeface="+mn-lt"/>
              </a:rPr>
              <a:t>Çocuğunuz da farklılıklara saygı duymayı öğrenir.</a:t>
            </a:r>
          </a:p>
          <a:p>
            <a:pPr algn="just">
              <a:lnSpc>
                <a:spcPct val="130000"/>
              </a:lnSpc>
              <a:spcBef>
                <a:spcPts val="600"/>
              </a:spcBef>
              <a:spcAft>
                <a:spcPts val="600"/>
              </a:spcAft>
            </a:pPr>
            <a:r>
              <a:rPr lang="tr-TR" b="0" dirty="0">
                <a:latin typeface="+mn-lt"/>
              </a:rPr>
              <a:t>Problem çözme becerisi artar.</a:t>
            </a:r>
          </a:p>
          <a:p>
            <a:pPr algn="just">
              <a:lnSpc>
                <a:spcPct val="130000"/>
              </a:lnSpc>
              <a:spcBef>
                <a:spcPts val="600"/>
              </a:spcBef>
              <a:spcAft>
                <a:spcPts val="600"/>
              </a:spcAft>
            </a:pPr>
            <a:r>
              <a:rPr lang="tr-TR" b="0" dirty="0">
                <a:latin typeface="+mn-lt"/>
              </a:rPr>
              <a:t>Olumlu benlik algısı oluşturur.</a:t>
            </a:r>
          </a:p>
          <a:p>
            <a:pPr algn="just">
              <a:lnSpc>
                <a:spcPct val="130000"/>
              </a:lnSpc>
              <a:spcBef>
                <a:spcPts val="600"/>
              </a:spcBef>
              <a:spcAft>
                <a:spcPts val="600"/>
              </a:spcAft>
            </a:pPr>
            <a:r>
              <a:rPr lang="tr-TR" b="0" dirty="0">
                <a:latin typeface="+mn-lt"/>
              </a:rPr>
              <a:t>Etkin dinleme, kendini doğru ifade etme, sınırlarını koruma  becerileri gelişir.</a:t>
            </a:r>
          </a:p>
          <a:p>
            <a:pPr algn="just">
              <a:lnSpc>
                <a:spcPct val="130000"/>
              </a:lnSpc>
              <a:spcBef>
                <a:spcPts val="600"/>
              </a:spcBef>
              <a:spcAft>
                <a:spcPts val="600"/>
              </a:spcAft>
            </a:pPr>
            <a:r>
              <a:rPr lang="tr-TR" b="0" dirty="0">
                <a:latin typeface="+mn-lt"/>
              </a:rPr>
              <a:t>Sorumluluk almaya yönelik motivasyonu artar.</a:t>
            </a:r>
          </a:p>
          <a:p>
            <a:pPr algn="just">
              <a:lnSpc>
                <a:spcPct val="130000"/>
              </a:lnSpc>
              <a:spcBef>
                <a:spcPts val="600"/>
              </a:spcBef>
              <a:spcAft>
                <a:spcPts val="600"/>
              </a:spcAft>
            </a:pPr>
            <a:r>
              <a:rPr lang="tr-TR" b="0" dirty="0">
                <a:latin typeface="+mn-lt"/>
              </a:rPr>
              <a:t>Aile içi paylaşım artar.</a:t>
            </a:r>
          </a:p>
          <a:p>
            <a:pPr>
              <a:lnSpc>
                <a:spcPct val="140000"/>
              </a:lnSpc>
            </a:pPr>
            <a:endParaRPr lang="tr-TR" sz="1200" dirty="0"/>
          </a:p>
          <a:p>
            <a:endParaRPr lang="tr-TR" dirty="0"/>
          </a:p>
        </p:txBody>
      </p:sp>
      <p:pic>
        <p:nvPicPr>
          <p:cNvPr id="14" name="Resim 1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29772" y="1041337"/>
            <a:ext cx="2726200" cy="1422523"/>
          </a:xfrm>
          <a:prstGeom prst="rect">
            <a:avLst/>
          </a:prstGeom>
        </p:spPr>
      </p:pic>
      <p:sp>
        <p:nvSpPr>
          <p:cNvPr id="15" name="Alt Başlık 3"/>
          <p:cNvSpPr txBox="1">
            <a:spLocks/>
          </p:cNvSpPr>
          <p:nvPr/>
        </p:nvSpPr>
        <p:spPr>
          <a:xfrm>
            <a:off x="7324724" y="555622"/>
            <a:ext cx="2428876" cy="1196977"/>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60000"/>
              <a:lumOff val="40000"/>
              <a:alpha val="58000"/>
            </a:schemeClr>
          </a:solidFill>
        </p:spPr>
        <p:txBody>
          <a:bodyPr vert="horz" wrap="square" lIns="91440" tIns="396000" rIns="91440" bIns="324000" rtlCol="0" anchor="ctr">
            <a:noAutofit/>
          </a:bodyPr>
          <a:lstStyle>
            <a:lvl1pPr marL="0" indent="0" algn="ctr" defTabSz="914400" rtl="0" eaLnBrk="1" latinLnBrk="0" hangingPunct="1">
              <a:lnSpc>
                <a:spcPct val="90000"/>
              </a:lnSpc>
              <a:spcBef>
                <a:spcPts val="18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8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2000" kern="1200">
                <a:solidFill>
                  <a:schemeClr val="tx1"/>
                </a:solidFill>
                <a:latin typeface="+mn-lt"/>
                <a:ea typeface="+mn-ea"/>
                <a:cs typeface="+mn-cs"/>
              </a:defRPr>
            </a:lvl9pPr>
          </a:lstStyle>
          <a:p>
            <a:pPr lvl="0">
              <a:lnSpc>
                <a:spcPct val="150000"/>
              </a:lnSpc>
              <a:spcBef>
                <a:spcPts val="600"/>
              </a:spcBef>
              <a:spcAft>
                <a:spcPts val="600"/>
              </a:spcAft>
              <a:defRPr/>
            </a:pPr>
            <a:r>
              <a:rPr lang="tr-TR" sz="1200" b="1" kern="0" dirty="0">
                <a:solidFill>
                  <a:sysClr val="windowText" lastClr="000000"/>
                </a:solidFill>
                <a:latin typeface="Cambria" panose="02040503050406030204" pitchFamily="18" charset="0"/>
              </a:rPr>
              <a:t>Bireysel farklılıklarına  saygı duyduğunuzda çocuğunuz nasıl hisseder, ilişkinizde neler değişir?</a:t>
            </a:r>
          </a:p>
        </p:txBody>
      </p:sp>
      <p:pic>
        <p:nvPicPr>
          <p:cNvPr id="16" name="Picture 2" descr="bireysel farklÄ±lÄ±klara saygÄ± ile ilgili gÃ¶rsel sonucu"/>
          <p:cNvPicPr>
            <a:picLocks noChangeAspect="1" noChangeArrowheads="1"/>
          </p:cNvPicPr>
          <p:nvPr/>
        </p:nvPicPr>
        <p:blipFill>
          <a:blip r:embed="rId4" cstate="print"/>
          <a:srcRect/>
          <a:stretch>
            <a:fillRect/>
          </a:stretch>
        </p:blipFill>
        <p:spPr bwMode="auto">
          <a:xfrm>
            <a:off x="3548341" y="6019799"/>
            <a:ext cx="2842785" cy="1323305"/>
          </a:xfrm>
          <a:prstGeom prst="rect">
            <a:avLst/>
          </a:prstGeom>
          <a:noFill/>
        </p:spPr>
      </p:pic>
    </p:spTree>
    <p:extLst>
      <p:ext uri="{BB962C8B-B14F-4D97-AF65-F5344CB8AC3E}">
        <p14:creationId xmlns="" xmlns:p14="http://schemas.microsoft.com/office/powerpoint/2010/main" val="2671253737"/>
      </p:ext>
    </p:extLst>
  </p:cSld>
  <p:clrMapOvr>
    <a:masterClrMapping/>
  </p:clrMapOvr>
</p:sld>
</file>

<file path=ppt/theme/theme1.xml><?xml version="1.0" encoding="utf-8"?>
<a:theme xmlns:a="http://schemas.openxmlformats.org/drawingml/2006/main" name="BroşürRengi">
  <a:themeElements>
    <a:clrScheme name="BroşürRengi">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454</Words>
  <Application>Microsoft Office PowerPoint</Application>
  <PresentationFormat>Özel</PresentationFormat>
  <Paragraphs>82</Paragraphs>
  <Slides>2</Slides>
  <Notes>2</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BroşürRengi</vt:lpstr>
      <vt:lpstr>Slayt 1</vt:lpstr>
      <vt:lpstr>Northwind traders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2021-10-11T06:01:55Z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