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7"/>
  </p:notesMasterIdLst>
  <p:sldIdLst>
    <p:sldId id="356" r:id="rId5"/>
    <p:sldId id="267" r:id="rId6"/>
    <p:sldId id="386" r:id="rId7"/>
    <p:sldId id="389" r:id="rId8"/>
    <p:sldId id="387" r:id="rId9"/>
    <p:sldId id="403" r:id="rId10"/>
    <p:sldId id="265" r:id="rId11"/>
    <p:sldId id="375" r:id="rId12"/>
    <p:sldId id="359" r:id="rId13"/>
    <p:sldId id="367" r:id="rId14"/>
    <p:sldId id="357" r:id="rId15"/>
    <p:sldId id="363" r:id="rId16"/>
    <p:sldId id="361" r:id="rId17"/>
    <p:sldId id="364" r:id="rId18"/>
    <p:sldId id="365" r:id="rId19"/>
    <p:sldId id="360" r:id="rId20"/>
    <p:sldId id="362" r:id="rId21"/>
    <p:sldId id="390" r:id="rId22"/>
    <p:sldId id="391" r:id="rId23"/>
    <p:sldId id="392" r:id="rId24"/>
    <p:sldId id="393" r:id="rId25"/>
    <p:sldId id="407" r:id="rId26"/>
    <p:sldId id="368" r:id="rId27"/>
    <p:sldId id="369" r:id="rId28"/>
    <p:sldId id="370" r:id="rId29"/>
    <p:sldId id="394" r:id="rId30"/>
    <p:sldId id="395" r:id="rId31"/>
    <p:sldId id="378" r:id="rId32"/>
    <p:sldId id="396" r:id="rId33"/>
    <p:sldId id="397" r:id="rId34"/>
    <p:sldId id="398" r:id="rId35"/>
    <p:sldId id="399" r:id="rId36"/>
    <p:sldId id="400" r:id="rId37"/>
    <p:sldId id="376" r:id="rId38"/>
    <p:sldId id="401" r:id="rId39"/>
    <p:sldId id="402" r:id="rId40"/>
    <p:sldId id="405" r:id="rId41"/>
    <p:sldId id="404" r:id="rId42"/>
    <p:sldId id="408" r:id="rId43"/>
    <p:sldId id="410" r:id="rId44"/>
    <p:sldId id="384" r:id="rId45"/>
    <p:sldId id="3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al"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7" autoAdjust="0"/>
    <p:restoredTop sz="94660"/>
  </p:normalViewPr>
  <p:slideViewPr>
    <p:cSldViewPr snapToGrid="0" showGuides="1">
      <p:cViewPr>
        <p:scale>
          <a:sx n="96" d="100"/>
          <a:sy n="96" d="100"/>
        </p:scale>
        <p:origin x="-11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smtClean="0"/>
              <a:t>Yerleştirme</a:t>
            </a:r>
            <a:r>
              <a:rPr lang="tr-TR" baseline="0" dirty="0" smtClean="0"/>
              <a:t> Puanı Hesaplama</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spPr>
            <a:solidFill>
              <a:schemeClr val="accent1">
                <a:lumMod val="20000"/>
                <a:lumOff val="80000"/>
              </a:schemeClr>
            </a:solidFill>
          </c:spPr>
          <c:explosion val="25"/>
          <c:dPt>
            <c:idx val="0"/>
            <c:bubble3D val="0"/>
            <c:explosion val="0"/>
            <c:extLst xmlns:c16r2="http://schemas.microsoft.com/office/drawing/2015/06/chart">
              <c:ext xmlns:c16="http://schemas.microsoft.com/office/drawing/2014/chart" uri="{C3380CC4-5D6E-409C-BE32-E72D297353CC}">
                <c16:uniqueId val="{00000000-0439-4821-ADB1-8A2FEE51CC7B}"/>
              </c:ext>
            </c:extLst>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1-0439-4821-ADB1-8A2FEE51CC7B}"/>
            </c:ext>
          </c:extLst>
        </c:ser>
        <c:dLbls>
          <c:showLegendKey val="0"/>
          <c:showVal val="0"/>
          <c:showCatName val="0"/>
          <c:showSerName val="0"/>
          <c:showPercent val="0"/>
          <c:showBubbleSize val="0"/>
          <c:showLeaderLines val="1"/>
        </c:dLbls>
      </c:pie3DChart>
    </c:plotArea>
    <c:legend>
      <c:legendPos val="r"/>
      <c:layout>
        <c:manualLayout>
          <c:xMode val="edge"/>
          <c:yMode val="edge"/>
          <c:x val="0.65620041476674884"/>
          <c:y val="0.3499208124552613"/>
          <c:w val="0.33335571957206467"/>
          <c:h val="0.34096814602720116"/>
        </c:manualLayout>
      </c:layout>
      <c:overlay val="0"/>
    </c:legend>
    <c:plotVisOnly val="1"/>
    <c:dispBlanksAs val="gap"/>
    <c:showDLblsOverMax val="0"/>
  </c:chart>
  <c:spPr>
    <a:solidFill>
      <a:schemeClr val="accent4">
        <a:lumMod val="20000"/>
        <a:lumOff val="80000"/>
      </a:schemeClr>
    </a:solidFill>
  </c:spPr>
  <c:txPr>
    <a:bodyPr/>
    <a:lstStyle/>
    <a:p>
      <a:pPr>
        <a:defRPr sz="1800"/>
      </a:pPr>
      <a:endParaRPr lang="tr-TR"/>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21-01-17T12:47:40.618"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3F80B-B96E-4C39-B820-09DB89B418C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EA9B5CCC-CFB3-43F4-B28A-D573AB27C672}">
      <dgm:prSet phldrT="[Metin]"/>
      <dgm:spPr/>
      <dgm:t>
        <a:bodyPr/>
        <a:lstStyle/>
        <a:p>
          <a:r>
            <a:rPr lang="tr-TR" b="1" dirty="0">
              <a:solidFill>
                <a:srgbClr val="002060"/>
              </a:solidFill>
            </a:rPr>
            <a:t>TEMEL YETERLİLİK TESTİ    </a:t>
          </a:r>
          <a:r>
            <a:rPr lang="tr-TR" b="1" dirty="0"/>
            <a:t> </a:t>
          </a:r>
          <a:endParaRPr lang="tr-TR" dirty="0"/>
        </a:p>
      </dgm:t>
    </dgm:pt>
    <dgm:pt modelId="{DD366E6D-4543-4E72-8789-4E6363F0E869}" type="parTrans" cxnId="{3365BA0D-75F1-43AF-AC95-16B9BAC27BEF}">
      <dgm:prSet/>
      <dgm:spPr/>
      <dgm:t>
        <a:bodyPr/>
        <a:lstStyle/>
        <a:p>
          <a:endParaRPr lang="tr-TR"/>
        </a:p>
      </dgm:t>
    </dgm:pt>
    <dgm:pt modelId="{AE3DDBA1-2388-49A4-849D-88C5F6433FC5}" type="sibTrans" cxnId="{3365BA0D-75F1-43AF-AC95-16B9BAC27BEF}">
      <dgm:prSet/>
      <dgm:spPr/>
      <dgm:t>
        <a:bodyPr/>
        <a:lstStyle/>
        <a:p>
          <a:endParaRPr lang="tr-TR"/>
        </a:p>
      </dgm:t>
    </dgm:pt>
    <dgm:pt modelId="{A8C7F081-7BD0-461B-B86E-4DA35561A68F}">
      <dgm:prSet phldrT="[Metin]"/>
      <dgm:spPr/>
      <dgm:t>
        <a:bodyPr/>
        <a:lstStyle/>
        <a:p>
          <a:r>
            <a:rPr lang="tr-TR" b="1" dirty="0" smtClean="0"/>
            <a:t>26 </a:t>
          </a:r>
          <a:r>
            <a:rPr lang="tr-TR" b="1" dirty="0"/>
            <a:t>Haziran </a:t>
          </a:r>
          <a:endParaRPr lang="tr-TR" dirty="0"/>
        </a:p>
      </dgm:t>
    </dgm:pt>
    <dgm:pt modelId="{84DDB88B-BE45-4271-AEE1-6782BEE18D58}" type="parTrans" cxnId="{0E606ED6-057A-4E15-B864-A7555768707F}">
      <dgm:prSet/>
      <dgm:spPr/>
      <dgm:t>
        <a:bodyPr/>
        <a:lstStyle/>
        <a:p>
          <a:endParaRPr lang="tr-TR"/>
        </a:p>
      </dgm:t>
    </dgm:pt>
    <dgm:pt modelId="{3E54C420-19A8-46B1-8E6A-4B52947FF666}" type="sibTrans" cxnId="{0E606ED6-057A-4E15-B864-A7555768707F}">
      <dgm:prSet/>
      <dgm:spPr/>
      <dgm:t>
        <a:bodyPr/>
        <a:lstStyle/>
        <a:p>
          <a:endParaRPr lang="tr-TR"/>
        </a:p>
      </dgm:t>
    </dgm:pt>
    <dgm:pt modelId="{182C3DF4-3B12-4E10-8FDE-66A28D036453}">
      <dgm:prSet phldrT="[Metin]"/>
      <dgm:spPr/>
      <dgm:t>
        <a:bodyPr/>
        <a:lstStyle/>
        <a:p>
          <a:r>
            <a:rPr lang="tr-TR" b="1" dirty="0">
              <a:solidFill>
                <a:schemeClr val="tx1"/>
              </a:solidFill>
            </a:rPr>
            <a:t>ALAN YETERLİLİK TESTİ            </a:t>
          </a:r>
          <a:endParaRPr lang="tr-TR" dirty="0">
            <a:solidFill>
              <a:schemeClr val="tx1"/>
            </a:solidFill>
          </a:endParaRPr>
        </a:p>
      </dgm:t>
    </dgm:pt>
    <dgm:pt modelId="{AB6E0472-5A51-4B9A-94DC-E867BB69FA06}" type="parTrans" cxnId="{64BF9089-B154-4F25-98DA-AF1CAF119CDF}">
      <dgm:prSet/>
      <dgm:spPr/>
      <dgm:t>
        <a:bodyPr/>
        <a:lstStyle/>
        <a:p>
          <a:endParaRPr lang="tr-TR"/>
        </a:p>
      </dgm:t>
    </dgm:pt>
    <dgm:pt modelId="{B3AC166A-8708-4363-A0F4-F1EDCBBAC8B9}" type="sibTrans" cxnId="{64BF9089-B154-4F25-98DA-AF1CAF119CDF}">
      <dgm:prSet/>
      <dgm:spPr/>
      <dgm:t>
        <a:bodyPr/>
        <a:lstStyle/>
        <a:p>
          <a:endParaRPr lang="tr-TR"/>
        </a:p>
      </dgm:t>
    </dgm:pt>
    <dgm:pt modelId="{365BC7E7-44CA-4EF4-A903-367987F0A69F}">
      <dgm:prSet phldrT="[Metin]"/>
      <dgm:spPr/>
      <dgm:t>
        <a:bodyPr/>
        <a:lstStyle/>
        <a:p>
          <a:r>
            <a:rPr lang="tr-TR" b="1" dirty="0" smtClean="0"/>
            <a:t>27 Haziran</a:t>
          </a:r>
          <a:endParaRPr lang="tr-TR" dirty="0"/>
        </a:p>
      </dgm:t>
    </dgm:pt>
    <dgm:pt modelId="{CC1CFB12-1FF0-4C9B-B5AC-6B63988A479C}" type="parTrans" cxnId="{95261AF2-D76E-4617-AAA2-08B10C7603E9}">
      <dgm:prSet/>
      <dgm:spPr/>
      <dgm:t>
        <a:bodyPr/>
        <a:lstStyle/>
        <a:p>
          <a:endParaRPr lang="tr-TR"/>
        </a:p>
      </dgm:t>
    </dgm:pt>
    <dgm:pt modelId="{BE1B75F9-1AAF-4915-AC59-22A318BD943A}" type="sibTrans" cxnId="{95261AF2-D76E-4617-AAA2-08B10C7603E9}">
      <dgm:prSet/>
      <dgm:spPr/>
      <dgm:t>
        <a:bodyPr/>
        <a:lstStyle/>
        <a:p>
          <a:endParaRPr lang="tr-TR"/>
        </a:p>
      </dgm:t>
    </dgm:pt>
    <dgm:pt modelId="{23C22618-B953-406F-82FB-B865A55EADD8}">
      <dgm:prSet phldrT="[Metin]"/>
      <dgm:spPr/>
      <dgm:t>
        <a:bodyPr/>
        <a:lstStyle/>
        <a:p>
          <a:r>
            <a:rPr lang="tr-TR" b="1" dirty="0"/>
            <a:t>10.15</a:t>
          </a:r>
        </a:p>
      </dgm:t>
    </dgm:pt>
    <dgm:pt modelId="{3F323022-5934-4420-978F-0AEACB82263B}" type="parTrans" cxnId="{0F0342CD-AE45-4CFD-8C51-0CA8E0CD940D}">
      <dgm:prSet/>
      <dgm:spPr/>
      <dgm:t>
        <a:bodyPr/>
        <a:lstStyle/>
        <a:p>
          <a:endParaRPr lang="tr-TR"/>
        </a:p>
      </dgm:t>
    </dgm:pt>
    <dgm:pt modelId="{3A771FCC-9D37-4F71-95D1-76C66C7459B8}" type="sibTrans" cxnId="{0F0342CD-AE45-4CFD-8C51-0CA8E0CD940D}">
      <dgm:prSet/>
      <dgm:spPr/>
      <dgm:t>
        <a:bodyPr/>
        <a:lstStyle/>
        <a:p>
          <a:endParaRPr lang="tr-TR"/>
        </a:p>
      </dgm:t>
    </dgm:pt>
    <dgm:pt modelId="{6F914482-1D3C-4B03-BA8E-619C247CC0D0}">
      <dgm:prSet phldrT="[Metin]"/>
      <dgm:spPr/>
      <dgm:t>
        <a:bodyPr/>
        <a:lstStyle/>
        <a:p>
          <a:r>
            <a:rPr lang="tr-TR" b="1" dirty="0">
              <a:solidFill>
                <a:srgbClr val="7030A0"/>
              </a:solidFill>
            </a:rPr>
            <a:t>YABANCI DİL TESTİ                   </a:t>
          </a:r>
          <a:endParaRPr lang="tr-TR" dirty="0">
            <a:solidFill>
              <a:srgbClr val="7030A0"/>
            </a:solidFill>
          </a:endParaRPr>
        </a:p>
      </dgm:t>
    </dgm:pt>
    <dgm:pt modelId="{E36F1C6E-0E24-4302-AC08-C73340596D6F}" type="parTrans" cxnId="{AF721A13-4ED6-4EF8-9247-A3F8C18837B6}">
      <dgm:prSet/>
      <dgm:spPr/>
      <dgm:t>
        <a:bodyPr/>
        <a:lstStyle/>
        <a:p>
          <a:endParaRPr lang="tr-TR"/>
        </a:p>
      </dgm:t>
    </dgm:pt>
    <dgm:pt modelId="{F785255D-1858-4DC9-9031-F2529114CD47}" type="sibTrans" cxnId="{AF721A13-4ED6-4EF8-9247-A3F8C18837B6}">
      <dgm:prSet/>
      <dgm:spPr/>
      <dgm:t>
        <a:bodyPr/>
        <a:lstStyle/>
        <a:p>
          <a:endParaRPr lang="tr-TR"/>
        </a:p>
      </dgm:t>
    </dgm:pt>
    <dgm:pt modelId="{ECEB4C05-71A5-4DC0-B2FA-B2F21FC557FE}">
      <dgm:prSet phldrT="[Metin]"/>
      <dgm:spPr/>
      <dgm:t>
        <a:bodyPr/>
        <a:lstStyle/>
        <a:p>
          <a:r>
            <a:rPr lang="tr-TR" b="1" dirty="0" smtClean="0"/>
            <a:t>27Haziran</a:t>
          </a:r>
          <a:endParaRPr lang="tr-TR" dirty="0"/>
        </a:p>
      </dgm:t>
    </dgm:pt>
    <dgm:pt modelId="{0F6AAD18-294E-4FE8-828B-836B15189F4D}" type="parTrans" cxnId="{88759E0E-07BD-4F2D-B9C2-350EFE3F1656}">
      <dgm:prSet/>
      <dgm:spPr/>
      <dgm:t>
        <a:bodyPr/>
        <a:lstStyle/>
        <a:p>
          <a:endParaRPr lang="tr-TR"/>
        </a:p>
      </dgm:t>
    </dgm:pt>
    <dgm:pt modelId="{6ABF42E3-A6E1-45ED-93A6-70348B73ED56}" type="sibTrans" cxnId="{88759E0E-07BD-4F2D-B9C2-350EFE3F1656}">
      <dgm:prSet/>
      <dgm:spPr/>
      <dgm:t>
        <a:bodyPr/>
        <a:lstStyle/>
        <a:p>
          <a:endParaRPr lang="tr-TR"/>
        </a:p>
      </dgm:t>
    </dgm:pt>
    <dgm:pt modelId="{793A4D12-68FE-4A67-9529-79BC3B640329}">
      <dgm:prSet phldrT="[Metin]"/>
      <dgm:spPr/>
      <dgm:t>
        <a:bodyPr/>
        <a:lstStyle/>
        <a:p>
          <a:r>
            <a:rPr lang="tr-TR" b="1" dirty="0"/>
            <a:t>(120’) </a:t>
          </a:r>
          <a:endParaRPr lang="tr-TR" dirty="0"/>
        </a:p>
      </dgm:t>
    </dgm:pt>
    <dgm:pt modelId="{3A7C5BDA-9A26-4C14-AA0F-ED723B80526A}" type="parTrans" cxnId="{37501A84-025E-4441-8E38-48B7D4F07E24}">
      <dgm:prSet/>
      <dgm:spPr/>
      <dgm:t>
        <a:bodyPr/>
        <a:lstStyle/>
        <a:p>
          <a:endParaRPr lang="tr-TR"/>
        </a:p>
      </dgm:t>
    </dgm:pt>
    <dgm:pt modelId="{FCF0E0FD-A6FB-4C44-B5AA-E46A8D63CB70}" type="sibTrans" cxnId="{37501A84-025E-4441-8E38-48B7D4F07E24}">
      <dgm:prSet/>
      <dgm:spPr/>
      <dgm:t>
        <a:bodyPr/>
        <a:lstStyle/>
        <a:p>
          <a:endParaRPr lang="tr-TR"/>
        </a:p>
      </dgm:t>
    </dgm:pt>
    <dgm:pt modelId="{E97438C6-5D18-4D97-B74D-ADE1F105AF83}">
      <dgm:prSet/>
      <dgm:spPr/>
      <dgm:t>
        <a:bodyPr/>
        <a:lstStyle/>
        <a:p>
          <a:r>
            <a:rPr lang="tr-TR" b="1" dirty="0"/>
            <a:t>(135’)</a:t>
          </a:r>
        </a:p>
      </dgm:t>
    </dgm:pt>
    <dgm:pt modelId="{3D3D963F-C860-4389-BDEF-EEAF4925EFEC}" type="parTrans" cxnId="{0E7293DA-CB64-47D1-B362-5EB6054EA0D9}">
      <dgm:prSet/>
      <dgm:spPr/>
      <dgm:t>
        <a:bodyPr/>
        <a:lstStyle/>
        <a:p>
          <a:endParaRPr lang="tr-TR"/>
        </a:p>
      </dgm:t>
    </dgm:pt>
    <dgm:pt modelId="{FE0B0C3A-50D3-44F7-909C-4914D8C3EBC3}" type="sibTrans" cxnId="{0E7293DA-CB64-47D1-B362-5EB6054EA0D9}">
      <dgm:prSet/>
      <dgm:spPr/>
      <dgm:t>
        <a:bodyPr/>
        <a:lstStyle/>
        <a:p>
          <a:endParaRPr lang="tr-TR"/>
        </a:p>
      </dgm:t>
    </dgm:pt>
    <dgm:pt modelId="{DF591D6C-CD27-4E3B-A158-3983BF9610E6}">
      <dgm:prSet/>
      <dgm:spPr/>
      <dgm:t>
        <a:bodyPr/>
        <a:lstStyle/>
        <a:p>
          <a:r>
            <a:rPr lang="tr-TR" b="1" dirty="0"/>
            <a:t>10.15</a:t>
          </a:r>
          <a:endParaRPr lang="tr-TR" dirty="0"/>
        </a:p>
      </dgm:t>
    </dgm:pt>
    <dgm:pt modelId="{E9274770-AA2D-4409-B3DA-AA7FED820786}" type="parTrans" cxnId="{705FA9F3-8076-4865-BA2C-BD8C0CFBD580}">
      <dgm:prSet/>
      <dgm:spPr/>
      <dgm:t>
        <a:bodyPr/>
        <a:lstStyle/>
        <a:p>
          <a:endParaRPr lang="tr-TR"/>
        </a:p>
      </dgm:t>
    </dgm:pt>
    <dgm:pt modelId="{CD2037E8-5DAF-440E-946F-A4127E56DD00}" type="sibTrans" cxnId="{705FA9F3-8076-4865-BA2C-BD8C0CFBD580}">
      <dgm:prSet/>
      <dgm:spPr/>
      <dgm:t>
        <a:bodyPr/>
        <a:lstStyle/>
        <a:p>
          <a:endParaRPr lang="tr-TR"/>
        </a:p>
      </dgm:t>
    </dgm:pt>
    <dgm:pt modelId="{0ABDCEA1-897A-451E-BFC9-9F2D4D337E77}">
      <dgm:prSet phldrT="[Metin]"/>
      <dgm:spPr/>
      <dgm:t>
        <a:bodyPr/>
        <a:lstStyle/>
        <a:p>
          <a:r>
            <a:rPr lang="tr-TR" b="1" dirty="0"/>
            <a:t>(180’)</a:t>
          </a:r>
          <a:endParaRPr lang="tr-TR" dirty="0"/>
        </a:p>
      </dgm:t>
    </dgm:pt>
    <dgm:pt modelId="{16100D96-C0E3-4378-BF03-F65DF35B8B4D}" type="parTrans" cxnId="{178B2682-7277-49CB-A626-DC632C17A687}">
      <dgm:prSet/>
      <dgm:spPr/>
      <dgm:t>
        <a:bodyPr/>
        <a:lstStyle/>
        <a:p>
          <a:endParaRPr lang="tr-TR"/>
        </a:p>
      </dgm:t>
    </dgm:pt>
    <dgm:pt modelId="{5AC9280C-28C2-486D-8398-3BE5E9D06E66}" type="sibTrans" cxnId="{178B2682-7277-49CB-A626-DC632C17A687}">
      <dgm:prSet/>
      <dgm:spPr/>
      <dgm:t>
        <a:bodyPr/>
        <a:lstStyle/>
        <a:p>
          <a:endParaRPr lang="tr-TR"/>
        </a:p>
      </dgm:t>
    </dgm:pt>
    <dgm:pt modelId="{34281720-5988-4274-B927-13B7F54A142D}">
      <dgm:prSet phldrT="[Metin]"/>
      <dgm:spPr/>
      <dgm:t>
        <a:bodyPr/>
        <a:lstStyle/>
        <a:p>
          <a:r>
            <a:rPr lang="tr-TR" b="1" dirty="0"/>
            <a:t>15.45 </a:t>
          </a:r>
          <a:endParaRPr lang="tr-TR" dirty="0"/>
        </a:p>
      </dgm:t>
    </dgm:pt>
    <dgm:pt modelId="{58F642EE-DD55-43FE-BD7C-F535E5714914}" type="parTrans" cxnId="{29E088CA-D439-4ADE-B812-1F8B52C55E6F}">
      <dgm:prSet/>
      <dgm:spPr/>
      <dgm:t>
        <a:bodyPr/>
        <a:lstStyle/>
        <a:p>
          <a:endParaRPr lang="tr-TR"/>
        </a:p>
      </dgm:t>
    </dgm:pt>
    <dgm:pt modelId="{33DCF90D-A2FE-4D3A-9344-FE1520BA230D}" type="sibTrans" cxnId="{29E088CA-D439-4ADE-B812-1F8B52C55E6F}">
      <dgm:prSet/>
      <dgm:spPr/>
      <dgm:t>
        <a:bodyPr/>
        <a:lstStyle/>
        <a:p>
          <a:endParaRPr lang="tr-TR"/>
        </a:p>
      </dgm:t>
    </dgm:pt>
    <dgm:pt modelId="{230D5DDB-D852-40AB-BEC6-1E6DA49EDB5B}" type="pres">
      <dgm:prSet presAssocID="{6623F80B-B96E-4C39-B820-09DB89B418C8}" presName="Name0" presStyleCnt="0">
        <dgm:presLayoutVars>
          <dgm:chPref val="3"/>
          <dgm:dir/>
          <dgm:animLvl val="lvl"/>
          <dgm:resizeHandles/>
        </dgm:presLayoutVars>
      </dgm:prSet>
      <dgm:spPr/>
      <dgm:t>
        <a:bodyPr/>
        <a:lstStyle/>
        <a:p>
          <a:endParaRPr lang="tr-TR"/>
        </a:p>
      </dgm:t>
    </dgm:pt>
    <dgm:pt modelId="{35837296-601A-4C33-9222-6707FBE1BC31}" type="pres">
      <dgm:prSet presAssocID="{EA9B5CCC-CFB3-43F4-B28A-D573AB27C672}" presName="horFlow" presStyleCnt="0"/>
      <dgm:spPr/>
    </dgm:pt>
    <dgm:pt modelId="{F5F07B3E-7110-4E52-9196-3B3E0B94559C}" type="pres">
      <dgm:prSet presAssocID="{EA9B5CCC-CFB3-43F4-B28A-D573AB27C672}" presName="bigChev" presStyleLbl="node1" presStyleIdx="0" presStyleCnt="3"/>
      <dgm:spPr/>
      <dgm:t>
        <a:bodyPr/>
        <a:lstStyle/>
        <a:p>
          <a:endParaRPr lang="tr-TR"/>
        </a:p>
      </dgm:t>
    </dgm:pt>
    <dgm:pt modelId="{60AC35E2-5D9C-4260-8A31-7A967B134101}" type="pres">
      <dgm:prSet presAssocID="{84DDB88B-BE45-4271-AEE1-6782BEE18D58}" presName="parTrans" presStyleCnt="0"/>
      <dgm:spPr/>
    </dgm:pt>
    <dgm:pt modelId="{37BBBE93-90E1-4DC4-BD59-0CDB9F162601}" type="pres">
      <dgm:prSet presAssocID="{A8C7F081-7BD0-461B-B86E-4DA35561A68F}" presName="node" presStyleLbl="alignAccFollowNode1" presStyleIdx="0" presStyleCnt="9">
        <dgm:presLayoutVars>
          <dgm:bulletEnabled val="1"/>
        </dgm:presLayoutVars>
      </dgm:prSet>
      <dgm:spPr/>
      <dgm:t>
        <a:bodyPr/>
        <a:lstStyle/>
        <a:p>
          <a:endParaRPr lang="tr-TR"/>
        </a:p>
      </dgm:t>
    </dgm:pt>
    <dgm:pt modelId="{555CA3FF-B01B-43F0-BC0F-A90C48D8474C}" type="pres">
      <dgm:prSet presAssocID="{3E54C420-19A8-46B1-8E6A-4B52947FF666}" presName="sibTrans" presStyleCnt="0"/>
      <dgm:spPr/>
    </dgm:pt>
    <dgm:pt modelId="{BC9B1EE7-E507-49DC-B8C0-C7AE48846DB7}" type="pres">
      <dgm:prSet presAssocID="{DF591D6C-CD27-4E3B-A158-3983BF9610E6}" presName="node" presStyleLbl="alignAccFollowNode1" presStyleIdx="1" presStyleCnt="9">
        <dgm:presLayoutVars>
          <dgm:bulletEnabled val="1"/>
        </dgm:presLayoutVars>
      </dgm:prSet>
      <dgm:spPr/>
      <dgm:t>
        <a:bodyPr/>
        <a:lstStyle/>
        <a:p>
          <a:endParaRPr lang="tr-TR"/>
        </a:p>
      </dgm:t>
    </dgm:pt>
    <dgm:pt modelId="{B4AF9F41-EB6D-409F-8442-8636B5CEA3DE}" type="pres">
      <dgm:prSet presAssocID="{CD2037E8-5DAF-440E-946F-A4127E56DD00}" presName="sibTrans" presStyleCnt="0"/>
      <dgm:spPr/>
    </dgm:pt>
    <dgm:pt modelId="{48656DB5-C14F-4BBF-A6AB-04CB3D4B288E}" type="pres">
      <dgm:prSet presAssocID="{E97438C6-5D18-4D97-B74D-ADE1F105AF83}" presName="node" presStyleLbl="alignAccFollowNode1" presStyleIdx="2" presStyleCnt="9">
        <dgm:presLayoutVars>
          <dgm:bulletEnabled val="1"/>
        </dgm:presLayoutVars>
      </dgm:prSet>
      <dgm:spPr/>
      <dgm:t>
        <a:bodyPr/>
        <a:lstStyle/>
        <a:p>
          <a:endParaRPr lang="tr-TR"/>
        </a:p>
      </dgm:t>
    </dgm:pt>
    <dgm:pt modelId="{F8AC3A61-F852-43DD-AB4C-E9A89DA15E37}" type="pres">
      <dgm:prSet presAssocID="{EA9B5CCC-CFB3-43F4-B28A-D573AB27C672}" presName="vSp" presStyleCnt="0"/>
      <dgm:spPr/>
    </dgm:pt>
    <dgm:pt modelId="{819F16DE-4DA5-4177-AFF2-1B51C618A85A}" type="pres">
      <dgm:prSet presAssocID="{182C3DF4-3B12-4E10-8FDE-66A28D036453}" presName="horFlow" presStyleCnt="0"/>
      <dgm:spPr/>
    </dgm:pt>
    <dgm:pt modelId="{0FA0FBED-A2E8-4B64-983A-8CF0A97E757C}" type="pres">
      <dgm:prSet presAssocID="{182C3DF4-3B12-4E10-8FDE-66A28D036453}" presName="bigChev" presStyleLbl="node1" presStyleIdx="1" presStyleCnt="3"/>
      <dgm:spPr/>
      <dgm:t>
        <a:bodyPr/>
        <a:lstStyle/>
        <a:p>
          <a:endParaRPr lang="tr-TR"/>
        </a:p>
      </dgm:t>
    </dgm:pt>
    <dgm:pt modelId="{A210C330-4A96-4439-98D9-35BFA4C600D3}" type="pres">
      <dgm:prSet presAssocID="{CC1CFB12-1FF0-4C9B-B5AC-6B63988A479C}" presName="parTrans" presStyleCnt="0"/>
      <dgm:spPr/>
    </dgm:pt>
    <dgm:pt modelId="{E505E443-0CFF-4E7A-99EC-F11936F16185}" type="pres">
      <dgm:prSet presAssocID="{365BC7E7-44CA-4EF4-A903-367987F0A69F}" presName="node" presStyleLbl="alignAccFollowNode1" presStyleIdx="3" presStyleCnt="9">
        <dgm:presLayoutVars>
          <dgm:bulletEnabled val="1"/>
        </dgm:presLayoutVars>
      </dgm:prSet>
      <dgm:spPr/>
      <dgm:t>
        <a:bodyPr/>
        <a:lstStyle/>
        <a:p>
          <a:endParaRPr lang="tr-TR"/>
        </a:p>
      </dgm:t>
    </dgm:pt>
    <dgm:pt modelId="{B0C3DA27-6A45-4AAB-851E-F57816C10B74}" type="pres">
      <dgm:prSet presAssocID="{BE1B75F9-1AAF-4915-AC59-22A318BD943A}" presName="sibTrans" presStyleCnt="0"/>
      <dgm:spPr/>
    </dgm:pt>
    <dgm:pt modelId="{D647B0BB-1BCA-48DE-85CF-C7672B514E1B}" type="pres">
      <dgm:prSet presAssocID="{23C22618-B953-406F-82FB-B865A55EADD8}" presName="node" presStyleLbl="alignAccFollowNode1" presStyleIdx="4" presStyleCnt="9">
        <dgm:presLayoutVars>
          <dgm:bulletEnabled val="1"/>
        </dgm:presLayoutVars>
      </dgm:prSet>
      <dgm:spPr/>
      <dgm:t>
        <a:bodyPr/>
        <a:lstStyle/>
        <a:p>
          <a:endParaRPr lang="tr-TR"/>
        </a:p>
      </dgm:t>
    </dgm:pt>
    <dgm:pt modelId="{AA83119F-AB56-4889-94CA-A91E285A9E70}" type="pres">
      <dgm:prSet presAssocID="{3A771FCC-9D37-4F71-95D1-76C66C7459B8}" presName="sibTrans" presStyleCnt="0"/>
      <dgm:spPr/>
    </dgm:pt>
    <dgm:pt modelId="{25DF04D0-0DB9-424F-99D6-B72DAF2DD436}" type="pres">
      <dgm:prSet presAssocID="{0ABDCEA1-897A-451E-BFC9-9F2D4D337E77}" presName="node" presStyleLbl="alignAccFollowNode1" presStyleIdx="5" presStyleCnt="9">
        <dgm:presLayoutVars>
          <dgm:bulletEnabled val="1"/>
        </dgm:presLayoutVars>
      </dgm:prSet>
      <dgm:spPr/>
      <dgm:t>
        <a:bodyPr/>
        <a:lstStyle/>
        <a:p>
          <a:endParaRPr lang="tr-TR"/>
        </a:p>
      </dgm:t>
    </dgm:pt>
    <dgm:pt modelId="{3E3F2088-2F50-4CBB-B4FD-A1E0D7FC693D}" type="pres">
      <dgm:prSet presAssocID="{182C3DF4-3B12-4E10-8FDE-66A28D036453}" presName="vSp" presStyleCnt="0"/>
      <dgm:spPr/>
    </dgm:pt>
    <dgm:pt modelId="{AE1EC8FB-DC72-418D-BA00-1D88BA117D0B}" type="pres">
      <dgm:prSet presAssocID="{6F914482-1D3C-4B03-BA8E-619C247CC0D0}" presName="horFlow" presStyleCnt="0"/>
      <dgm:spPr/>
    </dgm:pt>
    <dgm:pt modelId="{649EC023-57B8-4A15-A448-23860E84FB6F}" type="pres">
      <dgm:prSet presAssocID="{6F914482-1D3C-4B03-BA8E-619C247CC0D0}" presName="bigChev" presStyleLbl="node1" presStyleIdx="2" presStyleCnt="3" custLinFactNeighborX="-44666" custLinFactNeighborY="-2553"/>
      <dgm:spPr/>
      <dgm:t>
        <a:bodyPr/>
        <a:lstStyle/>
        <a:p>
          <a:endParaRPr lang="tr-TR"/>
        </a:p>
      </dgm:t>
    </dgm:pt>
    <dgm:pt modelId="{85024782-A28D-4AF6-AA25-15D9264F83D2}" type="pres">
      <dgm:prSet presAssocID="{0F6AAD18-294E-4FE8-828B-836B15189F4D}" presName="parTrans" presStyleCnt="0"/>
      <dgm:spPr/>
    </dgm:pt>
    <dgm:pt modelId="{6C590244-DFD5-4152-A99C-0C193E800C0D}" type="pres">
      <dgm:prSet presAssocID="{ECEB4C05-71A5-4DC0-B2FA-B2F21FC557FE}" presName="node" presStyleLbl="alignAccFollowNode1" presStyleIdx="6" presStyleCnt="9" custScaleX="100000">
        <dgm:presLayoutVars>
          <dgm:bulletEnabled val="1"/>
        </dgm:presLayoutVars>
      </dgm:prSet>
      <dgm:spPr/>
      <dgm:t>
        <a:bodyPr/>
        <a:lstStyle/>
        <a:p>
          <a:endParaRPr lang="tr-TR"/>
        </a:p>
      </dgm:t>
    </dgm:pt>
    <dgm:pt modelId="{635461C3-E9C0-4722-99D4-3672BBA25A18}" type="pres">
      <dgm:prSet presAssocID="{6ABF42E3-A6E1-45ED-93A6-70348B73ED56}" presName="sibTrans" presStyleCnt="0"/>
      <dgm:spPr/>
    </dgm:pt>
    <dgm:pt modelId="{159EBDC1-92DE-4BC1-B646-E34BDC83BDDC}" type="pres">
      <dgm:prSet presAssocID="{34281720-5988-4274-B927-13B7F54A142D}" presName="node" presStyleLbl="alignAccFollowNode1" presStyleIdx="7" presStyleCnt="9">
        <dgm:presLayoutVars>
          <dgm:bulletEnabled val="1"/>
        </dgm:presLayoutVars>
      </dgm:prSet>
      <dgm:spPr/>
      <dgm:t>
        <a:bodyPr/>
        <a:lstStyle/>
        <a:p>
          <a:endParaRPr lang="tr-TR"/>
        </a:p>
      </dgm:t>
    </dgm:pt>
    <dgm:pt modelId="{C936EDF8-5621-4F35-B5A1-9F23FE0D1C8A}" type="pres">
      <dgm:prSet presAssocID="{33DCF90D-A2FE-4D3A-9344-FE1520BA230D}" presName="sibTrans" presStyleCnt="0"/>
      <dgm:spPr/>
    </dgm:pt>
    <dgm:pt modelId="{514B730E-EC5E-4C83-B055-45C69629F599}" type="pres">
      <dgm:prSet presAssocID="{793A4D12-68FE-4A67-9529-79BC3B640329}" presName="node" presStyleLbl="alignAccFollowNode1" presStyleIdx="8" presStyleCnt="9">
        <dgm:presLayoutVars>
          <dgm:bulletEnabled val="1"/>
        </dgm:presLayoutVars>
      </dgm:prSet>
      <dgm:spPr/>
      <dgm:t>
        <a:bodyPr/>
        <a:lstStyle/>
        <a:p>
          <a:endParaRPr lang="tr-TR"/>
        </a:p>
      </dgm:t>
    </dgm:pt>
  </dgm:ptLst>
  <dgm:cxnLst>
    <dgm:cxn modelId="{91F03FA8-6C19-45D5-B8AA-BD920DF18F38}" type="presOf" srcId="{ECEB4C05-71A5-4DC0-B2FA-B2F21FC557FE}" destId="{6C590244-DFD5-4152-A99C-0C193E800C0D}" srcOrd="0" destOrd="0" presId="urn:microsoft.com/office/officeart/2005/8/layout/lProcess3"/>
    <dgm:cxn modelId="{1B496082-AA44-4AD6-833D-88FE0133C7A4}" type="presOf" srcId="{DF591D6C-CD27-4E3B-A158-3983BF9610E6}" destId="{BC9B1EE7-E507-49DC-B8C0-C7AE48846DB7}" srcOrd="0" destOrd="0" presId="urn:microsoft.com/office/officeart/2005/8/layout/lProcess3"/>
    <dgm:cxn modelId="{0E606ED6-057A-4E15-B864-A7555768707F}" srcId="{EA9B5CCC-CFB3-43F4-B28A-D573AB27C672}" destId="{A8C7F081-7BD0-461B-B86E-4DA35561A68F}" srcOrd="0" destOrd="0" parTransId="{84DDB88B-BE45-4271-AEE1-6782BEE18D58}" sibTransId="{3E54C420-19A8-46B1-8E6A-4B52947FF666}"/>
    <dgm:cxn modelId="{B1DC8607-1B33-4FC3-B527-4E14239AD0AF}" type="presOf" srcId="{EA9B5CCC-CFB3-43F4-B28A-D573AB27C672}" destId="{F5F07B3E-7110-4E52-9196-3B3E0B94559C}" srcOrd="0" destOrd="0" presId="urn:microsoft.com/office/officeart/2005/8/layout/lProcess3"/>
    <dgm:cxn modelId="{29E088CA-D439-4ADE-B812-1F8B52C55E6F}" srcId="{6F914482-1D3C-4B03-BA8E-619C247CC0D0}" destId="{34281720-5988-4274-B927-13B7F54A142D}" srcOrd="1" destOrd="0" parTransId="{58F642EE-DD55-43FE-BD7C-F535E5714914}" sibTransId="{33DCF90D-A2FE-4D3A-9344-FE1520BA230D}"/>
    <dgm:cxn modelId="{0F0342CD-AE45-4CFD-8C51-0CA8E0CD940D}" srcId="{182C3DF4-3B12-4E10-8FDE-66A28D036453}" destId="{23C22618-B953-406F-82FB-B865A55EADD8}" srcOrd="1" destOrd="0" parTransId="{3F323022-5934-4420-978F-0AEACB82263B}" sibTransId="{3A771FCC-9D37-4F71-95D1-76C66C7459B8}"/>
    <dgm:cxn modelId="{705FA9F3-8076-4865-BA2C-BD8C0CFBD580}" srcId="{EA9B5CCC-CFB3-43F4-B28A-D573AB27C672}" destId="{DF591D6C-CD27-4E3B-A158-3983BF9610E6}" srcOrd="1" destOrd="0" parTransId="{E9274770-AA2D-4409-B3DA-AA7FED820786}" sibTransId="{CD2037E8-5DAF-440E-946F-A4127E56DD00}"/>
    <dgm:cxn modelId="{3C7FE5E5-6EFB-41CC-9AC9-92AC83FDD383}" type="presOf" srcId="{A8C7F081-7BD0-461B-B86E-4DA35561A68F}" destId="{37BBBE93-90E1-4DC4-BD59-0CDB9F162601}" srcOrd="0" destOrd="0" presId="urn:microsoft.com/office/officeart/2005/8/layout/lProcess3"/>
    <dgm:cxn modelId="{AE211813-1535-49CE-ACC1-89089840563A}" type="presOf" srcId="{34281720-5988-4274-B927-13B7F54A142D}" destId="{159EBDC1-92DE-4BC1-B646-E34BDC83BDDC}" srcOrd="0" destOrd="0" presId="urn:microsoft.com/office/officeart/2005/8/layout/lProcess3"/>
    <dgm:cxn modelId="{0E7293DA-CB64-47D1-B362-5EB6054EA0D9}" srcId="{EA9B5CCC-CFB3-43F4-B28A-D573AB27C672}" destId="{E97438C6-5D18-4D97-B74D-ADE1F105AF83}" srcOrd="2" destOrd="0" parTransId="{3D3D963F-C860-4389-BDEF-EEAF4925EFEC}" sibTransId="{FE0B0C3A-50D3-44F7-909C-4914D8C3EBC3}"/>
    <dgm:cxn modelId="{3AED4204-94A3-4F5B-970F-772A7B597630}" type="presOf" srcId="{793A4D12-68FE-4A67-9529-79BC3B640329}" destId="{514B730E-EC5E-4C83-B055-45C69629F599}" srcOrd="0" destOrd="0" presId="urn:microsoft.com/office/officeart/2005/8/layout/lProcess3"/>
    <dgm:cxn modelId="{603C6133-46E3-47FA-9F75-AEA70F81B3BC}" type="presOf" srcId="{E97438C6-5D18-4D97-B74D-ADE1F105AF83}" destId="{48656DB5-C14F-4BBF-A6AB-04CB3D4B288E}" srcOrd="0" destOrd="0" presId="urn:microsoft.com/office/officeart/2005/8/layout/lProcess3"/>
    <dgm:cxn modelId="{78A2D8C4-12BF-4C3C-8109-04B0561DB95D}" type="presOf" srcId="{6623F80B-B96E-4C39-B820-09DB89B418C8}" destId="{230D5DDB-D852-40AB-BEC6-1E6DA49EDB5B}" srcOrd="0" destOrd="0" presId="urn:microsoft.com/office/officeart/2005/8/layout/lProcess3"/>
    <dgm:cxn modelId="{8C0F65EA-033D-49B3-B594-454ABDE44C5D}" type="presOf" srcId="{6F914482-1D3C-4B03-BA8E-619C247CC0D0}" destId="{649EC023-57B8-4A15-A448-23860E84FB6F}" srcOrd="0" destOrd="0" presId="urn:microsoft.com/office/officeart/2005/8/layout/lProcess3"/>
    <dgm:cxn modelId="{95261AF2-D76E-4617-AAA2-08B10C7603E9}" srcId="{182C3DF4-3B12-4E10-8FDE-66A28D036453}" destId="{365BC7E7-44CA-4EF4-A903-367987F0A69F}" srcOrd="0" destOrd="0" parTransId="{CC1CFB12-1FF0-4C9B-B5AC-6B63988A479C}" sibTransId="{BE1B75F9-1AAF-4915-AC59-22A318BD943A}"/>
    <dgm:cxn modelId="{178B2682-7277-49CB-A626-DC632C17A687}" srcId="{182C3DF4-3B12-4E10-8FDE-66A28D036453}" destId="{0ABDCEA1-897A-451E-BFC9-9F2D4D337E77}" srcOrd="2" destOrd="0" parTransId="{16100D96-C0E3-4378-BF03-F65DF35B8B4D}" sibTransId="{5AC9280C-28C2-486D-8398-3BE5E9D06E66}"/>
    <dgm:cxn modelId="{36134735-E884-4BED-A358-BDB09B770CF7}" type="presOf" srcId="{23C22618-B953-406F-82FB-B865A55EADD8}" destId="{D647B0BB-1BCA-48DE-85CF-C7672B514E1B}" srcOrd="0" destOrd="0" presId="urn:microsoft.com/office/officeart/2005/8/layout/lProcess3"/>
    <dgm:cxn modelId="{44520076-0C0C-46BC-9DF1-ED4272DAF3AE}" type="presOf" srcId="{0ABDCEA1-897A-451E-BFC9-9F2D4D337E77}" destId="{25DF04D0-0DB9-424F-99D6-B72DAF2DD436}" srcOrd="0" destOrd="0" presId="urn:microsoft.com/office/officeart/2005/8/layout/lProcess3"/>
    <dgm:cxn modelId="{3365BA0D-75F1-43AF-AC95-16B9BAC27BEF}" srcId="{6623F80B-B96E-4C39-B820-09DB89B418C8}" destId="{EA9B5CCC-CFB3-43F4-B28A-D573AB27C672}" srcOrd="0" destOrd="0" parTransId="{DD366E6D-4543-4E72-8789-4E6363F0E869}" sibTransId="{AE3DDBA1-2388-49A4-849D-88C5F6433FC5}"/>
    <dgm:cxn modelId="{AF721A13-4ED6-4EF8-9247-A3F8C18837B6}" srcId="{6623F80B-B96E-4C39-B820-09DB89B418C8}" destId="{6F914482-1D3C-4B03-BA8E-619C247CC0D0}" srcOrd="2" destOrd="0" parTransId="{E36F1C6E-0E24-4302-AC08-C73340596D6F}" sibTransId="{F785255D-1858-4DC9-9031-F2529114CD47}"/>
    <dgm:cxn modelId="{C97A9B74-932B-4B86-AD9A-CAE9DC04613E}" type="presOf" srcId="{365BC7E7-44CA-4EF4-A903-367987F0A69F}" destId="{E505E443-0CFF-4E7A-99EC-F11936F16185}" srcOrd="0" destOrd="0" presId="urn:microsoft.com/office/officeart/2005/8/layout/lProcess3"/>
    <dgm:cxn modelId="{C6E7E576-8098-4F26-BA68-6418DA5451B8}" type="presOf" srcId="{182C3DF4-3B12-4E10-8FDE-66A28D036453}" destId="{0FA0FBED-A2E8-4B64-983A-8CF0A97E757C}" srcOrd="0" destOrd="0" presId="urn:microsoft.com/office/officeart/2005/8/layout/lProcess3"/>
    <dgm:cxn modelId="{64BF9089-B154-4F25-98DA-AF1CAF119CDF}" srcId="{6623F80B-B96E-4C39-B820-09DB89B418C8}" destId="{182C3DF4-3B12-4E10-8FDE-66A28D036453}" srcOrd="1" destOrd="0" parTransId="{AB6E0472-5A51-4B9A-94DC-E867BB69FA06}" sibTransId="{B3AC166A-8708-4363-A0F4-F1EDCBBAC8B9}"/>
    <dgm:cxn modelId="{37501A84-025E-4441-8E38-48B7D4F07E24}" srcId="{6F914482-1D3C-4B03-BA8E-619C247CC0D0}" destId="{793A4D12-68FE-4A67-9529-79BC3B640329}" srcOrd="2" destOrd="0" parTransId="{3A7C5BDA-9A26-4C14-AA0F-ED723B80526A}" sibTransId="{FCF0E0FD-A6FB-4C44-B5AA-E46A8D63CB70}"/>
    <dgm:cxn modelId="{88759E0E-07BD-4F2D-B9C2-350EFE3F1656}" srcId="{6F914482-1D3C-4B03-BA8E-619C247CC0D0}" destId="{ECEB4C05-71A5-4DC0-B2FA-B2F21FC557FE}" srcOrd="0" destOrd="0" parTransId="{0F6AAD18-294E-4FE8-828B-836B15189F4D}" sibTransId="{6ABF42E3-A6E1-45ED-93A6-70348B73ED56}"/>
    <dgm:cxn modelId="{5B45543A-86D3-4925-B1FB-559272734093}" type="presParOf" srcId="{230D5DDB-D852-40AB-BEC6-1E6DA49EDB5B}" destId="{35837296-601A-4C33-9222-6707FBE1BC31}" srcOrd="0" destOrd="0" presId="urn:microsoft.com/office/officeart/2005/8/layout/lProcess3"/>
    <dgm:cxn modelId="{B4BF3221-95A9-4EEA-92AC-E33BBDADBE29}" type="presParOf" srcId="{35837296-601A-4C33-9222-6707FBE1BC31}" destId="{F5F07B3E-7110-4E52-9196-3B3E0B94559C}" srcOrd="0" destOrd="0" presId="urn:microsoft.com/office/officeart/2005/8/layout/lProcess3"/>
    <dgm:cxn modelId="{B63658C8-DFDB-4FA3-A770-8443551B155D}" type="presParOf" srcId="{35837296-601A-4C33-9222-6707FBE1BC31}" destId="{60AC35E2-5D9C-4260-8A31-7A967B134101}" srcOrd="1" destOrd="0" presId="urn:microsoft.com/office/officeart/2005/8/layout/lProcess3"/>
    <dgm:cxn modelId="{4468C982-3363-47C9-8057-4104912E31F4}" type="presParOf" srcId="{35837296-601A-4C33-9222-6707FBE1BC31}" destId="{37BBBE93-90E1-4DC4-BD59-0CDB9F162601}" srcOrd="2" destOrd="0" presId="urn:microsoft.com/office/officeart/2005/8/layout/lProcess3"/>
    <dgm:cxn modelId="{B1AAFB83-5D9C-416B-BFB7-867EACCC0864}" type="presParOf" srcId="{35837296-601A-4C33-9222-6707FBE1BC31}" destId="{555CA3FF-B01B-43F0-BC0F-A90C48D8474C}" srcOrd="3" destOrd="0" presId="urn:microsoft.com/office/officeart/2005/8/layout/lProcess3"/>
    <dgm:cxn modelId="{E2BAE3D1-8DAE-4083-A3DD-429F1A6B7074}" type="presParOf" srcId="{35837296-601A-4C33-9222-6707FBE1BC31}" destId="{BC9B1EE7-E507-49DC-B8C0-C7AE48846DB7}" srcOrd="4" destOrd="0" presId="urn:microsoft.com/office/officeart/2005/8/layout/lProcess3"/>
    <dgm:cxn modelId="{32335D19-0F84-4058-8FC2-85D13376A899}" type="presParOf" srcId="{35837296-601A-4C33-9222-6707FBE1BC31}" destId="{B4AF9F41-EB6D-409F-8442-8636B5CEA3DE}" srcOrd="5" destOrd="0" presId="urn:microsoft.com/office/officeart/2005/8/layout/lProcess3"/>
    <dgm:cxn modelId="{A5944064-B0A8-4A5B-A85B-5778AC49B787}" type="presParOf" srcId="{35837296-601A-4C33-9222-6707FBE1BC31}" destId="{48656DB5-C14F-4BBF-A6AB-04CB3D4B288E}" srcOrd="6" destOrd="0" presId="urn:microsoft.com/office/officeart/2005/8/layout/lProcess3"/>
    <dgm:cxn modelId="{2F606AA5-789C-4BB6-BB2C-01BEF9EF5D3B}" type="presParOf" srcId="{230D5DDB-D852-40AB-BEC6-1E6DA49EDB5B}" destId="{F8AC3A61-F852-43DD-AB4C-E9A89DA15E37}" srcOrd="1" destOrd="0" presId="urn:microsoft.com/office/officeart/2005/8/layout/lProcess3"/>
    <dgm:cxn modelId="{D74E3DFF-6BA9-409A-8050-5F5E5901480C}" type="presParOf" srcId="{230D5DDB-D852-40AB-BEC6-1E6DA49EDB5B}" destId="{819F16DE-4DA5-4177-AFF2-1B51C618A85A}" srcOrd="2" destOrd="0" presId="urn:microsoft.com/office/officeart/2005/8/layout/lProcess3"/>
    <dgm:cxn modelId="{283D3469-2830-47BB-BB21-B5EE3C813709}" type="presParOf" srcId="{819F16DE-4DA5-4177-AFF2-1B51C618A85A}" destId="{0FA0FBED-A2E8-4B64-983A-8CF0A97E757C}" srcOrd="0" destOrd="0" presId="urn:microsoft.com/office/officeart/2005/8/layout/lProcess3"/>
    <dgm:cxn modelId="{3B63E28F-3447-447C-A577-5285CA77B979}" type="presParOf" srcId="{819F16DE-4DA5-4177-AFF2-1B51C618A85A}" destId="{A210C330-4A96-4439-98D9-35BFA4C600D3}" srcOrd="1" destOrd="0" presId="urn:microsoft.com/office/officeart/2005/8/layout/lProcess3"/>
    <dgm:cxn modelId="{CD2F5219-CC31-4405-998E-1587D4D11382}" type="presParOf" srcId="{819F16DE-4DA5-4177-AFF2-1B51C618A85A}" destId="{E505E443-0CFF-4E7A-99EC-F11936F16185}" srcOrd="2" destOrd="0" presId="urn:microsoft.com/office/officeart/2005/8/layout/lProcess3"/>
    <dgm:cxn modelId="{24F7BB71-54B3-4CD8-BE23-C7B3B8E31E25}" type="presParOf" srcId="{819F16DE-4DA5-4177-AFF2-1B51C618A85A}" destId="{B0C3DA27-6A45-4AAB-851E-F57816C10B74}" srcOrd="3" destOrd="0" presId="urn:microsoft.com/office/officeart/2005/8/layout/lProcess3"/>
    <dgm:cxn modelId="{D918D619-3840-49FD-840A-1397391861D1}" type="presParOf" srcId="{819F16DE-4DA5-4177-AFF2-1B51C618A85A}" destId="{D647B0BB-1BCA-48DE-85CF-C7672B514E1B}" srcOrd="4" destOrd="0" presId="urn:microsoft.com/office/officeart/2005/8/layout/lProcess3"/>
    <dgm:cxn modelId="{9DA74B9E-E606-4F7A-962F-5F3A52762A05}" type="presParOf" srcId="{819F16DE-4DA5-4177-AFF2-1B51C618A85A}" destId="{AA83119F-AB56-4889-94CA-A91E285A9E70}" srcOrd="5" destOrd="0" presId="urn:microsoft.com/office/officeart/2005/8/layout/lProcess3"/>
    <dgm:cxn modelId="{2C1C0113-59E4-4BFF-9C60-93E2322B7D0A}" type="presParOf" srcId="{819F16DE-4DA5-4177-AFF2-1B51C618A85A}" destId="{25DF04D0-0DB9-424F-99D6-B72DAF2DD436}" srcOrd="6" destOrd="0" presId="urn:microsoft.com/office/officeart/2005/8/layout/lProcess3"/>
    <dgm:cxn modelId="{29F41AE0-D362-4DF6-884F-88EAEE8EF8D4}" type="presParOf" srcId="{230D5DDB-D852-40AB-BEC6-1E6DA49EDB5B}" destId="{3E3F2088-2F50-4CBB-B4FD-A1E0D7FC693D}" srcOrd="3" destOrd="0" presId="urn:microsoft.com/office/officeart/2005/8/layout/lProcess3"/>
    <dgm:cxn modelId="{D79D6CE2-956F-4CEE-BF99-B153AEB5080A}" type="presParOf" srcId="{230D5DDB-D852-40AB-BEC6-1E6DA49EDB5B}" destId="{AE1EC8FB-DC72-418D-BA00-1D88BA117D0B}" srcOrd="4" destOrd="0" presId="urn:microsoft.com/office/officeart/2005/8/layout/lProcess3"/>
    <dgm:cxn modelId="{39827951-2540-4FF2-A3B4-498862DEEE7F}" type="presParOf" srcId="{AE1EC8FB-DC72-418D-BA00-1D88BA117D0B}" destId="{649EC023-57B8-4A15-A448-23860E84FB6F}" srcOrd="0" destOrd="0" presId="urn:microsoft.com/office/officeart/2005/8/layout/lProcess3"/>
    <dgm:cxn modelId="{2723FE08-FB38-45F2-BCA4-4F9858A79254}" type="presParOf" srcId="{AE1EC8FB-DC72-418D-BA00-1D88BA117D0B}" destId="{85024782-A28D-4AF6-AA25-15D9264F83D2}" srcOrd="1" destOrd="0" presId="urn:microsoft.com/office/officeart/2005/8/layout/lProcess3"/>
    <dgm:cxn modelId="{FBBF7646-FE7E-4E46-A564-68D1B75D4F7B}" type="presParOf" srcId="{AE1EC8FB-DC72-418D-BA00-1D88BA117D0B}" destId="{6C590244-DFD5-4152-A99C-0C193E800C0D}" srcOrd="2" destOrd="0" presId="urn:microsoft.com/office/officeart/2005/8/layout/lProcess3"/>
    <dgm:cxn modelId="{E63A4440-4C84-4A58-9093-5DE2096E0FFB}" type="presParOf" srcId="{AE1EC8FB-DC72-418D-BA00-1D88BA117D0B}" destId="{635461C3-E9C0-4722-99D4-3672BBA25A18}" srcOrd="3" destOrd="0" presId="urn:microsoft.com/office/officeart/2005/8/layout/lProcess3"/>
    <dgm:cxn modelId="{E9A8CD61-CE6D-4886-B595-21AD434C66DC}" type="presParOf" srcId="{AE1EC8FB-DC72-418D-BA00-1D88BA117D0B}" destId="{159EBDC1-92DE-4BC1-B646-E34BDC83BDDC}" srcOrd="4" destOrd="0" presId="urn:microsoft.com/office/officeart/2005/8/layout/lProcess3"/>
    <dgm:cxn modelId="{4B20AF8B-36D9-4029-B50F-307DF20353CF}" type="presParOf" srcId="{AE1EC8FB-DC72-418D-BA00-1D88BA117D0B}" destId="{C936EDF8-5621-4F35-B5A1-9F23FE0D1C8A}" srcOrd="5" destOrd="0" presId="urn:microsoft.com/office/officeart/2005/8/layout/lProcess3"/>
    <dgm:cxn modelId="{8AFE5842-EA37-4F23-9BBC-2F68DA7D48A1}" type="presParOf" srcId="{AE1EC8FB-DC72-418D-BA00-1D88BA117D0B}" destId="{514B730E-EC5E-4C83-B055-45C69629F599}"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a:solidFill>
          <a:schemeClr val="bg2">
            <a:lumMod val="90000"/>
          </a:schemeClr>
        </a:solidFill>
      </dgm:spPr>
      <dgm:t>
        <a:bodyPr/>
        <a:lstStyle/>
        <a:p>
          <a:r>
            <a:rPr lang="en-US" dirty="0" smtClean="0"/>
            <a:t> </a:t>
          </a:r>
          <a:endParaRPr lang="en-US" dirty="0"/>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4">
            <a:lumMod val="20000"/>
            <a:lumOff val="80000"/>
          </a:schemeClr>
        </a:solidFill>
      </dgm:spPr>
      <dgm:t>
        <a:bodyPr/>
        <a:lstStyle/>
        <a:p>
          <a:r>
            <a:rPr lang="en-US" dirty="0" smtClean="0"/>
            <a:t> </a:t>
          </a:r>
          <a:endParaRPr lang="en-US" dirty="0"/>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2">
            <a:lumMod val="40000"/>
            <a:lumOff val="60000"/>
          </a:schemeClr>
        </a:solidFill>
      </dgm:spPr>
      <dgm:t>
        <a:bodyPr/>
        <a:lstStyle/>
        <a:p>
          <a:r>
            <a:rPr lang="en-US" dirty="0" smtClean="0"/>
            <a:t> </a:t>
          </a:r>
          <a:endParaRPr lang="en-US" dirty="0"/>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6">
            <a:lumMod val="20000"/>
            <a:lumOff val="80000"/>
          </a:schemeClr>
        </a:solidFill>
      </dgm:spPr>
      <dgm:t>
        <a:bodyPr/>
        <a:lstStyle/>
        <a:p>
          <a:r>
            <a:rPr lang="en-US" dirty="0" smtClean="0"/>
            <a:t> </a:t>
          </a:r>
          <a:endParaRPr lang="en-US" dirty="0"/>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en-US"/>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en-US"/>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en-US"/>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en-US"/>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en-US"/>
        </a:p>
      </dgm:t>
    </dgm:pt>
  </dgm:ptLst>
  <dgm:cxnLst>
    <dgm:cxn modelId="{B5880486-639C-4FB2-AD68-8B110B8A510B}" type="presOf" srcId="{FCE31806-4C39-47E9-86CD-EB79EB428192}" destId="{BD597720-48F2-4493-9787-D93083094F60}" srcOrd="0" destOrd="0" presId="urn:microsoft.com/office/officeart/2005/8/layout/matrix2"/>
    <dgm:cxn modelId="{040D520E-69F2-45A1-BD75-A363F37937EB}" type="presOf" srcId="{7641BBE5-612A-40BB-A13C-4DAE4A9171DC}" destId="{30388FE3-A1C0-4302-BF45-7642169EC0D5}"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538B1CC-5847-43B8-9A08-FA49C0CA2780}" srcId="{FCE31806-4C39-47E9-86CD-EB79EB428192}" destId="{174D340A-1DBC-4736-BABC-8C6CC8D6F878}" srcOrd="1" destOrd="0" parTransId="{4C81AD53-E29A-4AED-80FA-DD4A3DDAB7E0}" sibTransId="{A4CFFA0E-3AC9-4CCB-9410-52A2AF965A84}"/>
    <dgm:cxn modelId="{8B872CC6-7D0B-44A2-B5B1-1351A14C75D9}" type="presOf" srcId="{BCB0CF76-2E9B-4ABD-8869-01A7019BEA46}" destId="{94A907CC-C31D-428C-84CB-700D98D98B03}" srcOrd="0" destOrd="0" presId="urn:microsoft.com/office/officeart/2005/8/layout/matrix2"/>
    <dgm:cxn modelId="{C48D3FFE-B9AB-49B3-9D64-FD4D195AA062}" type="presOf" srcId="{174D340A-1DBC-4736-BABC-8C6CC8D6F878}" destId="{5D70D4E5-842E-4B81-A8DC-8EC1C6AE1260}" srcOrd="0" destOrd="0" presId="urn:microsoft.com/office/officeart/2005/8/layout/matrix2"/>
    <dgm:cxn modelId="{784D20B1-1DCF-48D4-A00B-C8054A209361}" type="presOf" srcId="{E3D04C11-D947-413A-81DE-00EA3CDDBDC2}" destId="{7F7A9869-D62A-44DC-8BF6-C3ACD0D47DB8}"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259337CF-0B3D-4653-BF20-9BBF13397099}" srcId="{FCE31806-4C39-47E9-86CD-EB79EB428192}" destId="{BCB0CF76-2E9B-4ABD-8869-01A7019BEA46}" srcOrd="0" destOrd="0" parTransId="{12D9DAB7-33BA-4ECF-AF6D-AEF3F83A29C3}" sibTransId="{BF361921-843B-43C3-8BFD-06F47DC934C8}"/>
    <dgm:cxn modelId="{C4745986-89D1-4CAB-8E16-A969898146E7}" type="presParOf" srcId="{BD597720-48F2-4493-9787-D93083094F60}" destId="{9FF0B515-76B9-4690-997E-45E35FBDA025}" srcOrd="0" destOrd="0" presId="urn:microsoft.com/office/officeart/2005/8/layout/matrix2"/>
    <dgm:cxn modelId="{BC09B83B-60D2-4D28-9790-75E8C314D339}" type="presParOf" srcId="{BD597720-48F2-4493-9787-D93083094F60}" destId="{94A907CC-C31D-428C-84CB-700D98D98B03}" srcOrd="1" destOrd="0" presId="urn:microsoft.com/office/officeart/2005/8/layout/matrix2"/>
    <dgm:cxn modelId="{7DC0CE44-CF8E-4B0D-AD22-3CCDBC47A39B}" type="presParOf" srcId="{BD597720-48F2-4493-9787-D93083094F60}" destId="{5D70D4E5-842E-4B81-A8DC-8EC1C6AE1260}" srcOrd="2" destOrd="0" presId="urn:microsoft.com/office/officeart/2005/8/layout/matrix2"/>
    <dgm:cxn modelId="{D1ED1B93-9248-497E-86EF-FDB7A335D30C}" type="presParOf" srcId="{BD597720-48F2-4493-9787-D93083094F60}" destId="{7F7A9869-D62A-44DC-8BF6-C3ACD0D47DB8}" srcOrd="3" destOrd="0" presId="urn:microsoft.com/office/officeart/2005/8/layout/matrix2"/>
    <dgm:cxn modelId="{1F844D8B-2A6C-4F86-96B8-860E4A9023D7}"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7B3E-7110-4E52-9196-3B3E0B94559C}">
      <dsp:nvSpPr>
        <dsp:cNvPr id="0" name=""/>
        <dsp:cNvSpPr/>
      </dsp:nvSpPr>
      <dsp:spPr>
        <a:xfrm>
          <a:off x="3794" y="199147"/>
          <a:ext cx="1946671" cy="7786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tr-TR" sz="1800" b="1" kern="1200" dirty="0">
              <a:solidFill>
                <a:srgbClr val="002060"/>
              </a:solidFill>
            </a:rPr>
            <a:t>TEMEL YETERLİLİK TESTİ    </a:t>
          </a:r>
          <a:r>
            <a:rPr lang="tr-TR" sz="1800" b="1" kern="1200" dirty="0"/>
            <a:t> </a:t>
          </a:r>
          <a:endParaRPr lang="tr-TR" sz="1800" kern="1200" dirty="0"/>
        </a:p>
      </dsp:txBody>
      <dsp:txXfrm>
        <a:off x="393128" y="199147"/>
        <a:ext cx="1168003" cy="778668"/>
      </dsp:txXfrm>
    </dsp:sp>
    <dsp:sp modelId="{37BBBE93-90E1-4DC4-BD59-0CDB9F162601}">
      <dsp:nvSpPr>
        <dsp:cNvPr id="0" name=""/>
        <dsp:cNvSpPr/>
      </dsp:nvSpPr>
      <dsp:spPr>
        <a:xfrm>
          <a:off x="1697399" y="265334"/>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smtClean="0"/>
            <a:t>26 </a:t>
          </a:r>
          <a:r>
            <a:rPr lang="tr-TR" sz="1700" b="1" kern="1200" dirty="0"/>
            <a:t>Haziran </a:t>
          </a:r>
          <a:endParaRPr lang="tr-TR" sz="1700" kern="1200" dirty="0"/>
        </a:p>
      </dsp:txBody>
      <dsp:txXfrm>
        <a:off x="2020547" y="265334"/>
        <a:ext cx="969442" cy="646295"/>
      </dsp:txXfrm>
    </dsp:sp>
    <dsp:sp modelId="{BC9B1EE7-E507-49DC-B8C0-C7AE48846DB7}">
      <dsp:nvSpPr>
        <dsp:cNvPr id="0" name=""/>
        <dsp:cNvSpPr/>
      </dsp:nvSpPr>
      <dsp:spPr>
        <a:xfrm>
          <a:off x="3086933" y="265334"/>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10.15</a:t>
          </a:r>
          <a:endParaRPr lang="tr-TR" sz="1700" kern="1200" dirty="0"/>
        </a:p>
      </dsp:txBody>
      <dsp:txXfrm>
        <a:off x="3410081" y="265334"/>
        <a:ext cx="969442" cy="646295"/>
      </dsp:txXfrm>
    </dsp:sp>
    <dsp:sp modelId="{48656DB5-C14F-4BBF-A6AB-04CB3D4B288E}">
      <dsp:nvSpPr>
        <dsp:cNvPr id="0" name=""/>
        <dsp:cNvSpPr/>
      </dsp:nvSpPr>
      <dsp:spPr>
        <a:xfrm>
          <a:off x="4476467" y="265334"/>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(135’)</a:t>
          </a:r>
        </a:p>
      </dsp:txBody>
      <dsp:txXfrm>
        <a:off x="4799615" y="265334"/>
        <a:ext cx="969442" cy="646295"/>
      </dsp:txXfrm>
    </dsp:sp>
    <dsp:sp modelId="{0FA0FBED-A2E8-4B64-983A-8CF0A97E757C}">
      <dsp:nvSpPr>
        <dsp:cNvPr id="0" name=""/>
        <dsp:cNvSpPr/>
      </dsp:nvSpPr>
      <dsp:spPr>
        <a:xfrm>
          <a:off x="3794" y="1086829"/>
          <a:ext cx="1946671" cy="7786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tr-TR" sz="1800" b="1" kern="1200" dirty="0">
              <a:solidFill>
                <a:schemeClr val="tx1"/>
              </a:solidFill>
            </a:rPr>
            <a:t>ALAN YETERLİLİK TESTİ            </a:t>
          </a:r>
          <a:endParaRPr lang="tr-TR" sz="1800" kern="1200" dirty="0">
            <a:solidFill>
              <a:schemeClr val="tx1"/>
            </a:solidFill>
          </a:endParaRPr>
        </a:p>
      </dsp:txBody>
      <dsp:txXfrm>
        <a:off x="393128" y="1086829"/>
        <a:ext cx="1168003" cy="778668"/>
      </dsp:txXfrm>
    </dsp:sp>
    <dsp:sp modelId="{E505E443-0CFF-4E7A-99EC-F11936F16185}">
      <dsp:nvSpPr>
        <dsp:cNvPr id="0" name=""/>
        <dsp:cNvSpPr/>
      </dsp:nvSpPr>
      <dsp:spPr>
        <a:xfrm>
          <a:off x="1697399" y="1153016"/>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smtClean="0"/>
            <a:t>27 Haziran</a:t>
          </a:r>
          <a:endParaRPr lang="tr-TR" sz="1700" kern="1200" dirty="0"/>
        </a:p>
      </dsp:txBody>
      <dsp:txXfrm>
        <a:off x="2020547" y="1153016"/>
        <a:ext cx="969442" cy="646295"/>
      </dsp:txXfrm>
    </dsp:sp>
    <dsp:sp modelId="{D647B0BB-1BCA-48DE-85CF-C7672B514E1B}">
      <dsp:nvSpPr>
        <dsp:cNvPr id="0" name=""/>
        <dsp:cNvSpPr/>
      </dsp:nvSpPr>
      <dsp:spPr>
        <a:xfrm>
          <a:off x="3086933" y="1153016"/>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10.15</a:t>
          </a:r>
        </a:p>
      </dsp:txBody>
      <dsp:txXfrm>
        <a:off x="3410081" y="1153016"/>
        <a:ext cx="969442" cy="646295"/>
      </dsp:txXfrm>
    </dsp:sp>
    <dsp:sp modelId="{25DF04D0-0DB9-424F-99D6-B72DAF2DD436}">
      <dsp:nvSpPr>
        <dsp:cNvPr id="0" name=""/>
        <dsp:cNvSpPr/>
      </dsp:nvSpPr>
      <dsp:spPr>
        <a:xfrm>
          <a:off x="4476467" y="1153016"/>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(180’)</a:t>
          </a:r>
          <a:endParaRPr lang="tr-TR" sz="1700" kern="1200" dirty="0"/>
        </a:p>
      </dsp:txBody>
      <dsp:txXfrm>
        <a:off x="4799615" y="1153016"/>
        <a:ext cx="969442" cy="646295"/>
      </dsp:txXfrm>
    </dsp:sp>
    <dsp:sp modelId="{649EC023-57B8-4A15-A448-23860E84FB6F}">
      <dsp:nvSpPr>
        <dsp:cNvPr id="0" name=""/>
        <dsp:cNvSpPr/>
      </dsp:nvSpPr>
      <dsp:spPr>
        <a:xfrm>
          <a:off x="0" y="1954632"/>
          <a:ext cx="1946671" cy="7786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tr-TR" sz="1800" b="1" kern="1200" dirty="0">
              <a:solidFill>
                <a:srgbClr val="7030A0"/>
              </a:solidFill>
            </a:rPr>
            <a:t>YABANCI DİL TESTİ                   </a:t>
          </a:r>
          <a:endParaRPr lang="tr-TR" sz="1800" kern="1200" dirty="0">
            <a:solidFill>
              <a:srgbClr val="7030A0"/>
            </a:solidFill>
          </a:endParaRPr>
        </a:p>
      </dsp:txBody>
      <dsp:txXfrm>
        <a:off x="389334" y="1954632"/>
        <a:ext cx="1168003" cy="778668"/>
      </dsp:txXfrm>
    </dsp:sp>
    <dsp:sp modelId="{6C590244-DFD5-4152-A99C-0C193E800C0D}">
      <dsp:nvSpPr>
        <dsp:cNvPr id="0" name=""/>
        <dsp:cNvSpPr/>
      </dsp:nvSpPr>
      <dsp:spPr>
        <a:xfrm>
          <a:off x="1697399" y="2040698"/>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smtClean="0"/>
            <a:t>27Haziran</a:t>
          </a:r>
          <a:endParaRPr lang="tr-TR" sz="1700" kern="1200" dirty="0"/>
        </a:p>
      </dsp:txBody>
      <dsp:txXfrm>
        <a:off x="2020547" y="2040698"/>
        <a:ext cx="969442" cy="646295"/>
      </dsp:txXfrm>
    </dsp:sp>
    <dsp:sp modelId="{159EBDC1-92DE-4BC1-B646-E34BDC83BDDC}">
      <dsp:nvSpPr>
        <dsp:cNvPr id="0" name=""/>
        <dsp:cNvSpPr/>
      </dsp:nvSpPr>
      <dsp:spPr>
        <a:xfrm>
          <a:off x="3086933" y="2040698"/>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15.45 </a:t>
          </a:r>
          <a:endParaRPr lang="tr-TR" sz="1700" kern="1200" dirty="0"/>
        </a:p>
      </dsp:txBody>
      <dsp:txXfrm>
        <a:off x="3410081" y="2040698"/>
        <a:ext cx="969442" cy="646295"/>
      </dsp:txXfrm>
    </dsp:sp>
    <dsp:sp modelId="{514B730E-EC5E-4C83-B055-45C69629F599}">
      <dsp:nvSpPr>
        <dsp:cNvPr id="0" name=""/>
        <dsp:cNvSpPr/>
      </dsp:nvSpPr>
      <dsp:spPr>
        <a:xfrm>
          <a:off x="4476467" y="2040698"/>
          <a:ext cx="1615737" cy="646295"/>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tr-TR" sz="1700" b="1" kern="1200" dirty="0"/>
            <a:t>(120’) </a:t>
          </a:r>
          <a:endParaRPr lang="tr-TR" sz="1700" kern="1200" dirty="0"/>
        </a:p>
      </dsp:txBody>
      <dsp:txXfrm>
        <a:off x="4799615" y="2040698"/>
        <a:ext cx="969442" cy="646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smtClean="0"/>
            <a:t>II.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smtClean="0"/>
            <a:t>% 60</a:t>
          </a:r>
          <a:endParaRPr lang="tr-TR" sz="3600" b="1" dirty="0"/>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smtClean="0"/>
            <a:t>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smtClean="0"/>
            <a:t>% 40</a:t>
          </a:r>
          <a:endParaRPr lang="tr-TR" sz="3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D67B6-6972-41AB-9C9E-C9EEDB8BC27D}" type="datetimeFigureOut">
              <a:rPr lang="tr-TR" smtClean="0"/>
              <a:pPr/>
              <a:t>23.02.2021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p14="http://schemas.microsoft.com/office/powerpoint/2010/main" val="21170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76C7AB-D844-44A9-A426-6A438130125D}" type="datetime1">
              <a:rPr lang="en-US" smtClean="0"/>
              <a:t>2/23/2021</a:t>
            </a:fld>
            <a:endParaRPr lang="en-US"/>
          </a:p>
        </p:txBody>
      </p:sp>
      <p:sp>
        <p:nvSpPr>
          <p:cNvPr id="5" name="Footer Placeholder 4"/>
          <p:cNvSpPr>
            <a:spLocks noGrp="1"/>
          </p:cNvSpPr>
          <p:nvPr>
            <p:ph type="ftr" sz="quarter" idx="11"/>
          </p:nvPr>
        </p:nvSpPr>
        <p:spPr/>
        <p:txBody>
          <a:bodyPr/>
          <a:lstStyle/>
          <a:p>
            <a:r>
              <a:rPr lang="en-US" smtClean="0"/>
              <a:t>@kmlkaplann</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9F0639-1C13-4279-B360-6542C45E3F26}" type="datetime1">
              <a:rPr lang="en-US" smtClean="0"/>
              <a:t>2/23/2021</a:t>
            </a:fld>
            <a:endParaRPr lang="en-US"/>
          </a:p>
        </p:txBody>
      </p:sp>
      <p:sp>
        <p:nvSpPr>
          <p:cNvPr id="5" name="Footer Placeholder 4"/>
          <p:cNvSpPr>
            <a:spLocks noGrp="1"/>
          </p:cNvSpPr>
          <p:nvPr>
            <p:ph type="ftr" sz="quarter" idx="11"/>
          </p:nvPr>
        </p:nvSpPr>
        <p:spPr/>
        <p:txBody>
          <a:bodyPr/>
          <a:lstStyle/>
          <a:p>
            <a:r>
              <a:rPr lang="en-US" smtClean="0"/>
              <a:t>@kmlkaplann</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EA1B1-AC18-44B1-89B2-1E09F0C3234A}" type="datetime1">
              <a:rPr lang="en-US" smtClean="0"/>
              <a:t>2/23/2021</a:t>
            </a:fld>
            <a:endParaRPr lang="en-US"/>
          </a:p>
        </p:txBody>
      </p:sp>
      <p:sp>
        <p:nvSpPr>
          <p:cNvPr id="5" name="Footer Placeholder 4"/>
          <p:cNvSpPr>
            <a:spLocks noGrp="1"/>
          </p:cNvSpPr>
          <p:nvPr>
            <p:ph type="ftr" sz="quarter" idx="11"/>
          </p:nvPr>
        </p:nvSpPr>
        <p:spPr/>
        <p:txBody>
          <a:bodyPr/>
          <a:lstStyle/>
          <a:p>
            <a:r>
              <a:rPr lang="en-US" smtClean="0"/>
              <a:t>@kmlkaplann</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74365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pPr>
              <a:defRPr/>
            </a:pPr>
            <a:endParaRPr lang="tr-TR">
              <a:solidFill>
                <a:srgbClr val="696464"/>
              </a:solidFill>
            </a:endParaRPr>
          </a:p>
        </p:txBody>
      </p:sp>
      <p:sp>
        <p:nvSpPr>
          <p:cNvPr id="17" name="16 Altbilgi Yer Tutucusu"/>
          <p:cNvSpPr>
            <a:spLocks noGrp="1"/>
          </p:cNvSpPr>
          <p:nvPr>
            <p:ph type="ftr" sz="quarter" idx="11"/>
          </p:nvPr>
        </p:nvSpPr>
        <p:spPr/>
        <p:txBody>
          <a:bodyPr/>
          <a:lstStyle/>
          <a:p>
            <a:pPr>
              <a:defRPr/>
            </a:pPr>
            <a:endParaRPr lang="tr-TR">
              <a:solidFill>
                <a:srgbClr val="696464"/>
              </a:solidFill>
            </a:endParaRP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CBF850B1-2198-4F01-8A42-A1C844A9ADE3}" type="slidenum">
              <a:rPr lang="tr-TR" smtClean="0"/>
              <a:pPr>
                <a:defRPr/>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41799281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endParaRPr lang="tr-TR">
              <a:solidFill>
                <a:srgbClr val="696464"/>
              </a:solidFill>
            </a:endParaRPr>
          </a:p>
        </p:txBody>
      </p:sp>
      <p:sp>
        <p:nvSpPr>
          <p:cNvPr id="5" name="4 Altbilgi Yer Tutucusu"/>
          <p:cNvSpPr>
            <a:spLocks noGrp="1"/>
          </p:cNvSpPr>
          <p:nvPr>
            <p:ph type="ftr" sz="quarter" idx="11"/>
          </p:nvPr>
        </p:nvSpPr>
        <p:spPr/>
        <p:txBody>
          <a:bodyPr/>
          <a:lstStyle/>
          <a:p>
            <a:pPr>
              <a:defRPr/>
            </a:pPr>
            <a:endParaRPr lang="tr-TR">
              <a:solidFill>
                <a:srgbClr val="696464"/>
              </a:solidFill>
            </a:endParaRPr>
          </a:p>
        </p:txBody>
      </p:sp>
      <p:sp>
        <p:nvSpPr>
          <p:cNvPr id="6" name="5 Slayt Numarası Yer Tutucusu"/>
          <p:cNvSpPr>
            <a:spLocks noGrp="1"/>
          </p:cNvSpPr>
          <p:nvPr>
            <p:ph type="sldNum" sz="quarter" idx="12"/>
          </p:nvPr>
        </p:nvSpPr>
        <p:spPr/>
        <p:txBody>
          <a:bodyPr/>
          <a:lstStyle/>
          <a:p>
            <a:pPr>
              <a:defRPr/>
            </a:pPr>
            <a:fld id="{13961767-B6F2-4D9B-ADE5-268F656D824D}" type="slidenum">
              <a:rPr lang="tr-TR" smtClean="0"/>
              <a:pPr>
                <a:defRPr/>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619122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696464"/>
              </a:solidFill>
            </a:endParaRPr>
          </a:p>
        </p:txBody>
      </p:sp>
      <p:sp>
        <p:nvSpPr>
          <p:cNvPr id="5" name="4 Altbilgi Yer Tutucusu"/>
          <p:cNvSpPr>
            <a:spLocks noGrp="1"/>
          </p:cNvSpPr>
          <p:nvPr>
            <p:ph type="ftr" sz="quarter" idx="11"/>
          </p:nvPr>
        </p:nvSpPr>
        <p:spPr>
          <a:xfrm>
            <a:off x="800100" y="6172200"/>
            <a:ext cx="4000500" cy="457200"/>
          </a:xfrm>
        </p:spPr>
        <p:txBody>
          <a:bodyPr/>
          <a:lstStyle/>
          <a:p>
            <a:pPr>
              <a:defRPr/>
            </a:pPr>
            <a:endParaRPr lang="tr-TR">
              <a:solidFill>
                <a:srgbClr val="696464"/>
              </a:solidFill>
            </a:endParaRP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6" name="5 Slayt Numarası Yer Tutucusu"/>
          <p:cNvSpPr>
            <a:spLocks noGrp="1"/>
          </p:cNvSpPr>
          <p:nvPr>
            <p:ph type="sldNum" sz="quarter" idx="12"/>
          </p:nvPr>
        </p:nvSpPr>
        <p:spPr>
          <a:xfrm>
            <a:off x="146304" y="6208776"/>
            <a:ext cx="457200" cy="457200"/>
          </a:xfrm>
        </p:spPr>
        <p:txBody>
          <a:bodyPr/>
          <a:lstStyle/>
          <a:p>
            <a:pPr>
              <a:defRPr/>
            </a:pPr>
            <a:fld id="{BE685B7D-6871-4EE7-947A-C9B28B2F8211}" type="slidenum">
              <a:rPr lang="tr-TR" smtClean="0"/>
              <a:pPr>
                <a:defRPr/>
              </a:pPr>
              <a:t>‹#›</a:t>
            </a:fld>
            <a:endParaRPr lang="tr-TR"/>
          </a:p>
        </p:txBody>
      </p:sp>
    </p:spTree>
    <p:extLst>
      <p:ext uri="{BB962C8B-B14F-4D97-AF65-F5344CB8AC3E}">
        <p14:creationId xmlns:p14="http://schemas.microsoft.com/office/powerpoint/2010/main" val="4345328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solidFill>
                <a:srgbClr val="696464"/>
              </a:solidFill>
            </a:endParaRPr>
          </a:p>
        </p:txBody>
      </p:sp>
      <p:sp>
        <p:nvSpPr>
          <p:cNvPr id="6" name="5 Altbilgi Yer Tutucusu"/>
          <p:cNvSpPr>
            <a:spLocks noGrp="1"/>
          </p:cNvSpPr>
          <p:nvPr>
            <p:ph type="ftr" sz="quarter" idx="11"/>
          </p:nvPr>
        </p:nvSpPr>
        <p:spPr/>
        <p:txBody>
          <a:bodyPr/>
          <a:lstStyle/>
          <a:p>
            <a:pPr>
              <a:defRPr/>
            </a:pPr>
            <a:endParaRPr lang="tr-TR">
              <a:solidFill>
                <a:srgbClr val="696464"/>
              </a:solidFill>
            </a:endParaRPr>
          </a:p>
        </p:txBody>
      </p:sp>
      <p:sp>
        <p:nvSpPr>
          <p:cNvPr id="7" name="6 Slayt Numarası Yer Tutucusu"/>
          <p:cNvSpPr>
            <a:spLocks noGrp="1"/>
          </p:cNvSpPr>
          <p:nvPr>
            <p:ph type="sldNum" sz="quarter" idx="12"/>
          </p:nvPr>
        </p:nvSpPr>
        <p:spPr/>
        <p:txBody>
          <a:bodyPr/>
          <a:lstStyle/>
          <a:p>
            <a:pPr>
              <a:defRPr/>
            </a:pPr>
            <a:fld id="{44A664BA-C88D-48F0-AC41-5AF8AB20F1FE}" type="slidenum">
              <a:rPr lang="tr-TR" smtClean="0"/>
              <a:pPr>
                <a:defRPr/>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55595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endParaRPr lang="tr-TR">
              <a:solidFill>
                <a:srgbClr val="696464"/>
              </a:solidFill>
            </a:endParaRPr>
          </a:p>
        </p:txBody>
      </p:sp>
      <p:sp>
        <p:nvSpPr>
          <p:cNvPr id="8" name="7 Altbilgi Yer Tutucusu"/>
          <p:cNvSpPr>
            <a:spLocks noGrp="1"/>
          </p:cNvSpPr>
          <p:nvPr>
            <p:ph type="ftr" sz="quarter" idx="11"/>
          </p:nvPr>
        </p:nvSpPr>
        <p:spPr/>
        <p:txBody>
          <a:bodyPr/>
          <a:lstStyle/>
          <a:p>
            <a:pPr>
              <a:defRPr/>
            </a:pPr>
            <a:endParaRPr lang="tr-TR">
              <a:solidFill>
                <a:srgbClr val="696464"/>
              </a:solidFill>
            </a:endParaRPr>
          </a:p>
        </p:txBody>
      </p:sp>
      <p:sp>
        <p:nvSpPr>
          <p:cNvPr id="9" name="8 Slayt Numarası Yer Tutucusu"/>
          <p:cNvSpPr>
            <a:spLocks noGrp="1"/>
          </p:cNvSpPr>
          <p:nvPr>
            <p:ph type="sldNum" sz="quarter" idx="12"/>
          </p:nvPr>
        </p:nvSpPr>
        <p:spPr/>
        <p:txBody>
          <a:bodyPr/>
          <a:lstStyle/>
          <a:p>
            <a:pPr>
              <a:defRPr/>
            </a:pPr>
            <a:fld id="{3C23E73E-B671-40B8-8A65-46ABA91AAFBD}" type="slidenum">
              <a:rPr lang="tr-TR" smtClean="0"/>
              <a:pPr>
                <a:defRPr/>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9887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696464"/>
              </a:solidFill>
            </a:endParaRPr>
          </a:p>
        </p:txBody>
      </p:sp>
      <p:sp>
        <p:nvSpPr>
          <p:cNvPr id="4" name="3 Altbilgi Yer Tutucusu"/>
          <p:cNvSpPr>
            <a:spLocks noGrp="1"/>
          </p:cNvSpPr>
          <p:nvPr>
            <p:ph type="ftr" sz="quarter" idx="11"/>
          </p:nvPr>
        </p:nvSpPr>
        <p:spPr/>
        <p:txBody>
          <a:bodyPr/>
          <a:lstStyle/>
          <a:p>
            <a:pPr>
              <a:defRPr/>
            </a:pPr>
            <a:endParaRPr lang="tr-TR">
              <a:solidFill>
                <a:srgbClr val="696464"/>
              </a:solidFill>
            </a:endParaRPr>
          </a:p>
        </p:txBody>
      </p:sp>
      <p:sp>
        <p:nvSpPr>
          <p:cNvPr id="5" name="4 Slayt Numarası Yer Tutucusu"/>
          <p:cNvSpPr>
            <a:spLocks noGrp="1"/>
          </p:cNvSpPr>
          <p:nvPr>
            <p:ph type="sldNum" sz="quarter" idx="12"/>
          </p:nvPr>
        </p:nvSpPr>
        <p:spPr/>
        <p:txBody>
          <a:bodyPr/>
          <a:lstStyle/>
          <a:p>
            <a:pPr>
              <a:defRPr/>
            </a:pPr>
            <a:fld id="{E8341CED-D709-4C68-A0CB-92E13D476174}" type="slidenum">
              <a:rPr lang="tr-TR" smtClean="0"/>
              <a:pPr>
                <a:defRPr/>
              </a:pPr>
              <a:t>‹#›</a:t>
            </a:fld>
            <a:endParaRPr lang="tr-TR"/>
          </a:p>
        </p:txBody>
      </p:sp>
    </p:spTree>
    <p:extLst>
      <p:ext uri="{BB962C8B-B14F-4D97-AF65-F5344CB8AC3E}">
        <p14:creationId xmlns:p14="http://schemas.microsoft.com/office/powerpoint/2010/main" val="404239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696464"/>
              </a:solidFill>
            </a:endParaRPr>
          </a:p>
        </p:txBody>
      </p:sp>
      <p:sp>
        <p:nvSpPr>
          <p:cNvPr id="3" name="2 Altbilgi Yer Tutucusu"/>
          <p:cNvSpPr>
            <a:spLocks noGrp="1"/>
          </p:cNvSpPr>
          <p:nvPr>
            <p:ph type="ftr" sz="quarter" idx="11"/>
          </p:nvPr>
        </p:nvSpPr>
        <p:spPr/>
        <p:txBody>
          <a:bodyPr/>
          <a:lstStyle/>
          <a:p>
            <a:pPr>
              <a:defRPr/>
            </a:pPr>
            <a:endParaRPr lang="tr-TR">
              <a:solidFill>
                <a:srgbClr val="696464"/>
              </a:solidFill>
            </a:endParaRPr>
          </a:p>
        </p:txBody>
      </p:sp>
      <p:sp>
        <p:nvSpPr>
          <p:cNvPr id="4" name="3 Slayt Numarası Yer Tutucusu"/>
          <p:cNvSpPr>
            <a:spLocks noGrp="1"/>
          </p:cNvSpPr>
          <p:nvPr>
            <p:ph type="sldNum" sz="quarter" idx="12"/>
          </p:nvPr>
        </p:nvSpPr>
        <p:spPr/>
        <p:txBody>
          <a:bodyPr/>
          <a:lstStyle/>
          <a:p>
            <a:pPr>
              <a:defRPr/>
            </a:pPr>
            <a:fld id="{4F6D2970-AAC5-41CD-AEBF-07F544177930}" type="slidenum">
              <a:rPr lang="tr-TR" smtClean="0"/>
              <a:pPr>
                <a:defRPr/>
              </a:pPr>
              <a:t>‹#›</a:t>
            </a:fld>
            <a:endParaRPr lang="tr-TR"/>
          </a:p>
        </p:txBody>
      </p:sp>
    </p:spTree>
    <p:extLst>
      <p:ext uri="{BB962C8B-B14F-4D97-AF65-F5344CB8AC3E}">
        <p14:creationId xmlns:p14="http://schemas.microsoft.com/office/powerpoint/2010/main" val="419565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696464"/>
              </a:solidFill>
            </a:endParaRPr>
          </a:p>
        </p:txBody>
      </p:sp>
      <p:sp>
        <p:nvSpPr>
          <p:cNvPr id="6" name="5 Altbilgi Yer Tutucusu"/>
          <p:cNvSpPr>
            <a:spLocks noGrp="1"/>
          </p:cNvSpPr>
          <p:nvPr>
            <p:ph type="ftr" sz="quarter" idx="11"/>
          </p:nvPr>
        </p:nvSpPr>
        <p:spPr/>
        <p:txBody>
          <a:bodyPr/>
          <a:lstStyle/>
          <a:p>
            <a:pPr>
              <a:defRPr/>
            </a:pPr>
            <a:endParaRPr lang="tr-TR">
              <a:solidFill>
                <a:srgbClr val="696464"/>
              </a:solidFill>
            </a:endParaRPr>
          </a:p>
        </p:txBody>
      </p:sp>
      <p:sp>
        <p:nvSpPr>
          <p:cNvPr id="7" name="6 Slayt Numarası Yer Tutucusu"/>
          <p:cNvSpPr>
            <a:spLocks noGrp="1"/>
          </p:cNvSpPr>
          <p:nvPr>
            <p:ph type="sldNum" sz="quarter" idx="12"/>
          </p:nvPr>
        </p:nvSpPr>
        <p:spPr/>
        <p:txBody>
          <a:bodyPr/>
          <a:lstStyle/>
          <a:p>
            <a:pPr>
              <a:defRPr/>
            </a:pPr>
            <a:fld id="{CFF6CBA2-51EF-428D-8AB3-DCBDC5D400CB}" type="slidenum">
              <a:rPr lang="tr-TR" smtClean="0"/>
              <a:pPr>
                <a:defRPr/>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67500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82E5B-C120-44E2-A18B-B07E25C4A6EF}" type="datetime1">
              <a:rPr lang="en-US" smtClean="0"/>
              <a:t>2/23/2021</a:t>
            </a:fld>
            <a:endParaRPr lang="en-US"/>
          </a:p>
        </p:txBody>
      </p:sp>
      <p:sp>
        <p:nvSpPr>
          <p:cNvPr id="5" name="Footer Placeholder 4"/>
          <p:cNvSpPr>
            <a:spLocks noGrp="1"/>
          </p:cNvSpPr>
          <p:nvPr>
            <p:ph type="ftr" sz="quarter" idx="11"/>
          </p:nvPr>
        </p:nvSpPr>
        <p:spPr/>
        <p:txBody>
          <a:bodyPr/>
          <a:lstStyle/>
          <a:p>
            <a:r>
              <a:rPr lang="en-US" smtClean="0"/>
              <a:t>@kmlkaplann</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4441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696464"/>
              </a:solidFill>
            </a:endParaRPr>
          </a:p>
        </p:txBody>
      </p:sp>
      <p:sp>
        <p:nvSpPr>
          <p:cNvPr id="6" name="5 Altbilgi Yer Tutucusu"/>
          <p:cNvSpPr>
            <a:spLocks noGrp="1"/>
          </p:cNvSpPr>
          <p:nvPr>
            <p:ph type="ftr" sz="quarter" idx="11"/>
          </p:nvPr>
        </p:nvSpPr>
        <p:spPr>
          <a:xfrm>
            <a:off x="914400" y="6172200"/>
            <a:ext cx="3886200" cy="457200"/>
          </a:xfrm>
        </p:spPr>
        <p:txBody>
          <a:bodyPr/>
          <a:lstStyle/>
          <a:p>
            <a:pPr>
              <a:defRPr/>
            </a:pPr>
            <a:endParaRPr lang="tr-TR">
              <a:solidFill>
                <a:srgbClr val="696464"/>
              </a:solidFill>
            </a:endParaRPr>
          </a:p>
        </p:txBody>
      </p:sp>
      <p:sp>
        <p:nvSpPr>
          <p:cNvPr id="7" name="6 Slayt Numarası Yer Tutucusu"/>
          <p:cNvSpPr>
            <a:spLocks noGrp="1"/>
          </p:cNvSpPr>
          <p:nvPr>
            <p:ph type="sldNum" sz="quarter" idx="12"/>
          </p:nvPr>
        </p:nvSpPr>
        <p:spPr>
          <a:xfrm>
            <a:off x="146304" y="6208776"/>
            <a:ext cx="457200" cy="457200"/>
          </a:xfrm>
        </p:spPr>
        <p:txBody>
          <a:bodyPr/>
          <a:lstStyle/>
          <a:p>
            <a:pPr>
              <a:defRPr/>
            </a:pPr>
            <a:fld id="{51B39E36-ED9A-42A6-9F7A-C1DCDFD40CBC}" type="slidenum">
              <a:rPr lang="tr-TR" smtClean="0"/>
              <a:pPr>
                <a:defRPr/>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278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696464"/>
              </a:solidFill>
            </a:endParaRPr>
          </a:p>
        </p:txBody>
      </p:sp>
      <p:sp>
        <p:nvSpPr>
          <p:cNvPr id="5" name="4 Altbilgi Yer Tutucusu"/>
          <p:cNvSpPr>
            <a:spLocks noGrp="1"/>
          </p:cNvSpPr>
          <p:nvPr>
            <p:ph type="ftr" sz="quarter" idx="11"/>
          </p:nvPr>
        </p:nvSpPr>
        <p:spPr/>
        <p:txBody>
          <a:bodyPr/>
          <a:lstStyle/>
          <a:p>
            <a:pPr>
              <a:defRPr/>
            </a:pPr>
            <a:endParaRPr lang="tr-TR">
              <a:solidFill>
                <a:srgbClr val="696464"/>
              </a:solidFill>
            </a:endParaRPr>
          </a:p>
        </p:txBody>
      </p:sp>
      <p:sp>
        <p:nvSpPr>
          <p:cNvPr id="6" name="5 Slayt Numarası Yer Tutucusu"/>
          <p:cNvSpPr>
            <a:spLocks noGrp="1"/>
          </p:cNvSpPr>
          <p:nvPr>
            <p:ph type="sldNum" sz="quarter" idx="12"/>
          </p:nvPr>
        </p:nvSpPr>
        <p:spPr/>
        <p:txBody>
          <a:bodyPr/>
          <a:lstStyle/>
          <a:p>
            <a:pPr>
              <a:defRPr/>
            </a:pPr>
            <a:fld id="{30CE8781-2C6E-41F7-9E2C-5B4285E162B3}" type="slidenum">
              <a:rPr lang="tr-TR" smtClean="0"/>
              <a:pPr>
                <a:defRPr/>
              </a:pPr>
              <a:t>‹#›</a:t>
            </a:fld>
            <a:endParaRPr lang="tr-TR"/>
          </a:p>
        </p:txBody>
      </p:sp>
    </p:spTree>
    <p:extLst>
      <p:ext uri="{BB962C8B-B14F-4D97-AF65-F5344CB8AC3E}">
        <p14:creationId xmlns:p14="http://schemas.microsoft.com/office/powerpoint/2010/main" val="4213616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696464"/>
              </a:solidFill>
            </a:endParaRPr>
          </a:p>
        </p:txBody>
      </p:sp>
      <p:sp>
        <p:nvSpPr>
          <p:cNvPr id="5" name="4 Altbilgi Yer Tutucusu"/>
          <p:cNvSpPr>
            <a:spLocks noGrp="1"/>
          </p:cNvSpPr>
          <p:nvPr>
            <p:ph type="ftr" sz="quarter" idx="11"/>
          </p:nvPr>
        </p:nvSpPr>
        <p:spPr/>
        <p:txBody>
          <a:bodyPr/>
          <a:lstStyle/>
          <a:p>
            <a:pPr>
              <a:defRPr/>
            </a:pPr>
            <a:endParaRPr lang="tr-TR">
              <a:solidFill>
                <a:srgbClr val="696464"/>
              </a:solidFill>
            </a:endParaRPr>
          </a:p>
        </p:txBody>
      </p:sp>
      <p:sp>
        <p:nvSpPr>
          <p:cNvPr id="6" name="5 Slayt Numarası Yer Tutucusu"/>
          <p:cNvSpPr>
            <a:spLocks noGrp="1"/>
          </p:cNvSpPr>
          <p:nvPr>
            <p:ph type="sldNum" sz="quarter" idx="12"/>
          </p:nvPr>
        </p:nvSpPr>
        <p:spPr/>
        <p:txBody>
          <a:bodyPr/>
          <a:lstStyle/>
          <a:p>
            <a:pPr>
              <a:defRPr/>
            </a:pPr>
            <a:fld id="{02E837E0-D7AF-45DD-922C-6E614FA1876A}" type="slidenum">
              <a:rPr lang="tr-TR" smtClean="0"/>
              <a:pPr>
                <a:defRPr/>
              </a:pPr>
              <a:t>‹#›</a:t>
            </a:fld>
            <a:endParaRPr lang="tr-TR"/>
          </a:p>
        </p:txBody>
      </p:sp>
    </p:spTree>
    <p:extLst>
      <p:ext uri="{BB962C8B-B14F-4D97-AF65-F5344CB8AC3E}">
        <p14:creationId xmlns:p14="http://schemas.microsoft.com/office/powerpoint/2010/main" val="3850574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88004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521304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94700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6" name="Footer Placeholder 5"/>
          <p:cNvSpPr>
            <a:spLocks noGrp="1"/>
          </p:cNvSpPr>
          <p:nvPr>
            <p:ph type="ftr" sz="quarter" idx="11"/>
          </p:nvPr>
        </p:nvSpPr>
        <p:spPr/>
        <p:txBody>
          <a:bodyPr/>
          <a:lstStyle/>
          <a:p>
            <a:endParaRPr lang="tr-TR">
              <a:solidFill>
                <a:srgbClr val="DFDCB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0421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8" name="Footer Placeholder 7"/>
          <p:cNvSpPr>
            <a:spLocks noGrp="1"/>
          </p:cNvSpPr>
          <p:nvPr>
            <p:ph type="ftr" sz="quarter" idx="11"/>
          </p:nvPr>
        </p:nvSpPr>
        <p:spPr/>
        <p:txBody>
          <a:bodyPr/>
          <a:lstStyle/>
          <a:p>
            <a:endParaRPr lang="tr-TR">
              <a:solidFill>
                <a:srgbClr val="DFDCB7"/>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12129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4" name="Footer Placeholder 3"/>
          <p:cNvSpPr>
            <a:spLocks noGrp="1"/>
          </p:cNvSpPr>
          <p:nvPr>
            <p:ph type="ftr" sz="quarter" idx="11"/>
          </p:nvPr>
        </p:nvSpPr>
        <p:spPr/>
        <p:txBody>
          <a:bodyPr/>
          <a:lstStyle/>
          <a:p>
            <a:endParaRPr lang="tr-TR">
              <a:solidFill>
                <a:srgbClr val="DFDCB7"/>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86302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3" name="Footer Placeholder 2"/>
          <p:cNvSpPr>
            <a:spLocks noGrp="1"/>
          </p:cNvSpPr>
          <p:nvPr>
            <p:ph type="ftr" sz="quarter" idx="11"/>
          </p:nvPr>
        </p:nvSpPr>
        <p:spPr/>
        <p:txBody>
          <a:bodyPr/>
          <a:lstStyle/>
          <a:p>
            <a:endParaRPr lang="tr-TR">
              <a:solidFill>
                <a:srgbClr val="DFDCB7"/>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38049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8E338-3AEB-4762-ADFC-6FC208A43A32}" type="datetime1">
              <a:rPr lang="en-US" smtClean="0"/>
              <a:t>2/23/2021</a:t>
            </a:fld>
            <a:endParaRPr lang="en-US"/>
          </a:p>
        </p:txBody>
      </p:sp>
      <p:sp>
        <p:nvSpPr>
          <p:cNvPr id="5" name="Footer Placeholder 4"/>
          <p:cNvSpPr>
            <a:spLocks noGrp="1"/>
          </p:cNvSpPr>
          <p:nvPr>
            <p:ph type="ftr" sz="quarter" idx="11"/>
          </p:nvPr>
        </p:nvSpPr>
        <p:spPr/>
        <p:txBody>
          <a:bodyPr/>
          <a:lstStyle/>
          <a:p>
            <a:r>
              <a:rPr lang="en-US" smtClean="0"/>
              <a:t>@kmlkaplann</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17549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6" name="Footer Placeholder 5"/>
          <p:cNvSpPr>
            <a:spLocks noGrp="1"/>
          </p:cNvSpPr>
          <p:nvPr>
            <p:ph type="ftr" sz="quarter" idx="11"/>
          </p:nvPr>
        </p:nvSpPr>
        <p:spPr/>
        <p:txBody>
          <a:bodyPr/>
          <a:lstStyle/>
          <a:p>
            <a:endParaRPr lang="tr-TR">
              <a:solidFill>
                <a:srgbClr val="DFDCB7"/>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934262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9" name="Slide Number Placeholder 8"/>
          <p:cNvSpPr>
            <a:spLocks noGrp="1"/>
          </p:cNvSpPr>
          <p:nvPr>
            <p:ph type="sldNum" sz="quarter" idx="11"/>
          </p:nvPr>
        </p:nvSpPr>
        <p:spPr/>
        <p:txBody>
          <a:bodyPr/>
          <a:lstStyle/>
          <a:p>
            <a:fld id="{F302176B-0E47-46AC-8F43-DAB4B8A37D06}" type="slidenum">
              <a:rPr lang="tr-TR" smtClean="0"/>
              <a:pPr/>
              <a:t>‹#›</a:t>
            </a:fld>
            <a:endParaRPr lang="tr-TR"/>
          </a:p>
        </p:txBody>
      </p:sp>
      <p:sp>
        <p:nvSpPr>
          <p:cNvPr id="10" name="Footer Placeholder 9"/>
          <p:cNvSpPr>
            <a:spLocks noGrp="1"/>
          </p:cNvSpPr>
          <p:nvPr>
            <p:ph type="ftr" sz="quarter" idx="12"/>
          </p:nvPr>
        </p:nvSpPr>
        <p:spPr/>
        <p:txBody>
          <a:bodyPr/>
          <a:lstStyle/>
          <a:p>
            <a:endParaRPr lang="tr-TR">
              <a:solidFill>
                <a:srgbClr val="DFDCB7"/>
              </a:solidFill>
            </a:endParaRPr>
          </a:p>
        </p:txBody>
      </p:sp>
    </p:spTree>
    <p:extLst>
      <p:ext uri="{BB962C8B-B14F-4D97-AF65-F5344CB8AC3E}">
        <p14:creationId xmlns:p14="http://schemas.microsoft.com/office/powerpoint/2010/main" val="1556136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46883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DFDCB7"/>
                </a:solidFill>
              </a:rPr>
              <a:pPr/>
              <a:t>23.02.2021</a:t>
            </a:fld>
            <a:endParaRPr lang="tr-TR">
              <a:solidFill>
                <a:srgbClr val="DFDCB7"/>
              </a:solidFill>
            </a:endParaRPr>
          </a:p>
        </p:txBody>
      </p:sp>
      <p:sp>
        <p:nvSpPr>
          <p:cNvPr id="5" name="Footer Placeholder 4"/>
          <p:cNvSpPr>
            <a:spLocks noGrp="1"/>
          </p:cNvSpPr>
          <p:nvPr>
            <p:ph type="ftr" sz="quarter" idx="11"/>
          </p:nvPr>
        </p:nvSpPr>
        <p:spPr/>
        <p:txBody>
          <a:bodyPr/>
          <a:lstStyle/>
          <a:p>
            <a:endParaRPr lang="tr-TR">
              <a:solidFill>
                <a:srgbClr val="DFDCB7"/>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805073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76C7AB-D844-44A9-A426-6A438130125D}"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5638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82E5B-C120-44E2-A18B-B07E25C4A6EF}"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69801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8E338-3AEB-4762-ADFC-6FC208A43A32}"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9839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01C7F-763A-44A2-A499-F8ECB2BE4D6A}" type="datetime1">
              <a:rPr lang="en-US" smtClean="0">
                <a:solidFill>
                  <a:srgbClr val="000000">
                    <a:tint val="75000"/>
                  </a:srgbClr>
                </a:solidFill>
              </a:rPr>
              <a:pPr/>
              <a:t>2/23/2021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95679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8EBB4-BB33-462E-B8C4-9535C2B7430D}" type="datetime1">
              <a:rPr lang="en-US" smtClean="0">
                <a:solidFill>
                  <a:srgbClr val="000000">
                    <a:tint val="75000"/>
                  </a:srgbClr>
                </a:solidFill>
              </a:rPr>
              <a:pPr/>
              <a:t>2/23/2021</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02851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74C7C5-09F8-4CE6-9C65-81D8F9945708}" type="datetime1">
              <a:rPr lang="en-US" smtClean="0">
                <a:solidFill>
                  <a:srgbClr val="000000">
                    <a:tint val="75000"/>
                  </a:srgbClr>
                </a:solidFill>
              </a:rPr>
              <a:pPr/>
              <a:t>2/23/2021</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3303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01C7F-763A-44A2-A499-F8ECB2BE4D6A}" type="datetime1">
              <a:rPr lang="en-US" smtClean="0"/>
              <a:t>2/23/2021</a:t>
            </a:fld>
            <a:endParaRPr lang="en-US"/>
          </a:p>
        </p:txBody>
      </p:sp>
      <p:sp>
        <p:nvSpPr>
          <p:cNvPr id="6" name="Footer Placeholder 5"/>
          <p:cNvSpPr>
            <a:spLocks noGrp="1"/>
          </p:cNvSpPr>
          <p:nvPr>
            <p:ph type="ftr" sz="quarter" idx="11"/>
          </p:nvPr>
        </p:nvSpPr>
        <p:spPr/>
        <p:txBody>
          <a:bodyPr/>
          <a:lstStyle/>
          <a:p>
            <a:r>
              <a:rPr lang="en-US" smtClean="0"/>
              <a:t>@kmlkaplann</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287033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14DE6-886D-4C7C-961D-269CC7588568}" type="datetime1">
              <a:rPr lang="en-US" smtClean="0">
                <a:solidFill>
                  <a:srgbClr val="000000">
                    <a:tint val="75000"/>
                  </a:srgbClr>
                </a:solidFill>
              </a:rPr>
              <a:pPr/>
              <a:t>2/23/2021</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9863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ECA0D-1098-45E5-AC45-827D545302D1}" type="datetime1">
              <a:rPr lang="en-US" smtClean="0">
                <a:solidFill>
                  <a:srgbClr val="000000">
                    <a:tint val="75000"/>
                  </a:srgbClr>
                </a:solidFill>
              </a:rPr>
              <a:pPr/>
              <a:t>2/23/2021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43781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F3278-55DC-4B40-BCD0-53AFA647B448}" type="datetime1">
              <a:rPr lang="en-US" smtClean="0">
                <a:solidFill>
                  <a:srgbClr val="000000">
                    <a:tint val="75000"/>
                  </a:srgbClr>
                </a:solidFill>
              </a:rPr>
              <a:pPr/>
              <a:t>2/23/2021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9068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9F0639-1C13-4279-B360-6542C45E3F26}"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2571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EA1B1-AC18-44B1-89B2-1E09F0C3234A}"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9798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8EBB4-BB33-462E-B8C4-9535C2B7430D}" type="datetime1">
              <a:rPr lang="en-US" smtClean="0"/>
              <a:t>2/23/2021</a:t>
            </a:fld>
            <a:endParaRPr lang="en-US"/>
          </a:p>
        </p:txBody>
      </p:sp>
      <p:sp>
        <p:nvSpPr>
          <p:cNvPr id="8" name="Footer Placeholder 7"/>
          <p:cNvSpPr>
            <a:spLocks noGrp="1"/>
          </p:cNvSpPr>
          <p:nvPr>
            <p:ph type="ftr" sz="quarter" idx="11"/>
          </p:nvPr>
        </p:nvSpPr>
        <p:spPr/>
        <p:txBody>
          <a:bodyPr/>
          <a:lstStyle/>
          <a:p>
            <a:r>
              <a:rPr lang="en-US" smtClean="0"/>
              <a:t>@kmlkaplann</a:t>
            </a:r>
            <a:endParaRPr lang="en-US"/>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74C7C5-09F8-4CE6-9C65-81D8F9945708}" type="datetime1">
              <a:rPr lang="en-US" smtClean="0"/>
              <a:t>2/23/2021</a:t>
            </a:fld>
            <a:endParaRPr lang="en-US"/>
          </a:p>
        </p:txBody>
      </p:sp>
      <p:sp>
        <p:nvSpPr>
          <p:cNvPr id="4" name="Footer Placeholder 3"/>
          <p:cNvSpPr>
            <a:spLocks noGrp="1"/>
          </p:cNvSpPr>
          <p:nvPr>
            <p:ph type="ftr" sz="quarter" idx="11"/>
          </p:nvPr>
        </p:nvSpPr>
        <p:spPr/>
        <p:txBody>
          <a:bodyPr/>
          <a:lstStyle/>
          <a:p>
            <a:r>
              <a:rPr lang="en-US" smtClean="0"/>
              <a:t>@kmlkaplann</a:t>
            </a:r>
            <a:endParaRPr lang="en-US"/>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14DE6-886D-4C7C-961D-269CC7588568}" type="datetime1">
              <a:rPr lang="en-US" smtClean="0"/>
              <a:t>2/23/2021</a:t>
            </a:fld>
            <a:endParaRPr lang="en-US"/>
          </a:p>
        </p:txBody>
      </p:sp>
      <p:sp>
        <p:nvSpPr>
          <p:cNvPr id="3" name="Footer Placeholder 2"/>
          <p:cNvSpPr>
            <a:spLocks noGrp="1"/>
          </p:cNvSpPr>
          <p:nvPr>
            <p:ph type="ftr" sz="quarter" idx="11"/>
          </p:nvPr>
        </p:nvSpPr>
        <p:spPr/>
        <p:txBody>
          <a:bodyPr/>
          <a:lstStyle/>
          <a:p>
            <a:r>
              <a:rPr lang="en-US" smtClean="0"/>
              <a:t>@kmlkaplann</a:t>
            </a:r>
            <a:endParaRPr lang="en-US"/>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ECA0D-1098-45E5-AC45-827D545302D1}" type="datetime1">
              <a:rPr lang="en-US" smtClean="0"/>
              <a:t>2/23/2021</a:t>
            </a:fld>
            <a:endParaRPr lang="en-US"/>
          </a:p>
        </p:txBody>
      </p:sp>
      <p:sp>
        <p:nvSpPr>
          <p:cNvPr id="6" name="Footer Placeholder 5"/>
          <p:cNvSpPr>
            <a:spLocks noGrp="1"/>
          </p:cNvSpPr>
          <p:nvPr>
            <p:ph type="ftr" sz="quarter" idx="11"/>
          </p:nvPr>
        </p:nvSpPr>
        <p:spPr/>
        <p:txBody>
          <a:bodyPr/>
          <a:lstStyle/>
          <a:p>
            <a:r>
              <a:rPr lang="en-US" smtClean="0"/>
              <a:t>@kmlkaplann</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F3278-55DC-4B40-BCD0-53AFA647B448}" type="datetime1">
              <a:rPr lang="en-US" smtClean="0"/>
              <a:t>2/23/2021</a:t>
            </a:fld>
            <a:endParaRPr lang="en-US"/>
          </a:p>
        </p:txBody>
      </p:sp>
      <p:sp>
        <p:nvSpPr>
          <p:cNvPr id="6" name="Footer Placeholder 5"/>
          <p:cNvSpPr>
            <a:spLocks noGrp="1"/>
          </p:cNvSpPr>
          <p:nvPr>
            <p:ph type="ftr" sz="quarter" idx="11"/>
          </p:nvPr>
        </p:nvSpPr>
        <p:spPr/>
        <p:txBody>
          <a:bodyPr/>
          <a:lstStyle/>
          <a:p>
            <a:r>
              <a:rPr lang="en-US" smtClean="0"/>
              <a:t>@kmlkaplann</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9E1C2-82DD-40C1-B132-0682705C86EF}" type="datetime1">
              <a:rPr lang="en-US" smtClean="0"/>
              <a:t>2/23/2021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@kmlkaplann</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tr-TR">
              <a:solidFill>
                <a:srgbClr val="696464"/>
              </a:solidFill>
              <a:latin typeface="Tahoma" pitchFamily="34" charset="0"/>
              <a:cs typeface="Arial" pitchFamily="34" charset="0"/>
            </a:endParaRP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tr-TR">
              <a:solidFill>
                <a:srgbClr val="696464"/>
              </a:solidFill>
              <a:latin typeface="Tahoma" pitchFamily="34" charset="0"/>
              <a:cs typeface="Arial" pitchFamily="34" charset="0"/>
            </a:endParaRP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80681700-8F31-4EA0-A08A-22F396ABF0CF}" type="slidenum">
              <a:rPr lang="tr-TR" smtClean="0"/>
              <a:pPr fontAlgn="base">
                <a:spcBef>
                  <a:spcPct val="0"/>
                </a:spcBef>
                <a:spcAft>
                  <a:spcPct val="0"/>
                </a:spcAft>
                <a:defRPr/>
              </a:pPr>
              <a:t>‹#›</a:t>
            </a:fld>
            <a:endParaRPr lang="tr-TR"/>
          </a:p>
        </p:txBody>
      </p:sp>
    </p:spTree>
    <p:extLst>
      <p:ext uri="{BB962C8B-B14F-4D97-AF65-F5344CB8AC3E}">
        <p14:creationId xmlns:p14="http://schemas.microsoft.com/office/powerpoint/2010/main" val="4242191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C3AE62-A5FC-4EF6-B0C0-AC98A0D32E70}" type="slidenum">
              <a:rPr lang="tr-TR" smtClean="0">
                <a:solidFill>
                  <a:prstClr val="white">
                    <a:tint val="75000"/>
                  </a:prstClr>
                </a:solidFill>
              </a:rPr>
              <a:pPr/>
              <a:t>‹#›</a:t>
            </a:fld>
            <a:endParaRPr lang="tr-TR">
              <a:solidFill>
                <a:prstClr val="white">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solidFill>
                <a:prstClr val="white">
                  <a:tint val="75000"/>
                  <a:alpha val="60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4A6AACB-F581-41DA-9CF9-2E3A8963250B}" type="datetimeFigureOut">
              <a:rPr lang="tr-TR" smtClean="0">
                <a:solidFill>
                  <a:prstClr val="white">
                    <a:tint val="75000"/>
                    <a:alpha val="60000"/>
                  </a:prstClr>
                </a:solidFill>
              </a:rPr>
              <a:pPr/>
              <a:t>23.02.2021</a:t>
            </a:fld>
            <a:endParaRPr lang="tr-TR">
              <a:solidFill>
                <a:prstClr val="white">
                  <a:tint val="75000"/>
                  <a:alpha val="60000"/>
                </a:prstClr>
              </a:solidFill>
            </a:endParaRPr>
          </a:p>
        </p:txBody>
      </p:sp>
    </p:spTree>
    <p:extLst>
      <p:ext uri="{BB962C8B-B14F-4D97-AF65-F5344CB8AC3E}">
        <p14:creationId xmlns:p14="http://schemas.microsoft.com/office/powerpoint/2010/main" val="3900462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9E1C2-82DD-40C1-B132-0682705C86EF}" type="datetime1">
              <a:rPr lang="en-US" smtClean="0">
                <a:solidFill>
                  <a:srgbClr val="000000">
                    <a:tint val="75000"/>
                  </a:srgbClr>
                </a:solidFill>
              </a:rPr>
              <a:pPr/>
              <a:t>2/23/2021</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rPr>
              <a:t>@kmlkaplann</a:t>
            </a:r>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742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133061" y="2522482"/>
            <a:ext cx="8010939" cy="2764221"/>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4" name="3 Altbilgi Yer Tutucusu"/>
          <p:cNvSpPr>
            <a:spLocks noGrp="1"/>
          </p:cNvSpPr>
          <p:nvPr>
            <p:ph type="ftr" sz="quarter" idx="11"/>
          </p:nvPr>
        </p:nvSpPr>
        <p:spPr>
          <a:xfrm>
            <a:off x="2156791" y="5585791"/>
            <a:ext cx="5943600" cy="1023731"/>
          </a:xfrm>
        </p:spPr>
        <p:txBody>
          <a:bodyPr/>
          <a:lstStyle/>
          <a:p>
            <a:r>
              <a:rPr lang="tr-TR" sz="2800" b="1" dirty="0" smtClean="0">
                <a:solidFill>
                  <a:schemeClr val="tx1">
                    <a:lumMod val="75000"/>
                    <a:lumOff val="25000"/>
                  </a:schemeClr>
                </a:solidFill>
                <a:latin typeface="Arial Black" panose="020B0A04020102020204" pitchFamily="34" charset="0"/>
              </a:rPr>
              <a:t>ESKİŞEHİR  ŞUBAT 2021</a:t>
            </a:r>
            <a:endParaRPr lang="en-US" sz="2800" b="1" dirty="0">
              <a:solidFill>
                <a:schemeClr val="tx1">
                  <a:lumMod val="75000"/>
                  <a:lumOff val="25000"/>
                </a:schemeClr>
              </a:solidFill>
              <a:latin typeface="Arial Black" panose="020B0A04020102020204" pitchFamily="34" charset="0"/>
            </a:endParaRPr>
          </a:p>
        </p:txBody>
      </p:sp>
      <p:sp>
        <p:nvSpPr>
          <p:cNvPr id="11" name="10 Metin kutusu"/>
          <p:cNvSpPr txBox="1"/>
          <p:nvPr/>
        </p:nvSpPr>
        <p:spPr>
          <a:xfrm>
            <a:off x="2156791" y="0"/>
            <a:ext cx="5578823" cy="1631216"/>
          </a:xfrm>
          <a:prstGeom prst="rect">
            <a:avLst/>
          </a:prstGeom>
          <a:noFill/>
        </p:spPr>
        <p:txBody>
          <a:bodyPr wrap="square" rtlCol="0">
            <a:spAutoFit/>
          </a:bodyPr>
          <a:lstStyle/>
          <a:p>
            <a:r>
              <a:rPr lang="tr-TR" sz="100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YKS  2021</a:t>
            </a:r>
            <a:endParaRPr lang="tr-TR" sz="100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sp>
        <p:nvSpPr>
          <p:cNvPr id="13" name="12 Başlık"/>
          <p:cNvSpPr>
            <a:spLocks noGrp="1"/>
          </p:cNvSpPr>
          <p:nvPr>
            <p:ph type="title"/>
          </p:nvPr>
        </p:nvSpPr>
        <p:spPr>
          <a:xfrm>
            <a:off x="1" y="1918252"/>
            <a:ext cx="9144000" cy="3468757"/>
          </a:xfrm>
          <a:solidFill>
            <a:schemeClr val="accent4">
              <a:lumMod val="75000"/>
            </a:schemeClr>
          </a:solidFill>
        </p:spPr>
        <p:txBody>
          <a:bodyPr>
            <a:normAutofit/>
          </a:bodyPr>
          <a:lstStyle/>
          <a:p>
            <a:pPr algn="ctr"/>
            <a:r>
              <a:rPr lang="tr-TR" sz="8000" b="1" dirty="0" smtClean="0">
                <a:latin typeface="Adobe Heiti Std R" pitchFamily="34" charset="-128"/>
                <a:ea typeface="Adobe Heiti Std R" pitchFamily="34" charset="-128"/>
              </a:rPr>
              <a:t>YÜKSEK ÖĞRETİM     KURUMLARI SINAVI </a:t>
            </a:r>
            <a:endParaRPr lang="tr-TR" sz="8000" b="1" dirty="0"/>
          </a:p>
        </p:txBody>
      </p:sp>
      <p:sp>
        <p:nvSpPr>
          <p:cNvPr id="8" name="7 Slayt Numarası Yer Tutucusu"/>
          <p:cNvSpPr>
            <a:spLocks noGrp="1"/>
          </p:cNvSpPr>
          <p:nvPr>
            <p:ph type="sldNum" sz="quarter" idx="12"/>
          </p:nvPr>
        </p:nvSpPr>
        <p:spPr/>
        <p:txBody>
          <a:bodyPr/>
          <a:lstStyle/>
          <a:p>
            <a:fld id="{2F0443AE-4F20-4B40-B91B-135E9B6A23DD}" type="slidenum">
              <a:rPr lang="en-US" smtClean="0"/>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set>
                                      <p:cBhvr>
                                        <p:cTn id="17" dur="455" fill="hold">
                                          <p:stCondLst>
                                            <p:cond delay="0"/>
                                          </p:stCondLst>
                                        </p:cTn>
                                        <p:tgtEl>
                                          <p:spTgt spid="11"/>
                                        </p:tgtEl>
                                        <p:attrNameLst>
                                          <p:attrName>style.rotation</p:attrName>
                                        </p:attrNameLst>
                                      </p:cBhvr>
                                      <p:to>
                                        <p:strVal val="-45.0"/>
                                      </p:to>
                                    </p:set>
                                    <p:anim calcmode="lin" valueType="num">
                                      <p:cBhvr>
                                        <p:cTn id="1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10465"/>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dİl</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sInavI</a:t>
            </a:r>
            <a:endPar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SAYISI VE SINAV SÜRESİ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17 Slayt Numarası Yer Tutucusu"/>
          <p:cNvSpPr>
            <a:spLocks noGrp="1"/>
          </p:cNvSpPr>
          <p:nvPr>
            <p:ph type="sldNum" sz="quarter" idx="12"/>
          </p:nvPr>
        </p:nvSpPr>
        <p:spPr/>
        <p:txBody>
          <a:bodyPr/>
          <a:lstStyle/>
          <a:p>
            <a:fld id="{2F0443AE-4F20-4B40-B91B-135E9B6A23DD}" type="slidenum">
              <a:rPr lang="en-US" smtClean="0"/>
              <a:pPr/>
              <a:t>10</a:t>
            </a:fld>
            <a:endParaRPr lang="en-US"/>
          </a:p>
        </p:txBody>
      </p:sp>
      <p:grpSp>
        <p:nvGrpSpPr>
          <p:cNvPr id="5" name="Grup 4"/>
          <p:cNvGrpSpPr/>
          <p:nvPr/>
        </p:nvGrpSpPr>
        <p:grpSpPr>
          <a:xfrm>
            <a:off x="1421296" y="2197505"/>
            <a:ext cx="5978964" cy="871870"/>
            <a:chOff x="3391786" y="2197505"/>
            <a:chExt cx="4008474" cy="871870"/>
          </a:xfrm>
          <a:solidFill>
            <a:schemeClr val="accent4">
              <a:lumMod val="20000"/>
              <a:lumOff val="80000"/>
            </a:schemeClr>
          </a:solidFill>
        </p:grpSpPr>
        <p:sp>
          <p:nvSpPr>
            <p:cNvPr id="19" name="18 Yuvarlatılmış Dikdörtgen"/>
            <p:cNvSpPr/>
            <p:nvPr/>
          </p:nvSpPr>
          <p:spPr>
            <a:xfrm>
              <a:off x="3391786" y="2197505"/>
              <a:ext cx="4008474" cy="87187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smtClean="0"/>
                <a:t>SORU SAYISI</a:t>
              </a:r>
              <a:endParaRPr lang="tr-TR" sz="2400" b="1" dirty="0"/>
            </a:p>
          </p:txBody>
        </p:sp>
        <p:sp>
          <p:nvSpPr>
            <p:cNvPr id="4" name="Oval 3"/>
            <p:cNvSpPr/>
            <p:nvPr/>
          </p:nvSpPr>
          <p:spPr>
            <a:xfrm>
              <a:off x="6145620" y="2229403"/>
              <a:ext cx="1117304" cy="839972"/>
            </a:xfrm>
            <a:prstGeom prst="ellipse">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smtClean="0"/>
                <a:t>80</a:t>
              </a:r>
              <a:endParaRPr lang="tr-TR" sz="3600" b="1" dirty="0"/>
            </a:p>
          </p:txBody>
        </p:sp>
      </p:grpSp>
      <p:grpSp>
        <p:nvGrpSpPr>
          <p:cNvPr id="6" name="Grup 5"/>
          <p:cNvGrpSpPr/>
          <p:nvPr/>
        </p:nvGrpSpPr>
        <p:grpSpPr>
          <a:xfrm>
            <a:off x="1421297" y="3673242"/>
            <a:ext cx="6123596" cy="873752"/>
            <a:chOff x="3391786" y="3661145"/>
            <a:chExt cx="4646428" cy="873752"/>
          </a:xfrm>
          <a:solidFill>
            <a:schemeClr val="accent1">
              <a:lumMod val="20000"/>
              <a:lumOff val="80000"/>
            </a:schemeClr>
          </a:solidFill>
        </p:grpSpPr>
        <p:sp>
          <p:nvSpPr>
            <p:cNvPr id="21" name="20 Yuvarlatılmış Dikdörtgen"/>
            <p:cNvSpPr/>
            <p:nvPr/>
          </p:nvSpPr>
          <p:spPr>
            <a:xfrm>
              <a:off x="3391786" y="3661145"/>
              <a:ext cx="4646428" cy="871870"/>
            </a:xfrm>
            <a:prstGeom prst="roundRect">
              <a:avLst/>
            </a:prstGeom>
            <a:grpFill/>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smtClean="0"/>
                <a:t>SINAV SÜRESİ</a:t>
              </a:r>
              <a:endParaRPr lang="tr-TR" sz="2400" b="1" dirty="0"/>
            </a:p>
          </p:txBody>
        </p:sp>
        <p:sp>
          <p:nvSpPr>
            <p:cNvPr id="22" name="Oval 21"/>
            <p:cNvSpPr/>
            <p:nvPr/>
          </p:nvSpPr>
          <p:spPr>
            <a:xfrm>
              <a:off x="6583325" y="3661145"/>
              <a:ext cx="1316666" cy="873752"/>
            </a:xfrm>
            <a:prstGeom prst="ellipse">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smtClean="0"/>
                <a:t>120</a:t>
              </a:r>
              <a:endParaRPr lang="tr-TR" sz="3600" b="1" dirty="0"/>
            </a:p>
          </p:txBody>
        </p:sp>
      </p:gr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1" name="Group 3"/>
          <p:cNvGrpSpPr/>
          <p:nvPr/>
        </p:nvGrpSpPr>
        <p:grpSpPr>
          <a:xfrm>
            <a:off x="-193720" y="116797"/>
            <a:ext cx="9248268" cy="1077218"/>
            <a:chOff x="-258293" y="-1046798"/>
            <a:chExt cx="12192000" cy="1436291"/>
          </a:xfrm>
        </p:grpSpPr>
        <p:sp>
          <p:nvSpPr>
            <p:cNvPr id="22" name="TextBox 4"/>
            <p:cNvSpPr txBox="1"/>
            <p:nvPr/>
          </p:nvSpPr>
          <p:spPr>
            <a:xfrm>
              <a:off x="-258293"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smtClean="0">
                  <a:ln w="1905"/>
                  <a:solidFill>
                    <a:schemeClr val="tx2">
                      <a:lumMod val="50000"/>
                    </a:schemeClr>
                  </a:solidFill>
                  <a:effectLst>
                    <a:innerShdw blurRad="69850" dist="43180" dir="5400000">
                      <a:srgbClr val="000000">
                        <a:alpha val="65000"/>
                      </a:srgbClr>
                    </a:innerShdw>
                  </a:effectLst>
                  <a:latin typeface="Arial Black" panose="020B0A04020102020204" pitchFamily="34" charset="0"/>
                </a:rPr>
                <a:t>ORANLAR</a:t>
              </a:r>
              <a:endParaRPr lang="en-US" sz="2400" b="1" dirty="0">
                <a:ln w="1905"/>
                <a:solidFill>
                  <a:schemeClr val="tx2">
                    <a:lumMod val="50000"/>
                  </a:schemeClr>
                </a:solidFill>
                <a:effectLst>
                  <a:innerShdw blurRad="69850" dist="43180" dir="5400000">
                    <a:srgbClr val="000000">
                      <a:alpha val="65000"/>
                    </a:srgbClr>
                  </a:innerShdw>
                </a:effectLst>
                <a:latin typeface="Arial Black" panose="020B0A04020102020204" pitchFamily="34" charset="0"/>
              </a:endParaRPr>
            </a:p>
          </p:txBody>
        </p:sp>
      </p:grpSp>
      <p:pic>
        <p:nvPicPr>
          <p:cNvPr id="25"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extLst>
              <p:ext uri="{D42A27DB-BD31-4B8C-83A1-F6EECF244321}">
                <p14:modId xmlns:p14="http://schemas.microsoft.com/office/powerpoint/2010/main" val="4092246140"/>
              </p:ext>
            </p:extLst>
          </p:nvPr>
        </p:nvGraphicFramePr>
        <p:xfrm>
          <a:off x="1152525" y="1397000"/>
          <a:ext cx="7296149"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Slayt Numarası Yer Tutucusu"/>
          <p:cNvSpPr>
            <a:spLocks noGrp="1"/>
          </p:cNvSpPr>
          <p:nvPr>
            <p:ph type="sldNum" sz="quarter" idx="12"/>
          </p:nvPr>
        </p:nvSpPr>
        <p:spPr>
          <a:xfrm>
            <a:off x="6394562" y="6256960"/>
            <a:ext cx="2057400" cy="365125"/>
          </a:xfrm>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52979" y="1358881"/>
            <a:ext cx="9144000" cy="830998"/>
            <a:chOff x="0" y="159943"/>
            <a:chExt cx="12192000" cy="1107998"/>
          </a:xfrm>
        </p:grpSpPr>
        <p:sp>
          <p:nvSpPr>
            <p:cNvPr id="5" name="TextBox 4"/>
            <p:cNvSpPr txBox="1"/>
            <p:nvPr/>
          </p:nvSpPr>
          <p:spPr>
            <a:xfrm>
              <a:off x="0" y="159943"/>
              <a:ext cx="12192000" cy="1107998"/>
            </a:xfrm>
            <a:prstGeom prst="rect">
              <a:avLst/>
            </a:prstGeom>
            <a:noFill/>
          </p:spPr>
          <p:txBody>
            <a:bodyPr wrap="square" rtlCol="0">
              <a:spAutoFit/>
            </a:bodyPr>
            <a:lstStyle/>
            <a:p>
              <a:pPr algn="ctr"/>
              <a:r>
                <a:rPr lang="tr-TR" sz="4800" b="1" dirty="0" smtClean="0">
                  <a:solidFill>
                    <a:srgbClr val="FF0000"/>
                  </a:solidFill>
                  <a:latin typeface="Arial Black" pitchFamily="34" charset="0"/>
                </a:rPr>
                <a:t> </a:t>
              </a:r>
              <a:endParaRPr lang="en-US" sz="4800" b="1" dirty="0">
                <a:solidFill>
                  <a:srgbClr val="FF0000"/>
                </a:solidFill>
                <a:latin typeface="Arial Black" pitchFamily="34" charset="0"/>
              </a:endParaRPr>
            </a:p>
          </p:txBody>
        </p:sp>
        <p:sp>
          <p:nvSpPr>
            <p:cNvPr id="6" name="Rectangle 5"/>
            <p:cNvSpPr/>
            <p:nvPr/>
          </p:nvSpPr>
          <p:spPr>
            <a:xfrm>
              <a:off x="382367" y="582742"/>
              <a:ext cx="10944665" cy="533481"/>
            </a:xfrm>
            <a:prstGeom prst="rect">
              <a:avLst/>
            </a:prstGeom>
          </p:spPr>
          <p:txBody>
            <a:bodyPr wrap="square">
              <a:spAutoFit/>
            </a:bodyPr>
            <a:lstStyle/>
            <a:p>
              <a:pPr algn="ctr"/>
              <a:r>
                <a:rPr lang="tr-TR" sz="2000" b="1" dirty="0" smtClean="0">
                  <a:solidFill>
                    <a:schemeClr val="tx2">
                      <a:lumMod val="50000"/>
                    </a:schemeClr>
                  </a:solidFill>
                </a:rPr>
                <a:t>TEMEL YETERLİLİK TESTİ</a:t>
              </a:r>
              <a:endParaRPr lang="en-US" sz="2000" b="1" dirty="0">
                <a:solidFill>
                  <a:schemeClr val="tx2">
                    <a:lumMod val="50000"/>
                  </a:schemeClr>
                </a:solidFill>
              </a:endParaRPr>
            </a:p>
          </p:txBody>
        </p:sp>
      </p:grpSp>
      <p:grpSp>
        <p:nvGrpSpPr>
          <p:cNvPr id="32" name="31 Grup"/>
          <p:cNvGrpSpPr/>
          <p:nvPr/>
        </p:nvGrpSpPr>
        <p:grpSpPr>
          <a:xfrm>
            <a:off x="1992087" y="2907379"/>
            <a:ext cx="2481943" cy="392087"/>
            <a:chOff x="1992087" y="2907379"/>
            <a:chExt cx="2481943" cy="392087"/>
          </a:xfrm>
        </p:grpSpPr>
        <p:sp>
          <p:nvSpPr>
            <p:cNvPr id="8" name="Pentagon 7"/>
            <p:cNvSpPr/>
            <p:nvPr/>
          </p:nvSpPr>
          <p:spPr>
            <a:xfrm>
              <a:off x="1992087" y="2907580"/>
              <a:ext cx="2481943" cy="39188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6792" y="2907379"/>
              <a:ext cx="1812808" cy="338554"/>
            </a:xfrm>
            <a:prstGeom prst="rect">
              <a:avLst/>
            </a:prstGeom>
          </p:spPr>
          <p:txBody>
            <a:bodyPr wrap="square">
              <a:spAutoFit/>
            </a:bodyPr>
            <a:lstStyle/>
            <a:p>
              <a:r>
                <a:rPr lang="tr-TR" sz="1600" b="1" dirty="0" smtClean="0">
                  <a:solidFill>
                    <a:schemeClr val="bg1"/>
                  </a:solidFill>
                  <a:latin typeface="Arial Black" pitchFamily="34" charset="0"/>
                </a:rPr>
                <a:t>Fen Bilimleri</a:t>
              </a:r>
              <a:endParaRPr lang="en-US" sz="1600" b="1" dirty="0">
                <a:solidFill>
                  <a:schemeClr val="bg1"/>
                </a:solidFill>
                <a:latin typeface="Arial Black" pitchFamily="34" charset="0"/>
              </a:endParaRPr>
            </a:p>
          </p:txBody>
        </p:sp>
      </p:grpSp>
      <p:grpSp>
        <p:nvGrpSpPr>
          <p:cNvPr id="33" name="32 Grup"/>
          <p:cNvGrpSpPr/>
          <p:nvPr/>
        </p:nvGrpSpPr>
        <p:grpSpPr>
          <a:xfrm>
            <a:off x="2302329" y="3383629"/>
            <a:ext cx="2481943" cy="394247"/>
            <a:chOff x="2302329" y="3383629"/>
            <a:chExt cx="2481943" cy="394247"/>
          </a:xfrm>
        </p:grpSpPr>
        <p:sp>
          <p:nvSpPr>
            <p:cNvPr id="9" name="Pentagon 8"/>
            <p:cNvSpPr/>
            <p:nvPr/>
          </p:nvSpPr>
          <p:spPr>
            <a:xfrm>
              <a:off x="2302329" y="3385990"/>
              <a:ext cx="24819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13"/>
            <p:cNvSpPr/>
            <p:nvPr/>
          </p:nvSpPr>
          <p:spPr>
            <a:xfrm>
              <a:off x="2892542" y="3383629"/>
              <a:ext cx="1746133" cy="338554"/>
            </a:xfrm>
            <a:prstGeom prst="rect">
              <a:avLst/>
            </a:prstGeom>
          </p:spPr>
          <p:txBody>
            <a:bodyPr wrap="square">
              <a:spAutoFit/>
            </a:bodyPr>
            <a:lstStyle/>
            <a:p>
              <a:r>
                <a:rPr lang="tr-TR" sz="1600" b="1" dirty="0" smtClean="0">
                  <a:solidFill>
                    <a:schemeClr val="bg1"/>
                  </a:solidFill>
                  <a:latin typeface="Arial Black" pitchFamily="34" charset="0"/>
                </a:rPr>
                <a:t>Matematik</a:t>
              </a:r>
              <a:endParaRPr lang="en-US" sz="1600" b="1" dirty="0">
                <a:solidFill>
                  <a:schemeClr val="bg1"/>
                </a:solidFill>
                <a:latin typeface="Arial Black" pitchFamily="34" charset="0"/>
              </a:endParaRPr>
            </a:p>
          </p:txBody>
        </p:sp>
      </p:grpSp>
      <p:grpSp>
        <p:nvGrpSpPr>
          <p:cNvPr id="34" name="33 Grup"/>
          <p:cNvGrpSpPr/>
          <p:nvPr/>
        </p:nvGrpSpPr>
        <p:grpSpPr>
          <a:xfrm>
            <a:off x="2340429" y="3858091"/>
            <a:ext cx="2488746" cy="391886"/>
            <a:chOff x="2340429" y="3858091"/>
            <a:chExt cx="2488746" cy="391886"/>
          </a:xfrm>
        </p:grpSpPr>
        <p:sp>
          <p:nvSpPr>
            <p:cNvPr id="10" name="Pentagon 9"/>
            <p:cNvSpPr/>
            <p:nvPr/>
          </p:nvSpPr>
          <p:spPr>
            <a:xfrm>
              <a:off x="2340429" y="3858091"/>
              <a:ext cx="2481943" cy="39188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13"/>
            <p:cNvSpPr/>
            <p:nvPr/>
          </p:nvSpPr>
          <p:spPr>
            <a:xfrm>
              <a:off x="2883017" y="3859879"/>
              <a:ext cx="1946158" cy="338554"/>
            </a:xfrm>
            <a:prstGeom prst="rect">
              <a:avLst/>
            </a:prstGeom>
          </p:spPr>
          <p:txBody>
            <a:bodyPr wrap="square">
              <a:spAutoFit/>
            </a:bodyPr>
            <a:lstStyle/>
            <a:p>
              <a:r>
                <a:rPr lang="tr-TR" sz="1600" b="1" dirty="0" smtClean="0">
                  <a:solidFill>
                    <a:schemeClr val="bg1"/>
                  </a:solidFill>
                  <a:latin typeface="Arial Black" pitchFamily="34" charset="0"/>
                </a:rPr>
                <a:t>Türkçe</a:t>
              </a:r>
              <a:endParaRPr lang="en-US" sz="1600" b="1" dirty="0">
                <a:solidFill>
                  <a:schemeClr val="bg1"/>
                </a:solidFill>
                <a:latin typeface="Arial Black" pitchFamily="34" charset="0"/>
              </a:endParaRPr>
            </a:p>
          </p:txBody>
        </p:sp>
      </p:grpSp>
      <p:grpSp>
        <p:nvGrpSpPr>
          <p:cNvPr id="35" name="34 Grup"/>
          <p:cNvGrpSpPr/>
          <p:nvPr/>
        </p:nvGrpSpPr>
        <p:grpSpPr>
          <a:xfrm>
            <a:off x="2026104" y="4320667"/>
            <a:ext cx="2869746" cy="391886"/>
            <a:chOff x="2026104" y="4320667"/>
            <a:chExt cx="2869746" cy="391886"/>
          </a:xfrm>
        </p:grpSpPr>
        <p:sp>
          <p:nvSpPr>
            <p:cNvPr id="11" name="Pentagon 10"/>
            <p:cNvSpPr/>
            <p:nvPr/>
          </p:nvSpPr>
          <p:spPr>
            <a:xfrm>
              <a:off x="2026104" y="4320667"/>
              <a:ext cx="2481943" cy="391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13"/>
            <p:cNvSpPr/>
            <p:nvPr/>
          </p:nvSpPr>
          <p:spPr>
            <a:xfrm>
              <a:off x="2562225" y="4345654"/>
              <a:ext cx="2333625" cy="338554"/>
            </a:xfrm>
            <a:prstGeom prst="rect">
              <a:avLst/>
            </a:prstGeom>
          </p:spPr>
          <p:txBody>
            <a:bodyPr wrap="square">
              <a:spAutoFit/>
            </a:bodyPr>
            <a:lstStyle/>
            <a:p>
              <a:r>
                <a:rPr lang="tr-TR" sz="1600" b="1" dirty="0" smtClean="0">
                  <a:solidFill>
                    <a:schemeClr val="bg1"/>
                  </a:solidFill>
                  <a:latin typeface="Arial Black" pitchFamily="34" charset="0"/>
                </a:rPr>
                <a:t>Sosyal Bilimler</a:t>
              </a:r>
              <a:endParaRPr lang="en-US" sz="1600" b="1" dirty="0">
                <a:solidFill>
                  <a:schemeClr val="bg1"/>
                </a:solidFill>
                <a:latin typeface="Arial Black" pitchFamily="34" charset="0"/>
              </a:endParaRPr>
            </a:p>
          </p:txBody>
        </p:sp>
      </p:grpSp>
      <p:sp>
        <p:nvSpPr>
          <p:cNvPr id="24" name="23 Metin kutusu"/>
          <p:cNvSpPr txBox="1"/>
          <p:nvPr/>
        </p:nvSpPr>
        <p:spPr>
          <a:xfrm>
            <a:off x="4381500" y="2781300"/>
            <a:ext cx="1323975" cy="523220"/>
          </a:xfrm>
          <a:prstGeom prst="rect">
            <a:avLst/>
          </a:prstGeom>
          <a:noFill/>
        </p:spPr>
        <p:txBody>
          <a:bodyPr wrap="square" rtlCol="0">
            <a:spAutoFit/>
          </a:bodyPr>
          <a:lstStyle/>
          <a:p>
            <a:r>
              <a:rPr lang="tr-TR" sz="2800" b="1" dirty="0" smtClean="0">
                <a:solidFill>
                  <a:srgbClr val="FF0000"/>
                </a:solidFill>
              </a:rPr>
              <a:t>% 17</a:t>
            </a:r>
            <a:endParaRPr lang="tr-TR" sz="2800" b="1" dirty="0">
              <a:solidFill>
                <a:srgbClr val="FF0000"/>
              </a:solidFill>
            </a:endParaRPr>
          </a:p>
        </p:txBody>
      </p:sp>
      <p:sp>
        <p:nvSpPr>
          <p:cNvPr id="25" name="24 Metin kutusu"/>
          <p:cNvSpPr txBox="1"/>
          <p:nvPr/>
        </p:nvSpPr>
        <p:spPr>
          <a:xfrm>
            <a:off x="4657725" y="3295650"/>
            <a:ext cx="1323975" cy="523220"/>
          </a:xfrm>
          <a:prstGeom prst="rect">
            <a:avLst/>
          </a:prstGeom>
          <a:noFill/>
        </p:spPr>
        <p:txBody>
          <a:bodyPr wrap="square" rtlCol="0">
            <a:spAutoFit/>
          </a:bodyPr>
          <a:lstStyle/>
          <a:p>
            <a:r>
              <a:rPr lang="tr-TR" sz="2800" b="1" dirty="0" smtClean="0">
                <a:solidFill>
                  <a:schemeClr val="accent2">
                    <a:lumMod val="75000"/>
                  </a:schemeClr>
                </a:solidFill>
              </a:rPr>
              <a:t>% 33</a:t>
            </a:r>
            <a:endParaRPr lang="tr-TR" sz="2800" b="1" dirty="0">
              <a:solidFill>
                <a:schemeClr val="accent2">
                  <a:lumMod val="75000"/>
                </a:schemeClr>
              </a:solidFill>
            </a:endParaRPr>
          </a:p>
        </p:txBody>
      </p:sp>
      <p:sp>
        <p:nvSpPr>
          <p:cNvPr id="26" name="25 Metin kutusu"/>
          <p:cNvSpPr txBox="1"/>
          <p:nvPr/>
        </p:nvSpPr>
        <p:spPr>
          <a:xfrm>
            <a:off x="4762500" y="3752850"/>
            <a:ext cx="1323975" cy="523220"/>
          </a:xfrm>
          <a:prstGeom prst="rect">
            <a:avLst/>
          </a:prstGeom>
          <a:noFill/>
        </p:spPr>
        <p:txBody>
          <a:bodyPr wrap="square" rtlCol="0">
            <a:spAutoFit/>
          </a:bodyPr>
          <a:lstStyle/>
          <a:p>
            <a:r>
              <a:rPr lang="tr-TR" sz="2800" b="1" dirty="0" smtClean="0">
                <a:solidFill>
                  <a:schemeClr val="accent3">
                    <a:lumMod val="75000"/>
                  </a:schemeClr>
                </a:solidFill>
              </a:rPr>
              <a:t>% 33</a:t>
            </a:r>
            <a:endParaRPr lang="tr-TR" sz="2800" b="1" dirty="0">
              <a:solidFill>
                <a:schemeClr val="accent3">
                  <a:lumMod val="75000"/>
                </a:schemeClr>
              </a:solidFill>
            </a:endParaRPr>
          </a:p>
        </p:txBody>
      </p:sp>
      <p:sp>
        <p:nvSpPr>
          <p:cNvPr id="27" name="26 Metin kutusu"/>
          <p:cNvSpPr txBox="1"/>
          <p:nvPr/>
        </p:nvSpPr>
        <p:spPr>
          <a:xfrm>
            <a:off x="4429125" y="4257675"/>
            <a:ext cx="1323975" cy="523220"/>
          </a:xfrm>
          <a:prstGeom prst="rect">
            <a:avLst/>
          </a:prstGeom>
          <a:noFill/>
        </p:spPr>
        <p:txBody>
          <a:bodyPr wrap="square" rtlCol="0">
            <a:spAutoFit/>
          </a:bodyPr>
          <a:lstStyle/>
          <a:p>
            <a:r>
              <a:rPr lang="tr-TR" sz="2800" b="1" dirty="0" smtClean="0">
                <a:solidFill>
                  <a:schemeClr val="accent4">
                    <a:lumMod val="75000"/>
                  </a:schemeClr>
                </a:solidFill>
              </a:rPr>
              <a:t>% 17</a:t>
            </a:r>
            <a:endParaRPr lang="tr-TR" sz="2800" b="1" dirty="0">
              <a:solidFill>
                <a:schemeClr val="accent4">
                  <a:lumMod val="75000"/>
                </a:schemeClr>
              </a:solidFill>
            </a:endParaRPr>
          </a:p>
        </p:txBody>
      </p:sp>
      <p:sp>
        <p:nvSpPr>
          <p:cNvPr id="19" name="18 Dikdörtgen"/>
          <p:cNvSpPr/>
          <p:nvPr/>
        </p:nvSpPr>
        <p:spPr>
          <a:xfrm>
            <a:off x="139148" y="0"/>
            <a:ext cx="8736495"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20" name="Group 3"/>
          <p:cNvGrpSpPr/>
          <p:nvPr/>
        </p:nvGrpSpPr>
        <p:grpSpPr>
          <a:xfrm>
            <a:off x="99391" y="0"/>
            <a:ext cx="8909282" cy="1077218"/>
            <a:chOff x="94421" y="-1046798"/>
            <a:chExt cx="11879043" cy="1436291"/>
          </a:xfrm>
          <a:solidFill>
            <a:schemeClr val="accent1">
              <a:lumMod val="20000"/>
              <a:lumOff val="80000"/>
            </a:schemeClr>
          </a:solidFill>
        </p:grpSpPr>
        <p:sp>
          <p:nvSpPr>
            <p:cNvPr id="28" name="TextBox 4"/>
            <p:cNvSpPr txBox="1"/>
            <p:nvPr/>
          </p:nvSpPr>
          <p:spPr>
            <a:xfrm>
              <a:off x="94421" y="-1046798"/>
              <a:ext cx="11879043" cy="1436291"/>
            </a:xfrm>
            <a:prstGeom prst="rect">
              <a:avLst/>
            </a:prstGeom>
            <a:grp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9" name="Rectangle 5"/>
            <p:cNvSpPr/>
            <p:nvPr/>
          </p:nvSpPr>
          <p:spPr>
            <a:xfrm>
              <a:off x="324617" y="-345078"/>
              <a:ext cx="10944665" cy="697627"/>
            </a:xfrm>
            <a:prstGeom prst="rect">
              <a:avLst/>
            </a:prstGeom>
            <a:grpFill/>
          </p:spPr>
          <p:txBody>
            <a:bodyPr wrap="square">
              <a:spAutoFit/>
            </a:bodyPr>
            <a:lstStyle/>
            <a:p>
              <a:pPr algn="ctr"/>
              <a:r>
                <a:rPr lang="tr-TR" sz="2800" b="1" dirty="0" smtClean="0">
                  <a:ln w="1905"/>
                  <a:solidFill>
                    <a:srgbClr val="FFFF00"/>
                  </a:solidFill>
                  <a:effectLst>
                    <a:innerShdw blurRad="69850" dist="43180" dir="5400000">
                      <a:srgbClr val="000000">
                        <a:alpha val="65000"/>
                      </a:srgbClr>
                    </a:innerShdw>
                  </a:effectLst>
                  <a:latin typeface="Arial Black" panose="020B0A04020102020204" pitchFamily="34" charset="0"/>
                </a:rPr>
                <a:t>PUAN  DAĞILIMI</a:t>
              </a:r>
              <a:endParaRPr lang="en-US" sz="2800" b="1" dirty="0">
                <a:ln w="1905"/>
                <a:solidFill>
                  <a:srgbClr val="FFFF00"/>
                </a:solidFill>
                <a:effectLst>
                  <a:innerShdw blurRad="69850" dist="43180" dir="5400000">
                    <a:srgbClr val="000000">
                      <a:alpha val="65000"/>
                    </a:srgbClr>
                  </a:innerShdw>
                </a:effectLst>
                <a:latin typeface="Arial Black" panose="020B0A04020102020204" pitchFamily="34" charset="0"/>
              </a:endParaRPr>
            </a:p>
          </p:txBody>
        </p:sp>
      </p:grpSp>
      <p:pic>
        <p:nvPicPr>
          <p:cNvPr id="30" name="29 Resim" descr="11-interest-rates-6-600.jpg"/>
          <p:cNvPicPr>
            <a:picLocks noChangeAspect="1"/>
          </p:cNvPicPr>
          <p:nvPr/>
        </p:nvPicPr>
        <p:blipFill>
          <a:blip r:embed="rId2" cstate="print"/>
          <a:stretch>
            <a:fillRect/>
          </a:stretch>
        </p:blipFill>
        <p:spPr>
          <a:xfrm>
            <a:off x="5626101" y="2228851"/>
            <a:ext cx="3517899" cy="2638424"/>
          </a:xfrm>
          <a:prstGeom prst="rect">
            <a:avLst/>
          </a:prstGeom>
          <a:solidFill>
            <a:schemeClr val="accent6">
              <a:lumMod val="20000"/>
              <a:lumOff val="80000"/>
            </a:schemeClr>
          </a:solidFill>
        </p:spPr>
      </p:pic>
      <p:grpSp>
        <p:nvGrpSpPr>
          <p:cNvPr id="31" name="30 Grup"/>
          <p:cNvGrpSpPr/>
          <p:nvPr/>
        </p:nvGrpSpPr>
        <p:grpSpPr>
          <a:xfrm>
            <a:off x="312965" y="2501913"/>
            <a:ext cx="2471057" cy="2468880"/>
            <a:chOff x="312965" y="2501913"/>
            <a:chExt cx="2471057" cy="2468880"/>
          </a:xfrm>
          <a:solidFill>
            <a:schemeClr val="accent6">
              <a:lumMod val="20000"/>
              <a:lumOff val="80000"/>
            </a:schemeClr>
          </a:solidFill>
        </p:grpSpPr>
        <p:sp>
          <p:nvSpPr>
            <p:cNvPr id="7" name="Oval 6"/>
            <p:cNvSpPr/>
            <p:nvPr/>
          </p:nvSpPr>
          <p:spPr>
            <a:xfrm>
              <a:off x="312965" y="2501913"/>
              <a:ext cx="2471057" cy="2468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33430" y="2785705"/>
              <a:ext cx="1940350" cy="2031325"/>
            </a:xfrm>
            <a:prstGeom prst="rect">
              <a:avLst/>
            </a:prstGeom>
            <a:grpFill/>
          </p:spPr>
          <p:txBody>
            <a:bodyPr wrap="square" rtlCol="0">
              <a:spAutoFit/>
            </a:bodyPr>
            <a:lstStyle/>
            <a:p>
              <a:pPr algn="ctr"/>
              <a:r>
                <a:rPr lang="tr-TR" sz="5400" b="1" dirty="0" smtClean="0">
                  <a:latin typeface="Bebas Neue" panose="020B0606020202050201" pitchFamily="34" charset="0"/>
                </a:rPr>
                <a:t>TYT</a:t>
              </a:r>
              <a:r>
                <a:rPr lang="en-US" sz="5400" b="1" dirty="0" smtClean="0">
                  <a:latin typeface="Bebas Neue" panose="020B0606020202050201" pitchFamily="34" charset="0"/>
                </a:rPr>
                <a:t> </a:t>
              </a:r>
              <a:endParaRPr lang="en-US" sz="5400" b="1" dirty="0">
                <a:latin typeface="Bebas Neue" panose="020B0606020202050201" pitchFamily="34" charset="0"/>
              </a:endParaRPr>
            </a:p>
            <a:p>
              <a:pPr algn="ctr"/>
              <a:r>
                <a:rPr lang="tr-TR" sz="2400" b="1" dirty="0" smtClean="0">
                  <a:latin typeface="Bebas Neue" panose="020B0606020202050201" pitchFamily="34" charset="0"/>
                </a:rPr>
                <a:t>TEMEL YETERLİLİK TESTİ</a:t>
              </a:r>
              <a:endParaRPr lang="en-US" sz="2400" b="1" dirty="0">
                <a:latin typeface="Bebas Neue" panose="020B0606020202050201" pitchFamily="34" charset="0"/>
              </a:endParaRPr>
            </a:p>
          </p:txBody>
        </p:sp>
      </p:grpSp>
      <p:sp>
        <p:nvSpPr>
          <p:cNvPr id="37" name="36 Slayt Numarası Yer Tutucusu"/>
          <p:cNvSpPr>
            <a:spLocks noGrp="1"/>
          </p:cNvSpPr>
          <p:nvPr>
            <p:ph type="sldNum" sz="quarter" idx="12"/>
          </p:nvPr>
        </p:nvSpPr>
        <p:spPr/>
        <p:txBody>
          <a:bodyPr/>
          <a:lstStyle/>
          <a:p>
            <a:fld id="{2F0443AE-4F20-4B40-B91B-135E9B6A23DD}" type="slidenum">
              <a:rPr lang="en-US" smtClean="0"/>
              <a:pPr/>
              <a:t>12</a:t>
            </a:fld>
            <a:endParaRPr lang="en-US"/>
          </a:p>
        </p:txBody>
      </p:sp>
    </p:spTree>
    <p:extLst>
      <p:ext uri="{BB962C8B-B14F-4D97-AF65-F5344CB8AC3E}">
        <p14:creationId xmlns:p14="http://schemas.microsoft.com/office/powerpoint/2010/main" val="15154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edge">
                                      <p:cBhvr>
                                        <p:cTn id="15" dur="2000"/>
                                        <p:tgtEl>
                                          <p:spTgt spid="30"/>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80">
                                          <p:stCondLst>
                                            <p:cond delay="0"/>
                                          </p:stCondLst>
                                        </p:cTn>
                                        <p:tgtEl>
                                          <p:spTgt spid="31"/>
                                        </p:tgtEl>
                                      </p:cBhvr>
                                    </p:animEffect>
                                    <p:anim calcmode="lin" valueType="num">
                                      <p:cBhvr>
                                        <p:cTn id="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5" dur="26">
                                          <p:stCondLst>
                                            <p:cond delay="650"/>
                                          </p:stCondLst>
                                        </p:cTn>
                                        <p:tgtEl>
                                          <p:spTgt spid="31"/>
                                        </p:tgtEl>
                                      </p:cBhvr>
                                      <p:to x="100000" y="60000"/>
                                    </p:animScale>
                                    <p:animScale>
                                      <p:cBhvr>
                                        <p:cTn id="26" dur="166" decel="50000">
                                          <p:stCondLst>
                                            <p:cond delay="676"/>
                                          </p:stCondLst>
                                        </p:cTn>
                                        <p:tgtEl>
                                          <p:spTgt spid="31"/>
                                        </p:tgtEl>
                                      </p:cBhvr>
                                      <p:to x="100000" y="100000"/>
                                    </p:animScale>
                                    <p:animScale>
                                      <p:cBhvr>
                                        <p:cTn id="27" dur="26">
                                          <p:stCondLst>
                                            <p:cond delay="1312"/>
                                          </p:stCondLst>
                                        </p:cTn>
                                        <p:tgtEl>
                                          <p:spTgt spid="31"/>
                                        </p:tgtEl>
                                      </p:cBhvr>
                                      <p:to x="100000" y="80000"/>
                                    </p:animScale>
                                    <p:animScale>
                                      <p:cBhvr>
                                        <p:cTn id="28" dur="166" decel="50000">
                                          <p:stCondLst>
                                            <p:cond delay="1338"/>
                                          </p:stCondLst>
                                        </p:cTn>
                                        <p:tgtEl>
                                          <p:spTgt spid="31"/>
                                        </p:tgtEl>
                                      </p:cBhvr>
                                      <p:to x="100000" y="100000"/>
                                    </p:animScale>
                                    <p:animScale>
                                      <p:cBhvr>
                                        <p:cTn id="29" dur="26">
                                          <p:stCondLst>
                                            <p:cond delay="1642"/>
                                          </p:stCondLst>
                                        </p:cTn>
                                        <p:tgtEl>
                                          <p:spTgt spid="31"/>
                                        </p:tgtEl>
                                      </p:cBhvr>
                                      <p:to x="100000" y="90000"/>
                                    </p:animScale>
                                    <p:animScale>
                                      <p:cBhvr>
                                        <p:cTn id="30" dur="166" decel="50000">
                                          <p:stCondLst>
                                            <p:cond delay="1668"/>
                                          </p:stCondLst>
                                        </p:cTn>
                                        <p:tgtEl>
                                          <p:spTgt spid="31"/>
                                        </p:tgtEl>
                                      </p:cBhvr>
                                      <p:to x="100000" y="100000"/>
                                    </p:animScale>
                                    <p:animScale>
                                      <p:cBhvr>
                                        <p:cTn id="31" dur="26">
                                          <p:stCondLst>
                                            <p:cond delay="1808"/>
                                          </p:stCondLst>
                                        </p:cTn>
                                        <p:tgtEl>
                                          <p:spTgt spid="31"/>
                                        </p:tgtEl>
                                      </p:cBhvr>
                                      <p:to x="100000" y="95000"/>
                                    </p:animScale>
                                    <p:animScale>
                                      <p:cBhvr>
                                        <p:cTn id="32" dur="166" decel="50000">
                                          <p:stCondLst>
                                            <p:cond delay="1834"/>
                                          </p:stCondLst>
                                        </p:cTn>
                                        <p:tgtEl>
                                          <p:spTgt spid="31"/>
                                        </p:tgtEl>
                                      </p:cBhvr>
                                      <p:to x="100000" y="100000"/>
                                    </p:animScale>
                                  </p:childTnLst>
                                </p:cTn>
                              </p:par>
                            </p:childTnLst>
                          </p:cTn>
                        </p:par>
                        <p:par>
                          <p:cTn id="33" fill="hold">
                            <p:stCondLst>
                              <p:cond delay="5000"/>
                            </p:stCondLst>
                            <p:childTnLst>
                              <p:par>
                                <p:cTn id="34" presetID="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0-#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39" presetClass="entr" presetSubtype="0" accel="10000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8500"/>
                            </p:stCondLst>
                            <p:childTnLst>
                              <p:par>
                                <p:cTn id="75" presetID="39" presetClass="entr" presetSubtype="0" accel="10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00843277"/>
              </p:ext>
            </p:extLst>
          </p:nvPr>
        </p:nvGraphicFramePr>
        <p:xfrm>
          <a:off x="-592308" y="1654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65886" y="1208632"/>
            <a:ext cx="1520240" cy="461665"/>
          </a:xfrm>
          <a:prstGeom prst="rect">
            <a:avLst/>
          </a:prstGeom>
          <a:noFill/>
        </p:spPr>
        <p:txBody>
          <a:bodyPr wrap="square" rtlCol="0">
            <a:spAutoFit/>
          </a:bodyPr>
          <a:lstStyle/>
          <a:p>
            <a:r>
              <a:rPr lang="tr-TR" sz="2400" dirty="0" smtClean="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53" name="52 Grup"/>
          <p:cNvGrpSpPr/>
          <p:nvPr/>
        </p:nvGrpSpPr>
        <p:grpSpPr>
          <a:xfrm>
            <a:off x="4670330" y="2717837"/>
            <a:ext cx="4473669" cy="1254088"/>
            <a:chOff x="4670330" y="2717837"/>
            <a:chExt cx="4473669" cy="1254088"/>
          </a:xfrm>
        </p:grpSpPr>
        <p:sp>
          <p:nvSpPr>
            <p:cNvPr id="47" name="46 Dikdörtgen"/>
            <p:cNvSpPr/>
            <p:nvPr/>
          </p:nvSpPr>
          <p:spPr>
            <a:xfrm>
              <a:off x="5286374" y="2990850"/>
              <a:ext cx="3857625" cy="981075"/>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tx1"/>
                  </a:solidFill>
                </a:rPr>
                <a:t>Temel Yeterlilik Testi </a:t>
              </a:r>
              <a:r>
                <a:rPr lang="tr-TR" b="1" dirty="0" smtClean="0">
                  <a:solidFill>
                    <a:schemeClr val="tx1"/>
                  </a:solidFill>
                </a:rPr>
                <a:t>%40 </a:t>
              </a:r>
              <a:endParaRPr lang="tr-TR" sz="1400" b="1" dirty="0" smtClean="0">
                <a:solidFill>
                  <a:schemeClr val="tx1"/>
                </a:solidFill>
              </a:endParaRPr>
            </a:p>
            <a:p>
              <a:r>
                <a:rPr lang="tr-TR" sz="1400" b="1" dirty="0" smtClean="0">
                  <a:solidFill>
                    <a:schemeClr val="tx1"/>
                  </a:solidFill>
                </a:rPr>
                <a:t>Matematik Testi </a:t>
              </a:r>
              <a:r>
                <a:rPr lang="tr-TR" sz="1600" b="1" dirty="0" smtClean="0">
                  <a:solidFill>
                    <a:schemeClr val="tx1"/>
                  </a:solidFill>
                </a:rPr>
                <a:t>% 30</a:t>
              </a:r>
              <a:endParaRPr lang="tr-TR" sz="1400" b="1" dirty="0" smtClean="0">
                <a:solidFill>
                  <a:schemeClr val="tx1"/>
                </a:solidFill>
              </a:endParaRPr>
            </a:p>
            <a:p>
              <a:r>
                <a:rPr lang="tr-TR" sz="1400" b="1" dirty="0" smtClean="0">
                  <a:solidFill>
                    <a:schemeClr val="tx1"/>
                  </a:solidFill>
                </a:rPr>
                <a:t> Fen Bilimleri Testi </a:t>
              </a:r>
              <a:r>
                <a:rPr lang="tr-TR" sz="1600" b="1" dirty="0" smtClean="0">
                  <a:solidFill>
                    <a:schemeClr val="tx1"/>
                  </a:solidFill>
                </a:rPr>
                <a:t>%30</a:t>
              </a:r>
              <a:endParaRPr lang="en-US" sz="1400" b="1" dirty="0" smtClean="0">
                <a:solidFill>
                  <a:schemeClr val="tx1"/>
                </a:solidFill>
              </a:endParaRPr>
            </a:p>
            <a:p>
              <a:pPr algn="ctr"/>
              <a:endParaRPr lang="tr-TR" dirty="0"/>
            </a:p>
          </p:txBody>
        </p:sp>
        <p:grpSp>
          <p:nvGrpSpPr>
            <p:cNvPr id="2" name="46 Grup"/>
            <p:cNvGrpSpPr/>
            <p:nvPr/>
          </p:nvGrpSpPr>
          <p:grpSpPr>
            <a:xfrm>
              <a:off x="4670330" y="2717837"/>
              <a:ext cx="4216495" cy="1062990"/>
              <a:chOff x="4670330" y="2279687"/>
              <a:chExt cx="4216495" cy="1062990"/>
            </a:xfrm>
          </p:grpSpPr>
          <p:sp>
            <p:nvSpPr>
              <p:cNvPr id="21" name="TextBox 20"/>
              <p:cNvSpPr txBox="1"/>
              <p:nvPr/>
            </p:nvSpPr>
            <p:spPr>
              <a:xfrm>
                <a:off x="5193877" y="2279687"/>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864671" y="2283279"/>
            <a:ext cx="1171154" cy="954107"/>
          </a:xfrm>
          <a:prstGeom prst="rect">
            <a:avLst/>
          </a:prstGeom>
          <a:solidFill>
            <a:schemeClr val="accent6">
              <a:lumMod val="20000"/>
              <a:lumOff val="80000"/>
            </a:schemeClr>
          </a:solidFill>
        </p:spPr>
        <p:txBody>
          <a:bodyPr wrap="none" rtlCol="0">
            <a:spAutoFit/>
          </a:bodyPr>
          <a:lstStyle/>
          <a:p>
            <a:pPr algn="ctr"/>
            <a:r>
              <a:rPr lang="tr-TR" sz="2800" b="1" dirty="0" smtClean="0"/>
              <a:t>SÖZEL </a:t>
            </a:r>
          </a:p>
          <a:p>
            <a:pPr algn="ctr"/>
            <a:r>
              <a:rPr lang="tr-TR" sz="2800" b="1" dirty="0" smtClean="0"/>
              <a:t>PUAN</a:t>
            </a:r>
            <a:endParaRPr lang="tr-TR" sz="2800" b="1" dirty="0"/>
          </a:p>
        </p:txBody>
      </p:sp>
      <p:sp>
        <p:nvSpPr>
          <p:cNvPr id="37" name="36 Metin kutusu"/>
          <p:cNvSpPr txBox="1"/>
          <p:nvPr/>
        </p:nvSpPr>
        <p:spPr>
          <a:xfrm>
            <a:off x="2667493" y="2276600"/>
            <a:ext cx="1438664" cy="954107"/>
          </a:xfrm>
          <a:prstGeom prst="rect">
            <a:avLst/>
          </a:prstGeom>
          <a:noFill/>
        </p:spPr>
        <p:txBody>
          <a:bodyPr wrap="none" rtlCol="0">
            <a:spAutoFit/>
          </a:bodyPr>
          <a:lstStyle/>
          <a:p>
            <a:pPr algn="ctr"/>
            <a:r>
              <a:rPr lang="tr-TR" sz="2800" b="1" dirty="0" smtClean="0"/>
              <a:t>SAYISAL </a:t>
            </a:r>
          </a:p>
          <a:p>
            <a:pPr algn="ctr"/>
            <a:r>
              <a:rPr lang="tr-TR" sz="2800" b="1" dirty="0" smtClean="0"/>
              <a:t>PUAN</a:t>
            </a:r>
            <a:endParaRPr lang="tr-TR" sz="2800" b="1" dirty="0"/>
          </a:p>
        </p:txBody>
      </p:sp>
      <p:sp>
        <p:nvSpPr>
          <p:cNvPr id="38" name="37 Metin kutusu"/>
          <p:cNvSpPr txBox="1"/>
          <p:nvPr/>
        </p:nvSpPr>
        <p:spPr>
          <a:xfrm>
            <a:off x="682335" y="4210175"/>
            <a:ext cx="1438664" cy="954107"/>
          </a:xfrm>
          <a:prstGeom prst="rect">
            <a:avLst/>
          </a:prstGeom>
          <a:noFill/>
        </p:spPr>
        <p:txBody>
          <a:bodyPr wrap="square" rtlCol="0">
            <a:spAutoFit/>
          </a:bodyPr>
          <a:lstStyle/>
          <a:p>
            <a:pPr algn="ctr"/>
            <a:r>
              <a:rPr lang="tr-TR" sz="2800" b="1" dirty="0" smtClean="0"/>
              <a:t>EŞİT AĞIRLIK </a:t>
            </a:r>
          </a:p>
        </p:txBody>
      </p:sp>
      <p:sp>
        <p:nvSpPr>
          <p:cNvPr id="39" name="38 Metin kutusu"/>
          <p:cNvSpPr txBox="1"/>
          <p:nvPr/>
        </p:nvSpPr>
        <p:spPr>
          <a:xfrm>
            <a:off x="2804630" y="4157850"/>
            <a:ext cx="1151277" cy="954107"/>
          </a:xfrm>
          <a:prstGeom prst="rect">
            <a:avLst/>
          </a:prstGeom>
          <a:noFill/>
        </p:spPr>
        <p:txBody>
          <a:bodyPr wrap="none" rtlCol="0">
            <a:spAutoFit/>
          </a:bodyPr>
          <a:lstStyle/>
          <a:p>
            <a:pPr algn="ctr"/>
            <a:r>
              <a:rPr lang="tr-TR" sz="2800" b="1" dirty="0" smtClean="0"/>
              <a:t>DİL </a:t>
            </a:r>
          </a:p>
          <a:p>
            <a:pPr algn="ctr"/>
            <a:r>
              <a:rPr lang="tr-TR" sz="2800" b="1" dirty="0" smtClean="0"/>
              <a:t>PUANI</a:t>
            </a:r>
            <a:endParaRPr lang="tr-TR" sz="2800" b="1" dirty="0"/>
          </a:p>
        </p:txBody>
      </p:sp>
      <p:grpSp>
        <p:nvGrpSpPr>
          <p:cNvPr id="52" name="51 Grup"/>
          <p:cNvGrpSpPr/>
          <p:nvPr/>
        </p:nvGrpSpPr>
        <p:grpSpPr>
          <a:xfrm>
            <a:off x="4613180" y="1271945"/>
            <a:ext cx="4407254" cy="1254552"/>
            <a:chOff x="4613180" y="1271945"/>
            <a:chExt cx="4416520" cy="1254552"/>
          </a:xfrm>
        </p:grpSpPr>
        <p:sp>
          <p:nvSpPr>
            <p:cNvPr id="46" name="45 Dikdörtgen"/>
            <p:cNvSpPr/>
            <p:nvPr/>
          </p:nvSpPr>
          <p:spPr>
            <a:xfrm>
              <a:off x="5248275" y="1670297"/>
              <a:ext cx="3765810" cy="83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50 Grup"/>
            <p:cNvGrpSpPr/>
            <p:nvPr/>
          </p:nvGrpSpPr>
          <p:grpSpPr>
            <a:xfrm>
              <a:off x="4613180" y="1271945"/>
              <a:ext cx="4416520" cy="1254552"/>
              <a:chOff x="4613180" y="1271945"/>
              <a:chExt cx="4416520" cy="1254552"/>
            </a:xfrm>
          </p:grpSpPr>
          <p:sp>
            <p:nvSpPr>
              <p:cNvPr id="16" name="Rectangle 15"/>
              <p:cNvSpPr/>
              <p:nvPr/>
            </p:nvSpPr>
            <p:spPr>
              <a:xfrm>
                <a:off x="5248276" y="1603167"/>
                <a:ext cx="3781424" cy="923330"/>
              </a:xfrm>
              <a:prstGeom prst="rect">
                <a:avLst/>
              </a:prstGeom>
              <a:solidFill>
                <a:schemeClr val="accent5">
                  <a:lumMod val="20000"/>
                  <a:lumOff val="80000"/>
                </a:schemeClr>
              </a:solidFill>
            </p:spPr>
            <p:txBody>
              <a:bodyPr wrap="square">
                <a:spAutoFit/>
              </a:bodyPr>
              <a:lstStyle/>
              <a:p>
                <a:r>
                  <a:rPr lang="tr-TR" sz="1400" b="1" dirty="0" smtClean="0"/>
                  <a:t>Temel Yeterlilik Testi </a:t>
                </a:r>
                <a:r>
                  <a:rPr lang="tr-TR" b="1" dirty="0" smtClean="0"/>
                  <a:t>%40</a:t>
                </a:r>
                <a:r>
                  <a:rPr lang="tr-TR" sz="1050" b="1" dirty="0" smtClean="0"/>
                  <a:t> </a:t>
                </a:r>
                <a:endParaRPr lang="tr-TR" sz="1000" b="1" dirty="0" smtClean="0"/>
              </a:p>
              <a:p>
                <a:r>
                  <a:rPr lang="tr-TR" sz="1300" b="1" dirty="0" smtClean="0"/>
                  <a:t>Türk Dili ve Edebiyatı – Sosyal Bilimler-1 Testi </a:t>
                </a:r>
                <a:r>
                  <a:rPr lang="tr-TR" b="1" dirty="0" smtClean="0"/>
                  <a:t>% 30</a:t>
                </a:r>
                <a:endParaRPr lang="tr-TR" sz="1600" b="1" dirty="0" smtClean="0"/>
              </a:p>
              <a:p>
                <a:r>
                  <a:rPr lang="tr-TR" sz="1200" b="1" dirty="0" smtClean="0"/>
                  <a:t> </a:t>
                </a:r>
                <a:r>
                  <a:rPr lang="tr-TR" sz="1300" b="1" dirty="0" smtClean="0"/>
                  <a:t>Sosyal Bilimler-2 Testi </a:t>
                </a:r>
                <a:r>
                  <a:rPr lang="tr-TR" b="1" dirty="0" smtClean="0"/>
                  <a:t>%30</a:t>
                </a:r>
                <a:endParaRPr lang="en-US" sz="1000" b="1" dirty="0"/>
              </a:p>
            </p:txBody>
          </p:sp>
          <p:sp>
            <p:nvSpPr>
              <p:cNvPr id="17" name="TextBox 16"/>
              <p:cNvSpPr txBox="1"/>
              <p:nvPr/>
            </p:nvSpPr>
            <p:spPr>
              <a:xfrm>
                <a:off x="5136727" y="1271945"/>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Sözel Puan</a:t>
                </a:r>
                <a:endParaRPr lang="en-US" dirty="0">
                  <a:solidFill>
                    <a:schemeClr val="tx2">
                      <a:lumMod val="50000"/>
                    </a:schemeClr>
                  </a:solidFill>
                  <a:latin typeface="Bebas Neue" panose="020B0606020202050201" pitchFamily="34" charset="0"/>
                </a:endParaRPr>
              </a:p>
            </p:txBody>
          </p:sp>
          <p:grpSp>
            <p:nvGrpSpPr>
              <p:cNvPr id="4"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55" name="54 Grup"/>
          <p:cNvGrpSpPr/>
          <p:nvPr/>
        </p:nvGrpSpPr>
        <p:grpSpPr>
          <a:xfrm>
            <a:off x="4698905" y="4116494"/>
            <a:ext cx="4445095" cy="1284181"/>
            <a:chOff x="4698905" y="4116494"/>
            <a:chExt cx="4445095" cy="1284181"/>
          </a:xfrm>
        </p:grpSpPr>
        <p:sp>
          <p:nvSpPr>
            <p:cNvPr id="48" name="47 Dikdörtgen"/>
            <p:cNvSpPr/>
            <p:nvPr/>
          </p:nvSpPr>
          <p:spPr>
            <a:xfrm>
              <a:off x="5295901" y="4419600"/>
              <a:ext cx="3848099" cy="981075"/>
            </a:xfrm>
            <a:prstGeom prst="rect">
              <a:avLst/>
            </a:prstGeom>
            <a:solidFill>
              <a:schemeClr val="accent2">
                <a:lumMod val="40000"/>
                <a:lumOff val="60000"/>
              </a:schemeClr>
            </a:solidFill>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tx1"/>
                  </a:solidFill>
                </a:rPr>
                <a:t>Temel Yeterlilik Testi </a:t>
              </a:r>
              <a:r>
                <a:rPr lang="tr-TR" b="1" dirty="0" smtClean="0">
                  <a:solidFill>
                    <a:schemeClr val="tx1"/>
                  </a:solidFill>
                </a:rPr>
                <a:t>%40 </a:t>
              </a:r>
              <a:endParaRPr lang="tr-TR" sz="1400" b="1" dirty="0" smtClean="0">
                <a:solidFill>
                  <a:schemeClr val="tx1"/>
                </a:solidFill>
              </a:endParaRPr>
            </a:p>
            <a:p>
              <a:r>
                <a:rPr lang="tr-TR" sz="1400" b="1" dirty="0" smtClean="0">
                  <a:solidFill>
                    <a:schemeClr val="tx1"/>
                  </a:solidFill>
                </a:rPr>
                <a:t>Matematik Testi </a:t>
              </a:r>
              <a:r>
                <a:rPr lang="tr-TR" sz="1600" b="1" dirty="0" smtClean="0">
                  <a:solidFill>
                    <a:schemeClr val="tx1"/>
                  </a:solidFill>
                </a:rPr>
                <a:t>% 30</a:t>
              </a:r>
              <a:endParaRPr lang="tr-TR" sz="1400" b="1" dirty="0" smtClean="0">
                <a:solidFill>
                  <a:schemeClr val="tx1"/>
                </a:solidFill>
              </a:endParaRPr>
            </a:p>
            <a:p>
              <a:r>
                <a:rPr lang="tr-TR" sz="1300" b="1" dirty="0" smtClean="0">
                  <a:solidFill>
                    <a:schemeClr val="tx1"/>
                  </a:solidFill>
                </a:rPr>
                <a:t>Türk Dili ve Edebiyatı – Sosyal Bilimler-1 Testi </a:t>
              </a:r>
              <a:r>
                <a:rPr lang="tr-TR" sz="1400" b="1" dirty="0" smtClean="0">
                  <a:solidFill>
                    <a:schemeClr val="tx1"/>
                  </a:solidFill>
                </a:rPr>
                <a:t> </a:t>
              </a:r>
              <a:r>
                <a:rPr lang="tr-TR" sz="1600" b="1" dirty="0" smtClean="0">
                  <a:solidFill>
                    <a:schemeClr val="tx1"/>
                  </a:solidFill>
                </a:rPr>
                <a:t>%30</a:t>
              </a:r>
              <a:endParaRPr lang="en-US" sz="1400" b="1" dirty="0" smtClean="0">
                <a:solidFill>
                  <a:schemeClr val="tx1"/>
                </a:solidFill>
              </a:endParaRPr>
            </a:p>
            <a:p>
              <a:pPr algn="ctr"/>
              <a:endParaRPr lang="tr-TR" dirty="0">
                <a:solidFill>
                  <a:schemeClr val="tx1"/>
                </a:solidFill>
              </a:endParaRPr>
            </a:p>
          </p:txBody>
        </p:sp>
        <p:grpSp>
          <p:nvGrpSpPr>
            <p:cNvPr id="5" name="47 Grup"/>
            <p:cNvGrpSpPr/>
            <p:nvPr/>
          </p:nvGrpSpPr>
          <p:grpSpPr>
            <a:xfrm>
              <a:off x="4698905" y="4116494"/>
              <a:ext cx="4254595" cy="1005840"/>
              <a:chOff x="4698905" y="3440219"/>
              <a:chExt cx="4254595" cy="1005840"/>
            </a:xfrm>
          </p:grpSpPr>
          <p:sp>
            <p:nvSpPr>
              <p:cNvPr id="24" name="TextBox 23"/>
              <p:cNvSpPr txBox="1"/>
              <p:nvPr/>
            </p:nvSpPr>
            <p:spPr>
              <a:xfrm>
                <a:off x="5260552" y="3440219"/>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Eşit </a:t>
                </a:r>
                <a:r>
                  <a:rPr lang="tr-TR" dirty="0">
                    <a:solidFill>
                      <a:schemeClr val="tx2">
                        <a:lumMod val="50000"/>
                      </a:schemeClr>
                    </a:solidFill>
                    <a:latin typeface="Bebas Neue" panose="020B0606020202050201" pitchFamily="34" charset="0"/>
                  </a:rPr>
                  <a:t>A</a:t>
                </a:r>
                <a:r>
                  <a:rPr lang="tr-TR" dirty="0" smtClean="0">
                    <a:solidFill>
                      <a:schemeClr val="tx2">
                        <a:lumMod val="50000"/>
                      </a:schemeClr>
                    </a:solidFill>
                    <a:latin typeface="Bebas Neue" panose="020B0606020202050201" pitchFamily="34" charset="0"/>
                  </a:rPr>
                  <a:t>ğırlık Puan</a:t>
                </a:r>
                <a:endParaRPr lang="en-US" dirty="0">
                  <a:solidFill>
                    <a:schemeClr val="tx2">
                      <a:lumMod val="50000"/>
                    </a:schemeClr>
                  </a:solidFill>
                  <a:latin typeface="Bebas Neue" panose="020B0606020202050201" pitchFamily="34" charset="0"/>
                </a:endParaRPr>
              </a:p>
            </p:txBody>
          </p:sp>
          <p:grpSp>
            <p:nvGrpSpPr>
              <p:cNvPr id="6"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54" name="53 Grup"/>
          <p:cNvGrpSpPr/>
          <p:nvPr/>
        </p:nvGrpSpPr>
        <p:grpSpPr>
          <a:xfrm>
            <a:off x="4670330" y="5455764"/>
            <a:ext cx="4473670" cy="1087912"/>
            <a:chOff x="4670330" y="5455764"/>
            <a:chExt cx="4473670" cy="1087912"/>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tx1"/>
                  </a:solidFill>
                </a:rPr>
                <a:t>Temel Yeterlilik Testi </a:t>
              </a:r>
              <a:r>
                <a:rPr lang="tr-TR" b="1" dirty="0" smtClean="0">
                  <a:solidFill>
                    <a:schemeClr val="tx1"/>
                  </a:solidFill>
                </a:rPr>
                <a:t>%40 </a:t>
              </a:r>
              <a:endParaRPr lang="tr-TR" sz="1400" b="1" dirty="0" smtClean="0">
                <a:solidFill>
                  <a:schemeClr val="tx1"/>
                </a:solidFill>
              </a:endParaRPr>
            </a:p>
            <a:p>
              <a:r>
                <a:rPr lang="tr-TR" sz="1400" b="1" dirty="0" smtClean="0">
                  <a:solidFill>
                    <a:schemeClr val="tx1"/>
                  </a:solidFill>
                </a:rPr>
                <a:t>Yabancı Dil Testi </a:t>
              </a:r>
              <a:r>
                <a:rPr lang="tr-TR" sz="1600" b="1" dirty="0" smtClean="0">
                  <a:solidFill>
                    <a:schemeClr val="tx1"/>
                  </a:solidFill>
                </a:rPr>
                <a:t>% 60</a:t>
              </a:r>
              <a:endParaRPr lang="tr-TR" sz="1400" b="1" dirty="0" smtClean="0">
                <a:solidFill>
                  <a:schemeClr val="tx1"/>
                </a:solidFill>
              </a:endParaRPr>
            </a:p>
            <a:p>
              <a:pPr algn="ctr"/>
              <a:endParaRPr lang="tr-TR" dirty="0">
                <a:solidFill>
                  <a:schemeClr val="tx1"/>
                </a:solidFill>
              </a:endParaRPr>
            </a:p>
          </p:txBody>
        </p:sp>
        <p:grpSp>
          <p:nvGrpSpPr>
            <p:cNvPr id="8" name="48 Grup"/>
            <p:cNvGrpSpPr/>
            <p:nvPr/>
          </p:nvGrpSpPr>
          <p:grpSpPr>
            <a:xfrm>
              <a:off x="4670330" y="5455764"/>
              <a:ext cx="4245070" cy="834390"/>
              <a:chOff x="4670330" y="4655664"/>
              <a:chExt cx="4245070" cy="834390"/>
            </a:xfrm>
          </p:grpSpPr>
          <p:sp>
            <p:nvSpPr>
              <p:cNvPr id="27" name="TextBox 26"/>
              <p:cNvSpPr txBox="1"/>
              <p:nvPr/>
            </p:nvSpPr>
            <p:spPr>
              <a:xfrm>
                <a:off x="5222452" y="4655664"/>
                <a:ext cx="3692948" cy="369332"/>
              </a:xfrm>
              <a:prstGeom prst="rect">
                <a:avLst/>
              </a:prstGeom>
              <a:noFill/>
            </p:spPr>
            <p:txBody>
              <a:bodyPr wrap="square" rtlCol="0">
                <a:spAutoFit/>
              </a:bodyPr>
              <a:lstStyle/>
              <a:p>
                <a:r>
                  <a:rPr lang="tr-TR" err="1" smtClean="0">
                    <a:solidFill>
                      <a:schemeClr val="tx2">
                        <a:lumMod val="50000"/>
                      </a:schemeClr>
                    </a:solidFill>
                    <a:latin typeface="Bebas Neue" panose="020B0606020202050201" pitchFamily="34" charset="0"/>
                  </a:rPr>
                  <a:t>Dİl</a:t>
                </a:r>
                <a:r>
                  <a:rPr lang="tr-TR" dirty="0" smtClean="0">
                    <a:solidFill>
                      <a:schemeClr val="tx2">
                        <a:lumMod val="50000"/>
                      </a:schemeClr>
                    </a:solidFill>
                    <a:latin typeface="Bebas Neue" panose="020B0606020202050201" pitchFamily="34" charset="0"/>
                  </a:rPr>
                  <a:t> Puan</a:t>
                </a:r>
                <a:endParaRPr lang="en-US" dirty="0">
                  <a:solidFill>
                    <a:schemeClr val="tx2">
                      <a:lumMod val="50000"/>
                    </a:schemeClr>
                  </a:solidFill>
                  <a:latin typeface="Bebas Neue" panose="020B0606020202050201" pitchFamily="34" charset="0"/>
                </a:endParaRPr>
              </a:p>
            </p:txBody>
          </p:sp>
          <p:grpSp>
            <p:nvGrpSpPr>
              <p:cNvPr id="10" name="43 Grup"/>
              <p:cNvGrpSpPr/>
              <p:nvPr/>
            </p:nvGrpSpPr>
            <p:grpSpPr>
              <a:xfrm>
                <a:off x="4670330" y="4941414"/>
                <a:ext cx="548640" cy="548640"/>
                <a:chOff x="4670330" y="4703289"/>
                <a:chExt cx="548640" cy="548640"/>
              </a:xfrm>
            </p:grpSpPr>
            <p:sp>
              <p:nvSpPr>
                <p:cNvPr id="28" name="Oval 27"/>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4849532"/>
                  <a:ext cx="228600" cy="228600"/>
                </a:xfrm>
                <a:prstGeom prst="rect">
                  <a:avLst/>
                </a:prstGeom>
              </p:spPr>
            </p:pic>
          </p:grpSp>
        </p:grpSp>
      </p:gr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3" name="Group 3"/>
          <p:cNvGrpSpPr/>
          <p:nvPr/>
        </p:nvGrpSpPr>
        <p:grpSpPr>
          <a:xfrm>
            <a:off x="-135327" y="0"/>
            <a:ext cx="9144000" cy="1077218"/>
            <a:chOff x="-218536" y="-1046798"/>
            <a:chExt cx="12192000" cy="1436291"/>
          </a:xfrm>
        </p:grpSpPr>
        <p:sp>
          <p:nvSpPr>
            <p:cNvPr id="44"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PUAN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türlerİ</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 VE TESTLER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45" name="Rectangle 5"/>
            <p:cNvSpPr/>
            <p:nvPr/>
          </p:nvSpPr>
          <p:spPr>
            <a:xfrm>
              <a:off x="324617" y="-433978"/>
              <a:ext cx="10944665" cy="615553"/>
            </a:xfrm>
            <a:prstGeom prst="rect">
              <a:avLst/>
            </a:prstGeom>
          </p:spPr>
          <p:txBody>
            <a:bodyPr wrap="square">
              <a:spAutoFit/>
            </a:bodyPr>
            <a:lstStyle/>
            <a:p>
              <a:pPr algn="ct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20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edge">
                                      <p:cBhvr>
                                        <p:cTn id="44" dur="20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2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edge">
                                      <p:cBhvr>
                                        <p:cTn id="5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animBg="1"/>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3353" y="177798"/>
          <a:ext cx="8848728" cy="3001841"/>
        </p:xfrm>
        <a:graphic>
          <a:graphicData uri="http://schemas.openxmlformats.org/drawingml/2006/table">
            <a:tbl>
              <a:tblPr firstRow="1" bandRow="1">
                <a:tableStyleId>{8799B23B-EC83-4686-B30A-512413B5E67A}</a:tableStyleId>
              </a:tblPr>
              <a:tblGrid>
                <a:gridCol w="737394">
                  <a:extLst>
                    <a:ext uri="{9D8B030D-6E8A-4147-A177-3AD203B41FA5}">
                      <a16:colId xmlns="" xmlns:a16="http://schemas.microsoft.com/office/drawing/2014/main" val="20000"/>
                    </a:ext>
                  </a:extLst>
                </a:gridCol>
                <a:gridCol w="643728">
                  <a:extLst>
                    <a:ext uri="{9D8B030D-6E8A-4147-A177-3AD203B41FA5}">
                      <a16:colId xmlns="" xmlns:a16="http://schemas.microsoft.com/office/drawing/2014/main" val="20001"/>
                    </a:ext>
                  </a:extLst>
                </a:gridCol>
                <a:gridCol w="831060">
                  <a:extLst>
                    <a:ext uri="{9D8B030D-6E8A-4147-A177-3AD203B41FA5}">
                      <a16:colId xmlns="" xmlns:a16="http://schemas.microsoft.com/office/drawing/2014/main" val="20002"/>
                    </a:ext>
                  </a:extLst>
                </a:gridCol>
                <a:gridCol w="737394">
                  <a:extLst>
                    <a:ext uri="{9D8B030D-6E8A-4147-A177-3AD203B41FA5}">
                      <a16:colId xmlns="" xmlns:a16="http://schemas.microsoft.com/office/drawing/2014/main" val="20003"/>
                    </a:ext>
                  </a:extLst>
                </a:gridCol>
                <a:gridCol w="737394">
                  <a:extLst>
                    <a:ext uri="{9D8B030D-6E8A-4147-A177-3AD203B41FA5}">
                      <a16:colId xmlns="" xmlns:a16="http://schemas.microsoft.com/office/drawing/2014/main" val="20004"/>
                    </a:ext>
                  </a:extLst>
                </a:gridCol>
                <a:gridCol w="737394">
                  <a:extLst>
                    <a:ext uri="{9D8B030D-6E8A-4147-A177-3AD203B41FA5}">
                      <a16:colId xmlns="" xmlns:a16="http://schemas.microsoft.com/office/drawing/2014/main" val="20005"/>
                    </a:ext>
                  </a:extLst>
                </a:gridCol>
                <a:gridCol w="737394">
                  <a:extLst>
                    <a:ext uri="{9D8B030D-6E8A-4147-A177-3AD203B41FA5}">
                      <a16:colId xmlns="" xmlns:a16="http://schemas.microsoft.com/office/drawing/2014/main" val="20006"/>
                    </a:ext>
                  </a:extLst>
                </a:gridCol>
                <a:gridCol w="737394">
                  <a:extLst>
                    <a:ext uri="{9D8B030D-6E8A-4147-A177-3AD203B41FA5}">
                      <a16:colId xmlns="" xmlns:a16="http://schemas.microsoft.com/office/drawing/2014/main" val="20007"/>
                    </a:ext>
                  </a:extLst>
                </a:gridCol>
                <a:gridCol w="737394">
                  <a:extLst>
                    <a:ext uri="{9D8B030D-6E8A-4147-A177-3AD203B41FA5}">
                      <a16:colId xmlns="" xmlns:a16="http://schemas.microsoft.com/office/drawing/2014/main" val="20008"/>
                    </a:ext>
                  </a:extLst>
                </a:gridCol>
                <a:gridCol w="737394">
                  <a:extLst>
                    <a:ext uri="{9D8B030D-6E8A-4147-A177-3AD203B41FA5}">
                      <a16:colId xmlns="" xmlns:a16="http://schemas.microsoft.com/office/drawing/2014/main" val="20009"/>
                    </a:ext>
                  </a:extLst>
                </a:gridCol>
                <a:gridCol w="737394">
                  <a:extLst>
                    <a:ext uri="{9D8B030D-6E8A-4147-A177-3AD203B41FA5}">
                      <a16:colId xmlns="" xmlns:a16="http://schemas.microsoft.com/office/drawing/2014/main" val="20010"/>
                    </a:ext>
                  </a:extLst>
                </a:gridCol>
                <a:gridCol w="737394">
                  <a:extLst>
                    <a:ext uri="{9D8B030D-6E8A-4147-A177-3AD203B41FA5}">
                      <a16:colId xmlns="" xmlns:a16="http://schemas.microsoft.com/office/drawing/2014/main" val="20011"/>
                    </a:ext>
                  </a:extLst>
                </a:gridCol>
              </a:tblGrid>
              <a:tr h="413947">
                <a:tc gridSpan="12">
                  <a:txBody>
                    <a:bodyPr/>
                    <a:lstStyle/>
                    <a:p>
                      <a:pPr algn="ctr"/>
                      <a:r>
                        <a:rPr lang="tr-TR" dirty="0" smtClean="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578391">
                <a:tc gridSpan="12">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510345">
                <a:tc rowSpan="2">
                  <a:txBody>
                    <a:bodyPr/>
                    <a:lstStyle/>
                    <a:p>
                      <a:pPr algn="ctr"/>
                      <a:r>
                        <a:rPr lang="tr-TR" sz="1100" dirty="0" smtClean="0"/>
                        <a:t>Puan Türü</a:t>
                      </a:r>
                      <a:endParaRPr lang="tr-TR" sz="1100" b="1" dirty="0"/>
                    </a:p>
                  </a:txBody>
                  <a:tcPr anchor="ctr"/>
                </a:tc>
                <a:tc rowSpan="2">
                  <a:txBody>
                    <a:bodyPr/>
                    <a:lstStyle/>
                    <a:p>
                      <a:pPr algn="ctr"/>
                      <a:r>
                        <a:rPr lang="tr-TR" sz="1100" dirty="0" smtClean="0"/>
                        <a:t>Türkçe</a:t>
                      </a:r>
                      <a:endParaRPr lang="tr-TR" sz="1100" b="0" dirty="0"/>
                    </a:p>
                  </a:txBody>
                  <a:tcPr anchor="ctr"/>
                </a:tc>
                <a:tc rowSpan="2">
                  <a:txBody>
                    <a:bodyPr/>
                    <a:lstStyle/>
                    <a:p>
                      <a:pPr algn="ctr"/>
                      <a:r>
                        <a:rPr lang="tr-TR" sz="1100" dirty="0" smtClean="0"/>
                        <a:t>Temel  Matematik</a:t>
                      </a:r>
                      <a:endParaRPr lang="tr-TR" sz="1100" b="0" dirty="0"/>
                    </a:p>
                  </a:txBody>
                  <a:tcPr anchor="ctr"/>
                </a:tc>
                <a:tc rowSpan="2">
                  <a:txBody>
                    <a:bodyPr/>
                    <a:lstStyle/>
                    <a:p>
                      <a:pPr algn="ctr"/>
                      <a:r>
                        <a:rPr lang="tr-TR" sz="1100" dirty="0" smtClean="0"/>
                        <a:t>Fen Bilimleri</a:t>
                      </a:r>
                      <a:endParaRPr lang="tr-TR" sz="1100" b="0" dirty="0"/>
                    </a:p>
                  </a:txBody>
                  <a:tcPr anchor="ctr"/>
                </a:tc>
                <a:tc rowSpan="2">
                  <a:txBody>
                    <a:bodyPr/>
                    <a:lstStyle/>
                    <a:p>
                      <a:pPr algn="ctr"/>
                      <a:r>
                        <a:rPr lang="tr-TR" sz="1100" dirty="0" smtClean="0"/>
                        <a:t>Sosyal Bilimler</a:t>
                      </a:r>
                      <a:endParaRPr lang="tr-TR" sz="1100" b="0" dirty="0"/>
                    </a:p>
                  </a:txBody>
                  <a:tcPr anchor="ctr"/>
                </a:tc>
                <a:tc gridSpan="3">
                  <a:txBody>
                    <a:bodyPr/>
                    <a:lstStyle/>
                    <a:p>
                      <a:pPr algn="ctr"/>
                      <a:r>
                        <a:rPr lang="tr-TR" sz="1400" b="1" dirty="0" smtClean="0"/>
                        <a:t>Türk Dili ve Edebiyatı- Sosyal Bilimler-1</a:t>
                      </a:r>
                      <a:endParaRPr lang="tr-TR" sz="1400" b="1" dirty="0"/>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smtClean="0"/>
                        <a:t>Sosyal Bilimler-2</a:t>
                      </a:r>
                      <a:endParaRPr lang="tr-TR" sz="1400"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smtClean="0"/>
                        <a:t>Türk Dili ve Edebiyatı </a:t>
                      </a:r>
                      <a:endParaRPr lang="tr-TR" sz="1100" b="0" dirty="0"/>
                    </a:p>
                  </a:txBody>
                  <a:tcPr anchor="ctr"/>
                </a:tc>
                <a:tc>
                  <a:txBody>
                    <a:bodyPr/>
                    <a:lstStyle/>
                    <a:p>
                      <a:pPr algn="ctr"/>
                      <a:r>
                        <a:rPr lang="tr-TR" sz="1100" dirty="0" smtClean="0"/>
                        <a:t>Tarih-1</a:t>
                      </a:r>
                      <a:endParaRPr lang="tr-TR" sz="1100" b="0" dirty="0"/>
                    </a:p>
                  </a:txBody>
                  <a:tcPr anchor="ctr"/>
                </a:tc>
                <a:tc>
                  <a:txBody>
                    <a:bodyPr/>
                    <a:lstStyle/>
                    <a:p>
                      <a:pPr algn="ctr"/>
                      <a:r>
                        <a:rPr lang="tr-TR" sz="1100" dirty="0" err="1" smtClean="0"/>
                        <a:t>Coğ</a:t>
                      </a:r>
                      <a:r>
                        <a:rPr lang="tr-TR" sz="1100" dirty="0" smtClean="0"/>
                        <a:t>.-1 </a:t>
                      </a:r>
                      <a:endParaRPr lang="tr-TR" sz="1100" b="0" dirty="0"/>
                    </a:p>
                  </a:txBody>
                  <a:tcPr anchor="ctr"/>
                </a:tc>
                <a:tc>
                  <a:txBody>
                    <a:bodyPr/>
                    <a:lstStyle/>
                    <a:p>
                      <a:pPr algn="ctr"/>
                      <a:r>
                        <a:rPr lang="tr-TR" sz="1100" dirty="0" smtClean="0"/>
                        <a:t>Tarih-2</a:t>
                      </a:r>
                      <a:endParaRPr lang="tr-TR" sz="1100" b="0" dirty="0"/>
                    </a:p>
                  </a:txBody>
                  <a:tcPr anchor="ctr"/>
                </a:tc>
                <a:tc>
                  <a:txBody>
                    <a:bodyPr/>
                    <a:lstStyle/>
                    <a:p>
                      <a:pPr algn="ctr"/>
                      <a:r>
                        <a:rPr lang="tr-TR" sz="1100" dirty="0" err="1" smtClean="0"/>
                        <a:t>Coğ</a:t>
                      </a:r>
                      <a:r>
                        <a:rPr lang="tr-TR" sz="1100" dirty="0" smtClean="0"/>
                        <a:t>.-2 </a:t>
                      </a:r>
                      <a:endParaRPr lang="tr-TR" sz="1100" b="0" dirty="0"/>
                    </a:p>
                  </a:txBody>
                  <a:tcPr anchor="ctr"/>
                </a:tc>
                <a:tc>
                  <a:txBody>
                    <a:bodyPr/>
                    <a:lstStyle/>
                    <a:p>
                      <a:pPr algn="ctr"/>
                      <a:r>
                        <a:rPr lang="tr-TR" sz="1100" dirty="0" smtClean="0"/>
                        <a:t>Felsefe Grubu </a:t>
                      </a:r>
                      <a:endParaRPr lang="tr-TR" sz="1100" b="0" dirty="0"/>
                    </a:p>
                  </a:txBody>
                  <a:tcPr anchor="ctr"/>
                </a:tc>
                <a:tc>
                  <a:txBody>
                    <a:bodyPr/>
                    <a:lstStyle/>
                    <a:p>
                      <a:pPr algn="ctr"/>
                      <a:r>
                        <a:rPr lang="tr-TR" sz="1100" dirty="0" smtClean="0"/>
                        <a:t>DİKAB</a:t>
                      </a:r>
                      <a:endParaRPr lang="tr-TR" sz="1100" b="0" dirty="0"/>
                    </a:p>
                  </a:txBody>
                  <a:tcPr anchor="ctr"/>
                </a:tc>
                <a:extLst>
                  <a:ext uri="{0D108BD9-81ED-4DB2-BD59-A6C34878D82A}">
                    <a16:rowId xmlns="" xmlns:a16="http://schemas.microsoft.com/office/drawing/2014/main" val="10004"/>
                  </a:ext>
                </a:extLst>
              </a:tr>
              <a:tr h="413947">
                <a:tc>
                  <a:txBody>
                    <a:bodyPr/>
                    <a:lstStyle/>
                    <a:p>
                      <a:r>
                        <a:rPr lang="tr-TR" dirty="0" smtClean="0"/>
                        <a:t>Sözel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8</a:t>
                      </a:r>
                      <a:endParaRPr lang="tr-TR" dirty="0"/>
                    </a:p>
                  </a:txBody>
                  <a:tcPr/>
                </a:tc>
                <a:tc>
                  <a:txBody>
                    <a:bodyPr/>
                    <a:lstStyle/>
                    <a:p>
                      <a:pPr algn="ctr"/>
                      <a:r>
                        <a:rPr lang="tr-TR" dirty="0" smtClean="0"/>
                        <a:t>9</a:t>
                      </a:r>
                      <a:endParaRPr lang="tr-TR" dirty="0"/>
                    </a:p>
                  </a:txBody>
                  <a:tcPr/>
                </a:tc>
                <a:tc>
                  <a:txBody>
                    <a:bodyPr/>
                    <a:lstStyle/>
                    <a:p>
                      <a:pPr algn="ctr"/>
                      <a:r>
                        <a:rPr lang="tr-TR" dirty="0" smtClean="0"/>
                        <a:t>5</a:t>
                      </a:r>
                      <a:endParaRPr lang="tr-TR" dirty="0"/>
                    </a:p>
                  </a:txBody>
                  <a:tcPr/>
                </a:tc>
                <a:extLst>
                  <a:ext uri="{0D108BD9-81ED-4DB2-BD59-A6C34878D82A}">
                    <a16:rowId xmlns="" xmlns:a16="http://schemas.microsoft.com/office/drawing/2014/main" val="10005"/>
                  </a:ext>
                </a:extLst>
              </a:tr>
            </a:tbl>
          </a:graphicData>
        </a:graphic>
      </p:graphicFrame>
      <p:graphicFrame>
        <p:nvGraphicFramePr>
          <p:cNvPr id="5" name="3 İçerik Yer Tutucusu"/>
          <p:cNvGraphicFramePr>
            <a:graphicFrameLocks/>
          </p:cNvGraphicFramePr>
          <p:nvPr>
            <p:extLst>
              <p:ext uri="{D42A27DB-BD31-4B8C-83A1-F6EECF244321}">
                <p14:modId xmlns:p14="http://schemas.microsoft.com/office/powerpoint/2010/main" val="1222738424"/>
              </p:ext>
            </p:extLst>
          </p:nvPr>
        </p:nvGraphicFramePr>
        <p:xfrm>
          <a:off x="133346" y="3778250"/>
          <a:ext cx="8851165" cy="2372360"/>
        </p:xfrm>
        <a:graphic>
          <a:graphicData uri="http://schemas.openxmlformats.org/drawingml/2006/table">
            <a:tbl>
              <a:tblPr firstRow="1" bandRow="1">
                <a:tableStyleId>{BC89EF96-8CEA-46FF-86C4-4CE0E7609802}</a:tableStyleId>
              </a:tblPr>
              <a:tblGrid>
                <a:gridCol w="983463">
                  <a:extLst>
                    <a:ext uri="{9D8B030D-6E8A-4147-A177-3AD203B41FA5}">
                      <a16:colId xmlns="" xmlns:a16="http://schemas.microsoft.com/office/drawing/2014/main" val="20000"/>
                    </a:ext>
                  </a:extLst>
                </a:gridCol>
                <a:gridCol w="858540">
                  <a:extLst>
                    <a:ext uri="{9D8B030D-6E8A-4147-A177-3AD203B41FA5}">
                      <a16:colId xmlns="" xmlns:a16="http://schemas.microsoft.com/office/drawing/2014/main" val="20001"/>
                    </a:ext>
                  </a:extLst>
                </a:gridCol>
                <a:gridCol w="1108385">
                  <a:extLst>
                    <a:ext uri="{9D8B030D-6E8A-4147-A177-3AD203B41FA5}">
                      <a16:colId xmlns="" xmlns:a16="http://schemas.microsoft.com/office/drawing/2014/main" val="20002"/>
                    </a:ext>
                  </a:extLst>
                </a:gridCol>
                <a:gridCol w="983463">
                  <a:extLst>
                    <a:ext uri="{9D8B030D-6E8A-4147-A177-3AD203B41FA5}">
                      <a16:colId xmlns="" xmlns:a16="http://schemas.microsoft.com/office/drawing/2014/main" val="20003"/>
                    </a:ext>
                  </a:extLst>
                </a:gridCol>
                <a:gridCol w="983463">
                  <a:extLst>
                    <a:ext uri="{9D8B030D-6E8A-4147-A177-3AD203B41FA5}">
                      <a16:colId xmlns="" xmlns:a16="http://schemas.microsoft.com/office/drawing/2014/main" val="20004"/>
                    </a:ext>
                  </a:extLst>
                </a:gridCol>
                <a:gridCol w="1132913">
                  <a:extLst>
                    <a:ext uri="{9D8B030D-6E8A-4147-A177-3AD203B41FA5}">
                      <a16:colId xmlns="" xmlns:a16="http://schemas.microsoft.com/office/drawing/2014/main" val="20005"/>
                    </a:ext>
                  </a:extLst>
                </a:gridCol>
                <a:gridCol w="834012">
                  <a:extLst>
                    <a:ext uri="{9D8B030D-6E8A-4147-A177-3AD203B41FA5}">
                      <a16:colId xmlns="" xmlns:a16="http://schemas.microsoft.com/office/drawing/2014/main" val="20006"/>
                    </a:ext>
                  </a:extLst>
                </a:gridCol>
                <a:gridCol w="983463">
                  <a:extLst>
                    <a:ext uri="{9D8B030D-6E8A-4147-A177-3AD203B41FA5}">
                      <a16:colId xmlns="" xmlns:a16="http://schemas.microsoft.com/office/drawing/2014/main" val="20007"/>
                    </a:ext>
                  </a:extLst>
                </a:gridCol>
                <a:gridCol w="983463">
                  <a:extLst>
                    <a:ext uri="{9D8B030D-6E8A-4147-A177-3AD203B41FA5}">
                      <a16:colId xmlns="" xmlns:a16="http://schemas.microsoft.com/office/drawing/2014/main" val="20008"/>
                    </a:ext>
                  </a:extLst>
                </a:gridCol>
              </a:tblGrid>
              <a:tr h="370840">
                <a:tc gridSpan="9">
                  <a:txBody>
                    <a:bodyPr/>
                    <a:lstStyle/>
                    <a:p>
                      <a:pPr algn="ctr"/>
                      <a:r>
                        <a:rPr lang="tr-TR" dirty="0" smtClean="0"/>
                        <a:t>SAYISAL PUAN</a:t>
                      </a:r>
                      <a:endParaRPr lang="tr-TR" dirty="0">
                        <a:solidFill>
                          <a:schemeClr val="accent6">
                            <a:lumMod val="75000"/>
                          </a:schemeClr>
                        </a:solidFill>
                      </a:endParaRPr>
                    </a:p>
                  </a:txBody>
                  <a:tcPr>
                    <a:solidFill>
                      <a:schemeClr val="bg1"/>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gridSpan="9">
                  <a:txBody>
                    <a:bodyPr/>
                    <a:lstStyle/>
                    <a:p>
                      <a:pPr algn="ctr"/>
                      <a:r>
                        <a:rPr lang="tr-TR" sz="2800" dirty="0" smtClean="0"/>
                        <a:t>Testlerin Ağırlıkları (%) </a:t>
                      </a:r>
                      <a:endParaRPr lang="tr-TR" sz="2800" dirty="0"/>
                    </a:p>
                  </a:txBody>
                  <a:tcPr>
                    <a:solidFill>
                      <a:schemeClr val="accent5">
                        <a:lumMod val="20000"/>
                        <a:lumOff val="80000"/>
                        <a:alpha val="2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370840">
                <a:tc rowSpan="2">
                  <a:txBody>
                    <a:bodyPr/>
                    <a:lstStyle/>
                    <a:p>
                      <a:pPr algn="ctr"/>
                      <a:r>
                        <a:rPr lang="tr-TR" sz="1400" dirty="0" smtClean="0"/>
                        <a:t>Puan Türü</a:t>
                      </a:r>
                      <a:endParaRPr lang="tr-TR" sz="1400" b="1" dirty="0"/>
                    </a:p>
                  </a:txBody>
                  <a:tcPr anchor="ctr">
                    <a:solidFill>
                      <a:schemeClr val="bg1"/>
                    </a:solidFill>
                  </a:tcPr>
                </a:tc>
                <a:tc rowSpan="2">
                  <a:txBody>
                    <a:bodyPr/>
                    <a:lstStyle/>
                    <a:p>
                      <a:pPr algn="ctr"/>
                      <a:r>
                        <a:rPr lang="tr-TR" sz="1200" dirty="0" smtClean="0"/>
                        <a:t>Türkçe</a:t>
                      </a:r>
                      <a:endParaRPr lang="tr-TR" sz="1200" b="0" dirty="0"/>
                    </a:p>
                  </a:txBody>
                  <a:tcPr anchor="ctr">
                    <a:solidFill>
                      <a:schemeClr val="bg1"/>
                    </a:solidFill>
                  </a:tcPr>
                </a:tc>
                <a:tc rowSpan="2">
                  <a:txBody>
                    <a:bodyPr/>
                    <a:lstStyle/>
                    <a:p>
                      <a:pPr algn="ctr"/>
                      <a:r>
                        <a:rPr lang="tr-TR" sz="1200" dirty="0" smtClean="0"/>
                        <a:t>Temel  Matematik</a:t>
                      </a:r>
                      <a:endParaRPr lang="tr-TR" sz="1200" b="0" dirty="0"/>
                    </a:p>
                  </a:txBody>
                  <a:tcPr anchor="ctr">
                    <a:solidFill>
                      <a:schemeClr val="bg1"/>
                    </a:solidFill>
                  </a:tcPr>
                </a:tc>
                <a:tc rowSpan="2">
                  <a:txBody>
                    <a:bodyPr/>
                    <a:lstStyle/>
                    <a:p>
                      <a:pPr algn="ctr"/>
                      <a:r>
                        <a:rPr lang="tr-TR" sz="1200" dirty="0" smtClean="0"/>
                        <a:t>Fen Bilimleri</a:t>
                      </a:r>
                      <a:endParaRPr lang="tr-TR" sz="1200" b="0" dirty="0"/>
                    </a:p>
                  </a:txBody>
                  <a:tcPr anchor="ctr">
                    <a:solidFill>
                      <a:schemeClr val="bg1"/>
                    </a:solidFill>
                  </a:tcPr>
                </a:tc>
                <a:tc rowSpan="2">
                  <a:txBody>
                    <a:bodyPr/>
                    <a:lstStyle/>
                    <a:p>
                      <a:pPr algn="ctr"/>
                      <a:r>
                        <a:rPr lang="tr-TR" sz="1200" dirty="0" smtClean="0"/>
                        <a:t>Sosyal Bilimler</a:t>
                      </a:r>
                      <a:endParaRPr lang="tr-TR" sz="1200" b="0" dirty="0"/>
                    </a:p>
                  </a:txBody>
                  <a:tcPr anchor="ctr">
                    <a:solidFill>
                      <a:schemeClr val="bg1"/>
                    </a:solidFill>
                  </a:tcPr>
                </a:tc>
                <a:tc>
                  <a:txBody>
                    <a:bodyPr/>
                    <a:lstStyle/>
                    <a:p>
                      <a:pPr algn="ctr"/>
                      <a:r>
                        <a:rPr lang="tr-TR" sz="1600" b="1" dirty="0" smtClean="0"/>
                        <a:t>Matematik </a:t>
                      </a:r>
                      <a:endParaRPr lang="tr-TR" sz="1600" b="1" dirty="0"/>
                    </a:p>
                  </a:txBody>
                  <a:tcPr anchor="ctr">
                    <a:solidFill>
                      <a:schemeClr val="bg1"/>
                    </a:solidFill>
                  </a:tcPr>
                </a:tc>
                <a:tc gridSpan="3">
                  <a:txBody>
                    <a:bodyPr/>
                    <a:lstStyle/>
                    <a:p>
                      <a:pPr algn="ctr"/>
                      <a:r>
                        <a:rPr lang="tr-TR" sz="1600" b="1" dirty="0" smtClean="0"/>
                        <a:t>Fen Bilimleri</a:t>
                      </a:r>
                      <a:endParaRPr lang="tr-TR" sz="1600" b="1" dirty="0"/>
                    </a:p>
                  </a:txBody>
                  <a:tcPr anchor="ctr">
                    <a:solidFill>
                      <a:schemeClr val="bg1"/>
                    </a:solidFill>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solidFill>
                      <a:schemeClr val="bg1"/>
                    </a:solidFill>
                  </a:tcPr>
                </a:tc>
                <a:tc>
                  <a:txBody>
                    <a:bodyPr/>
                    <a:lstStyle/>
                    <a:p>
                      <a:pPr algn="ctr"/>
                      <a:r>
                        <a:rPr lang="tr-TR" sz="1200" dirty="0" smtClean="0"/>
                        <a:t>Fizik</a:t>
                      </a:r>
                      <a:endParaRPr lang="tr-TR" sz="1200" b="0" dirty="0"/>
                    </a:p>
                  </a:txBody>
                  <a:tcPr anchor="ctr">
                    <a:solidFill>
                      <a:schemeClr val="bg1"/>
                    </a:solidFill>
                  </a:tcPr>
                </a:tc>
                <a:tc>
                  <a:txBody>
                    <a:bodyPr/>
                    <a:lstStyle/>
                    <a:p>
                      <a:pPr algn="ctr"/>
                      <a:r>
                        <a:rPr lang="tr-TR" sz="1200" dirty="0" smtClean="0"/>
                        <a:t>Kimya</a:t>
                      </a:r>
                      <a:endParaRPr lang="tr-TR" sz="1200" b="0" dirty="0"/>
                    </a:p>
                  </a:txBody>
                  <a:tcPr anchor="ctr">
                    <a:solidFill>
                      <a:schemeClr val="bg1"/>
                    </a:solidFill>
                  </a:tcPr>
                </a:tc>
                <a:tc>
                  <a:txBody>
                    <a:bodyPr/>
                    <a:lstStyle/>
                    <a:p>
                      <a:pPr algn="ctr"/>
                      <a:r>
                        <a:rPr lang="tr-TR" sz="1200" dirty="0" smtClean="0"/>
                        <a:t>Biyoloji</a:t>
                      </a:r>
                      <a:endParaRPr lang="tr-TR" sz="1200" b="0" dirty="0"/>
                    </a:p>
                  </a:txBody>
                  <a:tcPr anchor="ctr">
                    <a:solidFill>
                      <a:schemeClr val="bg1"/>
                    </a:solidFill>
                  </a:tcPr>
                </a:tc>
                <a:extLst>
                  <a:ext uri="{0D108BD9-81ED-4DB2-BD59-A6C34878D82A}">
                    <a16:rowId xmlns="" xmlns:a16="http://schemas.microsoft.com/office/drawing/2014/main" val="10004"/>
                  </a:ext>
                </a:extLst>
              </a:tr>
              <a:tr h="370840">
                <a:tc>
                  <a:txBody>
                    <a:bodyPr/>
                    <a:lstStyle/>
                    <a:p>
                      <a:r>
                        <a:rPr lang="tr-TR" dirty="0" smtClean="0"/>
                        <a:t>Sayısal</a:t>
                      </a:r>
                      <a:endParaRPr lang="tr-TR" dirty="0"/>
                    </a:p>
                  </a:txBody>
                  <a:tcPr>
                    <a:solidFill>
                      <a:schemeClr val="bg1"/>
                    </a:solidFill>
                  </a:tcPr>
                </a:tc>
                <a:tc>
                  <a:txBody>
                    <a:bodyPr/>
                    <a:lstStyle/>
                    <a:p>
                      <a:pPr algn="ctr"/>
                      <a:r>
                        <a:rPr lang="tr-TR" dirty="0" smtClean="0"/>
                        <a:t>13</a:t>
                      </a:r>
                      <a:endParaRPr lang="tr-TR" dirty="0"/>
                    </a:p>
                  </a:txBody>
                  <a:tcPr>
                    <a:solidFill>
                      <a:schemeClr val="bg1"/>
                    </a:solidFill>
                  </a:tcPr>
                </a:tc>
                <a:tc>
                  <a:txBody>
                    <a:bodyPr/>
                    <a:lstStyle/>
                    <a:p>
                      <a:pPr algn="ctr"/>
                      <a:r>
                        <a:rPr lang="tr-TR" dirty="0" smtClean="0"/>
                        <a:t>13</a:t>
                      </a:r>
                      <a:endParaRPr lang="tr-TR" dirty="0"/>
                    </a:p>
                  </a:txBody>
                  <a:tcPr>
                    <a:solidFill>
                      <a:schemeClr val="bg1"/>
                    </a:solidFill>
                  </a:tcPr>
                </a:tc>
                <a:tc>
                  <a:txBody>
                    <a:bodyPr/>
                    <a:lstStyle/>
                    <a:p>
                      <a:pPr algn="ctr"/>
                      <a:r>
                        <a:rPr lang="tr-TR" dirty="0" smtClean="0"/>
                        <a:t>7</a:t>
                      </a:r>
                      <a:endParaRPr lang="tr-TR" dirty="0"/>
                    </a:p>
                  </a:txBody>
                  <a:tcPr>
                    <a:solidFill>
                      <a:schemeClr val="bg1"/>
                    </a:solidFill>
                  </a:tcPr>
                </a:tc>
                <a:tc>
                  <a:txBody>
                    <a:bodyPr/>
                    <a:lstStyle/>
                    <a:p>
                      <a:pPr algn="ctr"/>
                      <a:r>
                        <a:rPr lang="tr-TR" dirty="0" smtClean="0"/>
                        <a:t>7</a:t>
                      </a:r>
                      <a:endParaRPr lang="tr-TR" dirty="0"/>
                    </a:p>
                  </a:txBody>
                  <a:tcPr>
                    <a:solidFill>
                      <a:schemeClr val="bg1"/>
                    </a:solidFill>
                  </a:tcPr>
                </a:tc>
                <a:tc>
                  <a:txBody>
                    <a:bodyPr/>
                    <a:lstStyle/>
                    <a:p>
                      <a:pPr algn="ctr"/>
                      <a:r>
                        <a:rPr lang="tr-TR" dirty="0" smtClean="0"/>
                        <a:t>30</a:t>
                      </a:r>
                      <a:endParaRPr lang="tr-TR" dirty="0"/>
                    </a:p>
                  </a:txBody>
                  <a:tcPr>
                    <a:solidFill>
                      <a:schemeClr val="bg1"/>
                    </a:solidFill>
                  </a:tcPr>
                </a:tc>
                <a:tc>
                  <a:txBody>
                    <a:bodyPr/>
                    <a:lstStyle/>
                    <a:p>
                      <a:pPr algn="ctr"/>
                      <a:r>
                        <a:rPr lang="tr-TR" dirty="0" smtClean="0"/>
                        <a:t>10</a:t>
                      </a:r>
                      <a:endParaRPr lang="tr-TR" dirty="0"/>
                    </a:p>
                  </a:txBody>
                  <a:tcPr>
                    <a:solidFill>
                      <a:schemeClr val="bg1"/>
                    </a:solidFill>
                  </a:tcPr>
                </a:tc>
                <a:tc>
                  <a:txBody>
                    <a:bodyPr/>
                    <a:lstStyle/>
                    <a:p>
                      <a:pPr algn="ctr"/>
                      <a:r>
                        <a:rPr lang="tr-TR" dirty="0" smtClean="0"/>
                        <a:t>10</a:t>
                      </a:r>
                      <a:endParaRPr lang="tr-TR" dirty="0"/>
                    </a:p>
                  </a:txBody>
                  <a:tcPr>
                    <a:solidFill>
                      <a:schemeClr val="bg1"/>
                    </a:solidFill>
                  </a:tcPr>
                </a:tc>
                <a:tc>
                  <a:txBody>
                    <a:bodyPr/>
                    <a:lstStyle/>
                    <a:p>
                      <a:pPr algn="ctr"/>
                      <a:r>
                        <a:rPr lang="tr-TR" dirty="0" smtClean="0"/>
                        <a:t>10</a:t>
                      </a:r>
                      <a:endParaRPr lang="tr-TR" dirty="0"/>
                    </a:p>
                  </a:txBody>
                  <a:tcPr>
                    <a:solidFill>
                      <a:schemeClr val="bg1"/>
                    </a:solidFill>
                  </a:tcPr>
                </a:tc>
                <a:extLst>
                  <a:ext uri="{0D108BD9-81ED-4DB2-BD59-A6C34878D82A}">
                    <a16:rowId xmlns="" xmlns:a16="http://schemas.microsoft.com/office/drawing/2014/main" val="10005"/>
                  </a:ext>
                </a:extLst>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07780" y="3378199"/>
          <a:ext cx="8595978" cy="2671004"/>
        </p:xfrm>
        <a:graphic>
          <a:graphicData uri="http://schemas.openxmlformats.org/drawingml/2006/table">
            <a:tbl>
              <a:tblPr firstRow="1" bandRow="1">
                <a:tableStyleId>{BC89EF96-8CEA-46FF-86C4-4CE0E7609802}</a:tableStyleId>
              </a:tblPr>
              <a:tblGrid>
                <a:gridCol w="1432663">
                  <a:extLst>
                    <a:ext uri="{9D8B030D-6E8A-4147-A177-3AD203B41FA5}">
                      <a16:colId xmlns="" xmlns:a16="http://schemas.microsoft.com/office/drawing/2014/main" val="20000"/>
                    </a:ext>
                  </a:extLst>
                </a:gridCol>
                <a:gridCol w="1250682">
                  <a:extLst>
                    <a:ext uri="{9D8B030D-6E8A-4147-A177-3AD203B41FA5}">
                      <a16:colId xmlns="" xmlns:a16="http://schemas.microsoft.com/office/drawing/2014/main" val="20001"/>
                    </a:ext>
                  </a:extLst>
                </a:gridCol>
                <a:gridCol w="1614644">
                  <a:extLst>
                    <a:ext uri="{9D8B030D-6E8A-4147-A177-3AD203B41FA5}">
                      <a16:colId xmlns="" xmlns:a16="http://schemas.microsoft.com/office/drawing/2014/main" val="20002"/>
                    </a:ext>
                  </a:extLst>
                </a:gridCol>
                <a:gridCol w="1432663">
                  <a:extLst>
                    <a:ext uri="{9D8B030D-6E8A-4147-A177-3AD203B41FA5}">
                      <a16:colId xmlns="" xmlns:a16="http://schemas.microsoft.com/office/drawing/2014/main" val="20003"/>
                    </a:ext>
                  </a:extLst>
                </a:gridCol>
                <a:gridCol w="1432663">
                  <a:extLst>
                    <a:ext uri="{9D8B030D-6E8A-4147-A177-3AD203B41FA5}">
                      <a16:colId xmlns="" xmlns:a16="http://schemas.microsoft.com/office/drawing/2014/main" val="20004"/>
                    </a:ext>
                  </a:extLst>
                </a:gridCol>
                <a:gridCol w="1432663">
                  <a:extLst>
                    <a:ext uri="{9D8B030D-6E8A-4147-A177-3AD203B41FA5}">
                      <a16:colId xmlns="" xmlns:a16="http://schemas.microsoft.com/office/drawing/2014/main" val="20005"/>
                    </a:ext>
                  </a:extLst>
                </a:gridCol>
              </a:tblGrid>
              <a:tr h="413947">
                <a:tc gridSpan="6">
                  <a:txBody>
                    <a:bodyPr/>
                    <a:lstStyle/>
                    <a:p>
                      <a:pPr algn="ctr"/>
                      <a:r>
                        <a:rPr lang="tr-TR" dirty="0" smtClean="0">
                          <a:solidFill>
                            <a:schemeClr val="tx1"/>
                          </a:solidFill>
                        </a:rPr>
                        <a:t>DİL</a:t>
                      </a:r>
                      <a:r>
                        <a:rPr lang="tr-TR" baseline="0" dirty="0" smtClean="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578391">
                <a:tc gridSpan="6">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smtClean="0"/>
                        <a:t>Yabancı Dil</a:t>
                      </a:r>
                      <a:endParaRPr lang="tr-TR" b="1" dirty="0">
                        <a:solidFill>
                          <a:schemeClr val="tx1">
                            <a:lumMod val="95000"/>
                            <a:lumOff val="5000"/>
                          </a:schemeClr>
                        </a:solidFill>
                      </a:endParaRPr>
                    </a:p>
                  </a:txBody>
                  <a:tcPr anchor="ctr"/>
                </a:tc>
                <a:extLst>
                  <a:ext uri="{0D108BD9-81ED-4DB2-BD59-A6C34878D82A}">
                    <a16:rowId xmlns="" xmlns:a16="http://schemas.microsoft.com/office/drawing/2014/main" val="10002"/>
                  </a:ext>
                </a:extLst>
              </a:tr>
              <a:tr h="850772">
                <a:tc>
                  <a:txBody>
                    <a:bodyPr/>
                    <a:lstStyle/>
                    <a:p>
                      <a:pPr algn="ctr"/>
                      <a:r>
                        <a:rPr lang="tr-TR" sz="1400" dirty="0" smtClean="0"/>
                        <a:t>Puan Türü</a:t>
                      </a:r>
                      <a:endParaRPr lang="tr-TR" sz="1400" b="1" dirty="0"/>
                    </a:p>
                  </a:txBody>
                  <a:tcPr anchor="ctr"/>
                </a:tc>
                <a:tc>
                  <a:txBody>
                    <a:bodyPr/>
                    <a:lstStyle/>
                    <a:p>
                      <a:pPr algn="ctr"/>
                      <a:r>
                        <a:rPr lang="tr-TR" sz="1400" dirty="0" smtClean="0"/>
                        <a:t>Türkçe</a:t>
                      </a:r>
                      <a:endParaRPr lang="tr-TR" sz="1400" b="1" dirty="0"/>
                    </a:p>
                  </a:txBody>
                  <a:tcPr anchor="ctr"/>
                </a:tc>
                <a:tc>
                  <a:txBody>
                    <a:bodyPr/>
                    <a:lstStyle/>
                    <a:p>
                      <a:pPr algn="ctr"/>
                      <a:r>
                        <a:rPr lang="tr-TR" sz="1400" dirty="0" smtClean="0"/>
                        <a:t>Temel  Matematik</a:t>
                      </a:r>
                      <a:endParaRPr lang="tr-TR" sz="1400" b="1" dirty="0"/>
                    </a:p>
                  </a:txBody>
                  <a:tcPr anchor="ctr"/>
                </a:tc>
                <a:tc>
                  <a:txBody>
                    <a:bodyPr/>
                    <a:lstStyle/>
                    <a:p>
                      <a:pPr algn="ctr"/>
                      <a:r>
                        <a:rPr lang="tr-TR" sz="1400" dirty="0" smtClean="0"/>
                        <a:t>Fen Bilimleri</a:t>
                      </a:r>
                      <a:endParaRPr lang="tr-TR" sz="1400" b="1" dirty="0"/>
                    </a:p>
                  </a:txBody>
                  <a:tcPr anchor="ctr"/>
                </a:tc>
                <a:tc>
                  <a:txBody>
                    <a:bodyPr/>
                    <a:lstStyle/>
                    <a:p>
                      <a:pPr algn="ctr"/>
                      <a:r>
                        <a:rPr lang="tr-TR" sz="1400" dirty="0" smtClean="0"/>
                        <a:t>Sosyal Bilimler</a:t>
                      </a:r>
                      <a:endParaRPr lang="tr-TR" sz="1400" b="1" dirty="0"/>
                    </a:p>
                  </a:txBody>
                  <a:tcPr anchor="ctr"/>
                </a:tc>
                <a:tc>
                  <a:txBody>
                    <a:bodyPr/>
                    <a:lstStyle/>
                    <a:p>
                      <a:pPr algn="ctr"/>
                      <a:r>
                        <a:rPr lang="tr-TR" sz="1400" dirty="0" smtClean="0"/>
                        <a:t>Yabancı Dil</a:t>
                      </a:r>
                      <a:endParaRPr lang="tr-TR" sz="1400" b="1" dirty="0"/>
                    </a:p>
                  </a:txBody>
                  <a:tcPr anchor="ctr"/>
                </a:tc>
                <a:extLst>
                  <a:ext uri="{0D108BD9-81ED-4DB2-BD59-A6C34878D82A}">
                    <a16:rowId xmlns="" xmlns:a16="http://schemas.microsoft.com/office/drawing/2014/main" val="10003"/>
                  </a:ext>
                </a:extLst>
              </a:tr>
              <a:tr h="413947">
                <a:tc>
                  <a:txBody>
                    <a:bodyPr/>
                    <a:lstStyle/>
                    <a:p>
                      <a:r>
                        <a:rPr lang="tr-TR" dirty="0" smtClean="0"/>
                        <a:t>DİL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60</a:t>
                      </a:r>
                      <a:endParaRPr lang="tr-TR" dirty="0"/>
                    </a:p>
                  </a:txBody>
                  <a:tcPr/>
                </a:tc>
                <a:extLst>
                  <a:ext uri="{0D108BD9-81ED-4DB2-BD59-A6C34878D82A}">
                    <a16:rowId xmlns="" xmlns:a16="http://schemas.microsoft.com/office/drawing/2014/main" val="10004"/>
                  </a:ext>
                </a:extLst>
              </a:tr>
            </a:tbl>
          </a:graphicData>
        </a:graphic>
      </p:graphicFrame>
      <p:graphicFrame>
        <p:nvGraphicFramePr>
          <p:cNvPr id="5" name="3 İçerik Yer Tutucusu"/>
          <p:cNvGraphicFramePr>
            <a:graphicFrameLocks/>
          </p:cNvGraphicFramePr>
          <p:nvPr/>
        </p:nvGraphicFramePr>
        <p:xfrm>
          <a:off x="292835" y="258873"/>
          <a:ext cx="8851165" cy="2788920"/>
        </p:xfrm>
        <a:graphic>
          <a:graphicData uri="http://schemas.openxmlformats.org/drawingml/2006/table">
            <a:tbl>
              <a:tblPr firstRow="1" bandRow="1">
                <a:tableStyleId>{5DA37D80-6434-44D0-A028-1B22A696006F}</a:tableStyleId>
              </a:tblPr>
              <a:tblGrid>
                <a:gridCol w="983463">
                  <a:extLst>
                    <a:ext uri="{9D8B030D-6E8A-4147-A177-3AD203B41FA5}">
                      <a16:colId xmlns="" xmlns:a16="http://schemas.microsoft.com/office/drawing/2014/main" val="20000"/>
                    </a:ext>
                  </a:extLst>
                </a:gridCol>
                <a:gridCol w="858540">
                  <a:extLst>
                    <a:ext uri="{9D8B030D-6E8A-4147-A177-3AD203B41FA5}">
                      <a16:colId xmlns="" xmlns:a16="http://schemas.microsoft.com/office/drawing/2014/main" val="20001"/>
                    </a:ext>
                  </a:extLst>
                </a:gridCol>
                <a:gridCol w="1108385">
                  <a:extLst>
                    <a:ext uri="{9D8B030D-6E8A-4147-A177-3AD203B41FA5}">
                      <a16:colId xmlns="" xmlns:a16="http://schemas.microsoft.com/office/drawing/2014/main" val="20002"/>
                    </a:ext>
                  </a:extLst>
                </a:gridCol>
                <a:gridCol w="983463">
                  <a:extLst>
                    <a:ext uri="{9D8B030D-6E8A-4147-A177-3AD203B41FA5}">
                      <a16:colId xmlns="" xmlns:a16="http://schemas.microsoft.com/office/drawing/2014/main" val="20003"/>
                    </a:ext>
                  </a:extLst>
                </a:gridCol>
                <a:gridCol w="983463">
                  <a:extLst>
                    <a:ext uri="{9D8B030D-6E8A-4147-A177-3AD203B41FA5}">
                      <a16:colId xmlns="" xmlns:a16="http://schemas.microsoft.com/office/drawing/2014/main" val="20004"/>
                    </a:ext>
                  </a:extLst>
                </a:gridCol>
                <a:gridCol w="1132913">
                  <a:extLst>
                    <a:ext uri="{9D8B030D-6E8A-4147-A177-3AD203B41FA5}">
                      <a16:colId xmlns="" xmlns:a16="http://schemas.microsoft.com/office/drawing/2014/main" val="20005"/>
                    </a:ext>
                  </a:extLst>
                </a:gridCol>
                <a:gridCol w="834012">
                  <a:extLst>
                    <a:ext uri="{9D8B030D-6E8A-4147-A177-3AD203B41FA5}">
                      <a16:colId xmlns="" xmlns:a16="http://schemas.microsoft.com/office/drawing/2014/main" val="20006"/>
                    </a:ext>
                  </a:extLst>
                </a:gridCol>
                <a:gridCol w="983463">
                  <a:extLst>
                    <a:ext uri="{9D8B030D-6E8A-4147-A177-3AD203B41FA5}">
                      <a16:colId xmlns="" xmlns:a16="http://schemas.microsoft.com/office/drawing/2014/main" val="20007"/>
                    </a:ext>
                  </a:extLst>
                </a:gridCol>
                <a:gridCol w="983463">
                  <a:extLst>
                    <a:ext uri="{9D8B030D-6E8A-4147-A177-3AD203B41FA5}">
                      <a16:colId xmlns="" xmlns:a16="http://schemas.microsoft.com/office/drawing/2014/main" val="20008"/>
                    </a:ext>
                  </a:extLst>
                </a:gridCol>
              </a:tblGrid>
              <a:tr h="370840">
                <a:tc gridSpan="9">
                  <a:txBody>
                    <a:bodyPr/>
                    <a:lstStyle/>
                    <a:p>
                      <a:pPr algn="ctr"/>
                      <a:r>
                        <a:rPr lang="tr-TR" dirty="0" smtClean="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370840">
                <a:tc gridSpan="9">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2"/>
                  </a:ext>
                </a:extLst>
              </a:tr>
              <a:tr h="370840">
                <a:tc rowSpan="2">
                  <a:txBody>
                    <a:bodyPr/>
                    <a:lstStyle/>
                    <a:p>
                      <a:pPr algn="ctr"/>
                      <a:r>
                        <a:rPr lang="tr-TR" sz="1400" dirty="0" smtClean="0"/>
                        <a:t>Puan Türü</a:t>
                      </a:r>
                      <a:endParaRPr lang="tr-TR" sz="1400" b="1" dirty="0"/>
                    </a:p>
                  </a:txBody>
                  <a:tcPr anchor="ctr"/>
                </a:tc>
                <a:tc rowSpan="2">
                  <a:txBody>
                    <a:bodyPr/>
                    <a:lstStyle/>
                    <a:p>
                      <a:pPr algn="ctr"/>
                      <a:r>
                        <a:rPr lang="tr-TR" sz="1200" dirty="0" smtClean="0"/>
                        <a:t>Türkçe</a:t>
                      </a:r>
                      <a:endParaRPr lang="tr-TR" sz="1200" b="0" dirty="0"/>
                    </a:p>
                  </a:txBody>
                  <a:tcPr anchor="ctr"/>
                </a:tc>
                <a:tc rowSpan="2">
                  <a:txBody>
                    <a:bodyPr/>
                    <a:lstStyle/>
                    <a:p>
                      <a:pPr algn="ctr"/>
                      <a:r>
                        <a:rPr lang="tr-TR" sz="1200" dirty="0" smtClean="0"/>
                        <a:t>Temel  Matematik</a:t>
                      </a:r>
                      <a:endParaRPr lang="tr-TR" sz="1200" b="0" dirty="0"/>
                    </a:p>
                  </a:txBody>
                  <a:tcPr anchor="ctr"/>
                </a:tc>
                <a:tc rowSpan="2">
                  <a:txBody>
                    <a:bodyPr/>
                    <a:lstStyle/>
                    <a:p>
                      <a:pPr algn="ctr"/>
                      <a:r>
                        <a:rPr lang="tr-TR" sz="1200" dirty="0" smtClean="0"/>
                        <a:t>Fen Bilimleri</a:t>
                      </a:r>
                      <a:endParaRPr lang="tr-TR" sz="1200" b="0" dirty="0"/>
                    </a:p>
                  </a:txBody>
                  <a:tcPr anchor="ctr"/>
                </a:tc>
                <a:tc rowSpan="2">
                  <a:txBody>
                    <a:bodyPr/>
                    <a:lstStyle/>
                    <a:p>
                      <a:pPr algn="ctr"/>
                      <a:r>
                        <a:rPr lang="tr-TR" sz="1200" dirty="0" smtClean="0"/>
                        <a:t>Sosyal Bilimler</a:t>
                      </a:r>
                      <a:endParaRPr lang="tr-TR" sz="1200" b="0" dirty="0"/>
                    </a:p>
                  </a:txBody>
                  <a:tcPr anchor="ctr"/>
                </a:tc>
                <a:tc>
                  <a:txBody>
                    <a:bodyPr/>
                    <a:lstStyle/>
                    <a:p>
                      <a:pPr algn="ctr"/>
                      <a:r>
                        <a:rPr lang="tr-TR" sz="1400" dirty="0" smtClean="0"/>
                        <a:t>Matematik </a:t>
                      </a:r>
                      <a:endParaRPr lang="tr-TR" sz="1400" b="1" dirty="0"/>
                    </a:p>
                  </a:txBody>
                  <a:tcPr anchor="ctr"/>
                </a:tc>
                <a:tc gridSpan="3">
                  <a:txBody>
                    <a:bodyPr/>
                    <a:lstStyle/>
                    <a:p>
                      <a:pPr algn="ctr"/>
                      <a:r>
                        <a:rPr lang="tr-TR" sz="1400" dirty="0" smtClean="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3"/>
                  </a:ext>
                </a:extLst>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tc>
                <a:tc>
                  <a:txBody>
                    <a:bodyPr/>
                    <a:lstStyle/>
                    <a:p>
                      <a:pPr algn="ctr"/>
                      <a:r>
                        <a:rPr lang="tr-TR" sz="1200" dirty="0" smtClean="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Coğrafya-1 </a:t>
                      </a:r>
                    </a:p>
                    <a:p>
                      <a:pPr algn="ctr"/>
                      <a:endParaRPr lang="tr-TR" sz="1200" b="0" dirty="0"/>
                    </a:p>
                  </a:txBody>
                  <a:tcPr anchor="ctr"/>
                </a:tc>
                <a:extLst>
                  <a:ext uri="{0D108BD9-81ED-4DB2-BD59-A6C34878D82A}">
                    <a16:rowId xmlns="" xmlns:a16="http://schemas.microsoft.com/office/drawing/2014/main" val="10004"/>
                  </a:ext>
                </a:extLst>
              </a:tr>
              <a:tr h="370840">
                <a:tc>
                  <a:txBody>
                    <a:bodyPr/>
                    <a:lstStyle/>
                    <a:p>
                      <a:r>
                        <a:rPr lang="tr-TR" dirty="0" smtClean="0"/>
                        <a:t>EA</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30</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extLst>
                  <a:ext uri="{0D108BD9-81ED-4DB2-BD59-A6C34878D82A}">
                    <a16:rowId xmlns="" xmlns:a16="http://schemas.microsoft.com/office/drawing/2014/main" val="10005"/>
                  </a:ext>
                </a:extLst>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986660127"/>
              </p:ext>
            </p:extLst>
          </p:nvPr>
        </p:nvGraphicFramePr>
        <p:xfrm>
          <a:off x="409577" y="1130214"/>
          <a:ext cx="8448674" cy="5620780"/>
        </p:xfrm>
        <a:graphic>
          <a:graphicData uri="http://schemas.openxmlformats.org/drawingml/2006/table">
            <a:tbl>
              <a:tblPr firstRow="1" bandRow="1">
                <a:tableStyleId>{8799B23B-EC83-4686-B30A-512413B5E67A}</a:tableStyleId>
              </a:tblPr>
              <a:tblGrid>
                <a:gridCol w="3318209">
                  <a:extLst>
                    <a:ext uri="{9D8B030D-6E8A-4147-A177-3AD203B41FA5}">
                      <a16:colId xmlns="" xmlns:a16="http://schemas.microsoft.com/office/drawing/2014/main" val="20000"/>
                    </a:ext>
                  </a:extLst>
                </a:gridCol>
                <a:gridCol w="1208169">
                  <a:extLst>
                    <a:ext uri="{9D8B030D-6E8A-4147-A177-3AD203B41FA5}">
                      <a16:colId xmlns="" xmlns:a16="http://schemas.microsoft.com/office/drawing/2014/main" val="20001"/>
                    </a:ext>
                  </a:extLst>
                </a:gridCol>
                <a:gridCol w="1038004">
                  <a:extLst>
                    <a:ext uri="{9D8B030D-6E8A-4147-A177-3AD203B41FA5}">
                      <a16:colId xmlns="" xmlns:a16="http://schemas.microsoft.com/office/drawing/2014/main" val="20002"/>
                    </a:ext>
                  </a:extLst>
                </a:gridCol>
                <a:gridCol w="1192154">
                  <a:extLst>
                    <a:ext uri="{9D8B030D-6E8A-4147-A177-3AD203B41FA5}">
                      <a16:colId xmlns="" xmlns:a16="http://schemas.microsoft.com/office/drawing/2014/main" val="20003"/>
                    </a:ext>
                  </a:extLst>
                </a:gridCol>
                <a:gridCol w="1013791">
                  <a:extLst>
                    <a:ext uri="{9D8B030D-6E8A-4147-A177-3AD203B41FA5}">
                      <a16:colId xmlns="" xmlns:a16="http://schemas.microsoft.com/office/drawing/2014/main" val="20004"/>
                    </a:ext>
                  </a:extLst>
                </a:gridCol>
                <a:gridCol w="678347"/>
              </a:tblGrid>
              <a:tr h="551964">
                <a:tc rowSpan="2">
                  <a:txBody>
                    <a:bodyPr/>
                    <a:lstStyle/>
                    <a:p>
                      <a:pPr algn="ctr"/>
                      <a:r>
                        <a:rPr lang="tr-TR" sz="1600" dirty="0" smtClean="0"/>
                        <a:t>Adayın, Yerleşmeyi Hedeflediği Programın Puan Türleri</a:t>
                      </a:r>
                      <a:r>
                        <a:rPr lang="tr-TR" sz="1600" baseline="0" dirty="0" smtClean="0"/>
                        <a:t> İçin Çözmesi Gereken Testler</a:t>
                      </a:r>
                      <a:endParaRPr lang="tr-TR" sz="1600" dirty="0"/>
                    </a:p>
                  </a:txBody>
                  <a:tcPr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sz="1600" dirty="0" smtClean="0"/>
                        <a:t>ALAN YETERLİLİK TESTLERİ </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endParaRPr lang="tr-TR" sz="1600" dirty="0"/>
                    </a:p>
                  </a:txBody>
                  <a:tcP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0"/>
                  </a:ext>
                </a:extLst>
              </a:tr>
              <a:tr h="1587841">
                <a:tc vMerge="1">
                  <a:txBody>
                    <a:bodyPr/>
                    <a:lstStyle/>
                    <a:p>
                      <a:endParaRPr lang="tr-TR" dirty="0"/>
                    </a:p>
                  </a:txBody>
                  <a:tcPr/>
                </a:tc>
                <a:tc>
                  <a:txBody>
                    <a:bodyPr/>
                    <a:lstStyle/>
                    <a:p>
                      <a:pPr algn="ctr"/>
                      <a:r>
                        <a:rPr lang="tr-TR" sz="1600" b="1" dirty="0" smtClean="0"/>
                        <a:t>Türk Dili ve Edebiyatı- Sosyal Bilimler-1</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Sosyal Bilimler-2</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 Matematik</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Fen Bilimleri</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TYT</a:t>
                      </a:r>
                      <a:endParaRPr lang="tr-TR" sz="1600" b="1" dirty="0"/>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1"/>
                  </a:ext>
                </a:extLst>
              </a:tr>
              <a:tr h="551964">
                <a:tc>
                  <a:txBody>
                    <a:bodyPr/>
                    <a:lstStyle/>
                    <a:p>
                      <a:r>
                        <a:rPr lang="tr-TR" sz="1600" b="1" dirty="0" smtClean="0"/>
                        <a:t>Sözel Puan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solidFill>
                            <a:srgbClr val="002060"/>
                          </a:solidFill>
                        </a:rPr>
                        <a:t>X</a:t>
                      </a:r>
                      <a:endParaRPr lang="tr-TR" sz="1600" b="1" dirty="0">
                        <a:solidFill>
                          <a:srgbClr val="002060"/>
                        </a:solidFill>
                      </a:endParaRP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2"/>
                  </a:ext>
                </a:extLst>
              </a:tr>
              <a:tr h="551964">
                <a:tc>
                  <a:txBody>
                    <a:bodyPr/>
                    <a:lstStyle/>
                    <a:p>
                      <a:r>
                        <a:rPr lang="tr-TR" sz="1600" b="1" dirty="0" smtClean="0"/>
                        <a:t>Sayısal Puan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3"/>
                  </a:ext>
                </a:extLst>
              </a:tr>
              <a:tr h="551964">
                <a:tc>
                  <a:txBody>
                    <a:bodyPr/>
                    <a:lstStyle/>
                    <a:p>
                      <a:r>
                        <a:rPr lang="tr-TR" sz="1600" b="1" dirty="0" smtClean="0"/>
                        <a:t>Eşit Ağırlık Puanı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4"/>
                  </a:ext>
                </a:extLst>
              </a:tr>
              <a:tr h="551964">
                <a:tc>
                  <a:txBody>
                    <a:bodyPr/>
                    <a:lstStyle/>
                    <a:p>
                      <a:r>
                        <a:rPr lang="tr-TR" sz="1600" b="1" dirty="0" smtClean="0"/>
                        <a:t>Sözel + Eşit Ağırlık Puanı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5"/>
                  </a:ext>
                </a:extLst>
              </a:tr>
              <a:tr h="551964">
                <a:tc>
                  <a:txBody>
                    <a:bodyPr/>
                    <a:lstStyle/>
                    <a:p>
                      <a:r>
                        <a:rPr lang="tr-TR" sz="1600" b="1" dirty="0" smtClean="0"/>
                        <a:t>Sayısal + Eşit Ağırlık Puanı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extLst>
                  <a:ext uri="{0D108BD9-81ED-4DB2-BD59-A6C34878D82A}">
                    <a16:rowId xmlns="" xmlns:a16="http://schemas.microsoft.com/office/drawing/2014/main" val="10006"/>
                  </a:ext>
                </a:extLst>
              </a:tr>
              <a:tr h="721155">
                <a:tc>
                  <a:txBody>
                    <a:bodyPr/>
                    <a:lstStyle/>
                    <a:p>
                      <a:r>
                        <a:rPr lang="tr-TR" sz="1600" b="1" dirty="0" smtClean="0"/>
                        <a:t>Sözel + Sayısal + Eşit Ağırlık  Puanı</a:t>
                      </a:r>
                      <a:r>
                        <a:rPr lang="tr-TR" sz="1600" b="1" baseline="0" dirty="0" smtClean="0"/>
                        <a:t> İçin</a:t>
                      </a:r>
                      <a:endParaRPr lang="tr-TR" sz="1600" b="1"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kumimoji="0" lang="tr-TR" sz="1600" b="1" i="0" u="none" strike="noStrike" kern="1200" cap="none" spc="0" normalizeH="0" baseline="0" noProof="0" dirty="0">
                        <a:ln>
                          <a:noFill/>
                        </a:ln>
                        <a:solidFill>
                          <a:srgbClr val="002060"/>
                        </a:solidFill>
                        <a:effectLst/>
                        <a:uLnTx/>
                        <a:uFillTx/>
                        <a:latin typeface="+mn-lt"/>
                        <a:ea typeface="+mn-ea"/>
                        <a:cs typeface="+mn-cs"/>
                      </a:endParaRP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2060"/>
                          </a:solidFill>
                          <a:effectLst/>
                          <a:uLnTx/>
                          <a:uFillTx/>
                          <a:latin typeface="+mn-lt"/>
                          <a:ea typeface="+mn-ea"/>
                          <a:cs typeface="+mn-cs"/>
                        </a:rPr>
                        <a:t>X</a:t>
                      </a:r>
                      <a:endParaRPr lang="tr-TR" sz="1600"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smtClean="0"/>
                        <a:t>X</a:t>
                      </a:r>
                      <a:endParaRPr lang="tr-TR" sz="1600" b="1"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extLst>
                  <a:ext uri="{0D108BD9-81ED-4DB2-BD59-A6C34878D82A}">
                    <a16:rowId xmlns="" xmlns:a16="http://schemas.microsoft.com/office/drawing/2014/main" val="10007"/>
                  </a:ext>
                </a:extLst>
              </a:tr>
            </a:tbl>
          </a:graphicData>
        </a:graphic>
      </p:graphicFrame>
      <p:grpSp>
        <p:nvGrpSpPr>
          <p:cNvPr id="26" name="Group 3"/>
          <p:cNvGrpSpPr/>
          <p:nvPr/>
        </p:nvGrpSpPr>
        <p:grpSpPr>
          <a:xfrm>
            <a:off x="-163902" y="52999"/>
            <a:ext cx="9144000" cy="1077218"/>
            <a:chOff x="-218536" y="-1131860"/>
            <a:chExt cx="12192000" cy="1436291"/>
          </a:xfrm>
        </p:grpSpPr>
        <p:sp>
          <p:nvSpPr>
            <p:cNvPr id="27" name="TextBox 4"/>
            <p:cNvSpPr txBox="1"/>
            <p:nvPr/>
          </p:nvSpPr>
          <p:spPr>
            <a:xfrm>
              <a:off x="-218536" y="-1131860"/>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Hangİ</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PUAN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türlerİ</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İÇİN</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8" name="Rectangle 5"/>
            <p:cNvSpPr/>
            <p:nvPr/>
          </p:nvSpPr>
          <p:spPr>
            <a:xfrm>
              <a:off x="324617" y="-4339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 TESTLER ÇÖZÜLMELİ?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5871087" y="1558657"/>
            <a:ext cx="3124057" cy="1123851"/>
            <a:chOff x="5849822" y="1994603"/>
            <a:chExt cx="3124057" cy="1123851"/>
          </a:xfrm>
        </p:grpSpPr>
        <p:sp>
          <p:nvSpPr>
            <p:cNvPr id="7" name="Rectangle 6"/>
            <p:cNvSpPr/>
            <p:nvPr/>
          </p:nvSpPr>
          <p:spPr>
            <a:xfrm>
              <a:off x="5881720" y="2287457"/>
              <a:ext cx="2171255" cy="830997"/>
            </a:xfrm>
            <a:prstGeom prst="rect">
              <a:avLst/>
            </a:prstGeom>
          </p:spPr>
          <p:txBody>
            <a:bodyPr wrap="square">
              <a:spAutoFit/>
            </a:bodyPr>
            <a:lstStyle/>
            <a:p>
              <a:pPr algn="just"/>
              <a:r>
                <a:rPr lang="tr-TR" sz="1200" b="1" dirty="0" smtClean="0">
                  <a:solidFill>
                    <a:schemeClr val="tx2">
                      <a:lumMod val="50000"/>
                    </a:schemeClr>
                  </a:solidFill>
                </a:rPr>
                <a:t>TYT  puanından 200 puan ve üzeri alanlar, isterlerse   puanlarını bir sonraki yıl kullanabilecekler.</a:t>
              </a:r>
              <a:endParaRPr lang="en-US" sz="1200" b="1" dirty="0">
                <a:solidFill>
                  <a:schemeClr val="tx2">
                    <a:lumMod val="50000"/>
                  </a:schemeClr>
                </a:solidFill>
              </a:endParaRPr>
            </a:p>
          </p:txBody>
        </p:sp>
        <p:sp>
          <p:nvSpPr>
            <p:cNvPr id="8" name="TextBox 7"/>
            <p:cNvSpPr txBox="1"/>
            <p:nvPr/>
          </p:nvSpPr>
          <p:spPr>
            <a:xfrm>
              <a:off x="5849822" y="1994603"/>
              <a:ext cx="2171255" cy="646331"/>
            </a:xfrm>
            <a:prstGeom prst="rect">
              <a:avLst/>
            </a:prstGeom>
            <a:noFill/>
          </p:spPr>
          <p:txBody>
            <a:bodyPr wrap="square" rtlCol="0">
              <a:spAutoFit/>
            </a:bodyPr>
            <a:lstStyle/>
            <a:p>
              <a:pPr algn="r"/>
              <a:r>
                <a:rPr lang="tr-TR" b="1" dirty="0" smtClean="0">
                  <a:solidFill>
                    <a:schemeClr val="accent1"/>
                  </a:solidFill>
                  <a:latin typeface="Arial" pitchFamily="34" charset="0"/>
                  <a:cs typeface="Arial" pitchFamily="34" charset="0"/>
                </a:rPr>
                <a:t>BİR SONRAKİ YIL</a:t>
              </a:r>
              <a:endParaRPr lang="en-US" b="1" dirty="0" smtClean="0">
                <a:solidFill>
                  <a:schemeClr val="accent1"/>
                </a:solidFill>
                <a:latin typeface="Arial" pitchFamily="34" charset="0"/>
                <a:cs typeface="Arial" pitchFamily="34" charset="0"/>
              </a:endParaRPr>
            </a:p>
            <a:p>
              <a:pPr algn="r"/>
              <a:endParaRPr lang="en-US" dirty="0">
                <a:solidFill>
                  <a:schemeClr val="accent1"/>
                </a:solidFill>
                <a:latin typeface="Arial" pitchFamily="34" charset="0"/>
                <a:cs typeface="Arial" pitchFamily="34" charset="0"/>
              </a:endParaRPr>
            </a:p>
          </p:txBody>
        </p:sp>
        <p:sp>
          <p:nvSpPr>
            <p:cNvPr id="9" name="Oval 8"/>
            <p:cNvSpPr/>
            <p:nvPr/>
          </p:nvSpPr>
          <p:spPr>
            <a:xfrm>
              <a:off x="8193139" y="2324212"/>
              <a:ext cx="780740" cy="7167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200</a:t>
              </a:r>
              <a:endParaRPr lang="en-US" b="1" dirty="0">
                <a:solidFill>
                  <a:schemeClr val="tx1"/>
                </a:solidFill>
              </a:endParaRPr>
            </a:p>
          </p:txBody>
        </p:sp>
      </p:grpSp>
      <p:grpSp>
        <p:nvGrpSpPr>
          <p:cNvPr id="31" name="30 Grup"/>
          <p:cNvGrpSpPr/>
          <p:nvPr/>
        </p:nvGrpSpPr>
        <p:grpSpPr>
          <a:xfrm>
            <a:off x="3792928" y="4867206"/>
            <a:ext cx="3203295" cy="1450652"/>
            <a:chOff x="3792928" y="4564784"/>
            <a:chExt cx="3203295" cy="1450652"/>
          </a:xfrm>
        </p:grpSpPr>
        <p:sp>
          <p:nvSpPr>
            <p:cNvPr id="13" name="Rectangle 12"/>
            <p:cNvSpPr/>
            <p:nvPr/>
          </p:nvSpPr>
          <p:spPr>
            <a:xfrm>
              <a:off x="3803561" y="4815107"/>
              <a:ext cx="2171255" cy="1200329"/>
            </a:xfrm>
            <a:prstGeom prst="rect">
              <a:avLst/>
            </a:prstGeom>
          </p:spPr>
          <p:txBody>
            <a:bodyPr wrap="square">
              <a:spAutoFit/>
            </a:bodyPr>
            <a:lstStyle/>
            <a:p>
              <a:pPr algn="just"/>
              <a:r>
                <a:rPr lang="tr-TR" sz="1200" b="1" dirty="0" smtClean="0">
                  <a:solidFill>
                    <a:schemeClr val="tx2">
                      <a:lumMod val="50000"/>
                    </a:schemeClr>
                  </a:solidFill>
                </a:rPr>
                <a:t>TYT testinden 150 puan ve üzeri alanlar  ÖNLİSANS  ile öğrenci alan bölümleri tercih etme VE ÖZEL YETENEK SINAVI </a:t>
              </a:r>
              <a:r>
                <a:rPr lang="tr-TR" sz="1200" b="1" dirty="0" smtClean="0">
                  <a:solidFill>
                    <a:srgbClr val="17406D">
                      <a:lumMod val="50000"/>
                    </a:srgbClr>
                  </a:solidFill>
                </a:rPr>
                <a:t> ile öğrenci alan bölümlere başvurma h</a:t>
              </a:r>
              <a:r>
                <a:rPr lang="tr-TR" sz="1200" b="1" dirty="0" smtClean="0">
                  <a:solidFill>
                    <a:schemeClr val="tx2">
                      <a:lumMod val="50000"/>
                    </a:schemeClr>
                  </a:solidFill>
                </a:rPr>
                <a:t>akkı elde edecektir</a:t>
              </a:r>
              <a:r>
                <a:rPr lang="en-US" sz="1200" b="1" dirty="0" smtClean="0">
                  <a:solidFill>
                    <a:schemeClr val="tx2">
                      <a:lumMod val="50000"/>
                    </a:schemeClr>
                  </a:solidFill>
                </a:rPr>
                <a:t>.</a:t>
              </a:r>
              <a:endParaRPr lang="en-US" sz="1200" b="1" dirty="0">
                <a:solidFill>
                  <a:schemeClr val="tx2">
                    <a:lumMod val="50000"/>
                  </a:schemeClr>
                </a:solidFill>
              </a:endParaRPr>
            </a:p>
          </p:txBody>
        </p:sp>
        <p:sp>
          <p:nvSpPr>
            <p:cNvPr id="14" name="TextBox 13"/>
            <p:cNvSpPr txBox="1"/>
            <p:nvPr/>
          </p:nvSpPr>
          <p:spPr>
            <a:xfrm>
              <a:off x="3792928" y="4564784"/>
              <a:ext cx="2171255" cy="369332"/>
            </a:xfrm>
            <a:prstGeom prst="rect">
              <a:avLst/>
            </a:prstGeom>
            <a:noFill/>
          </p:spPr>
          <p:txBody>
            <a:bodyPr wrap="square" rtlCol="0">
              <a:spAutoFit/>
            </a:bodyPr>
            <a:lstStyle/>
            <a:p>
              <a:pPr algn="r"/>
              <a:r>
                <a:rPr lang="tr-TR" b="1" dirty="0" smtClean="0">
                  <a:solidFill>
                    <a:schemeClr val="accent3">
                      <a:lumMod val="75000"/>
                    </a:schemeClr>
                  </a:solidFill>
                  <a:latin typeface="Arial" pitchFamily="34" charset="0"/>
                  <a:cs typeface="Arial" pitchFamily="34" charset="0"/>
                </a:rPr>
                <a:t>ÖNLİSANS</a:t>
              </a:r>
              <a:endParaRPr lang="en-US" b="1" dirty="0">
                <a:solidFill>
                  <a:schemeClr val="accent3">
                    <a:lumMod val="75000"/>
                  </a:schemeClr>
                </a:solidFill>
                <a:latin typeface="Arial" pitchFamily="34" charset="0"/>
                <a:cs typeface="Arial" pitchFamily="34" charset="0"/>
              </a:endParaRPr>
            </a:p>
          </p:txBody>
        </p:sp>
        <p:sp>
          <p:nvSpPr>
            <p:cNvPr id="15" name="Oval 14"/>
            <p:cNvSpPr/>
            <p:nvPr/>
          </p:nvSpPr>
          <p:spPr>
            <a:xfrm>
              <a:off x="6189408" y="4809340"/>
              <a:ext cx="806815" cy="7195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150</a:t>
              </a:r>
              <a:endParaRPr lang="en-US" b="1" dirty="0">
                <a:solidFill>
                  <a:schemeClr val="tx1"/>
                </a:solidFill>
              </a:endParaRPr>
            </a:p>
          </p:txBody>
        </p:sp>
      </p:grpSp>
      <p:grpSp>
        <p:nvGrpSpPr>
          <p:cNvPr id="25" name="24 Grup"/>
          <p:cNvGrpSpPr/>
          <p:nvPr/>
        </p:nvGrpSpPr>
        <p:grpSpPr>
          <a:xfrm>
            <a:off x="0" y="1794159"/>
            <a:ext cx="5794634" cy="764951"/>
            <a:chOff x="0" y="2325809"/>
            <a:chExt cx="5794634" cy="764951"/>
          </a:xfrm>
        </p:grpSpPr>
        <p:sp>
          <p:nvSpPr>
            <p:cNvPr id="19" name="Can 18"/>
            <p:cNvSpPr/>
            <p:nvPr/>
          </p:nvSpPr>
          <p:spPr>
            <a:xfrm rot="5400000">
              <a:off x="2514841" y="-189032"/>
              <a:ext cx="764951" cy="5794634"/>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324073" y="2344921"/>
              <a:ext cx="4667027" cy="646331"/>
            </a:xfrm>
            <a:prstGeom prst="rect">
              <a:avLst/>
            </a:prstGeom>
            <a:noFill/>
          </p:spPr>
          <p:txBody>
            <a:bodyPr wrap="square" rtlCol="0">
              <a:spAutoFit/>
            </a:bodyPr>
            <a:lstStyle/>
            <a:p>
              <a:r>
                <a:rPr lang="tr-TR" sz="3600" b="1" dirty="0" smtClean="0">
                  <a:latin typeface="Arial Black" pitchFamily="34" charset="0"/>
                </a:rPr>
                <a:t>200</a:t>
              </a:r>
              <a:r>
                <a:rPr lang="tr-TR" sz="3200" b="1" dirty="0" smtClean="0">
                  <a:latin typeface="Arial Black" pitchFamily="34" charset="0"/>
                </a:rPr>
                <a:t> </a:t>
              </a:r>
              <a:r>
                <a:rPr lang="tr-TR" dirty="0" smtClean="0">
                  <a:latin typeface="Arial Black" pitchFamily="34" charset="0"/>
                </a:rPr>
                <a:t>PUAN ÜZERİ ALANLAR</a:t>
              </a:r>
              <a:endParaRPr lang="en-US" dirty="0">
                <a:latin typeface="Arial Black" pitchFamily="34" charset="0"/>
              </a:endParaRPr>
            </a:p>
          </p:txBody>
        </p:sp>
      </p:grpSp>
      <p:grpSp>
        <p:nvGrpSpPr>
          <p:cNvPr id="33" name="32 Grup"/>
          <p:cNvGrpSpPr/>
          <p:nvPr/>
        </p:nvGrpSpPr>
        <p:grpSpPr>
          <a:xfrm>
            <a:off x="4912892" y="3169920"/>
            <a:ext cx="3125322" cy="1297883"/>
            <a:chOff x="4912892" y="3169920"/>
            <a:chExt cx="3125322" cy="1297883"/>
          </a:xfrm>
        </p:grpSpPr>
        <p:sp>
          <p:nvSpPr>
            <p:cNvPr id="10" name="Rectangle 9"/>
            <p:cNvSpPr/>
            <p:nvPr/>
          </p:nvSpPr>
          <p:spPr>
            <a:xfrm>
              <a:off x="4934157" y="3452140"/>
              <a:ext cx="2171255" cy="1015663"/>
            </a:xfrm>
            <a:prstGeom prst="rect">
              <a:avLst/>
            </a:prstGeom>
          </p:spPr>
          <p:txBody>
            <a:bodyPr wrap="square">
              <a:spAutoFit/>
            </a:bodyPr>
            <a:lstStyle/>
            <a:p>
              <a:pPr algn="just"/>
              <a:r>
                <a:rPr lang="tr-TR" sz="1200" b="1" dirty="0" smtClean="0">
                  <a:solidFill>
                    <a:schemeClr val="tx2">
                      <a:lumMod val="50000"/>
                    </a:schemeClr>
                  </a:solidFill>
                </a:rPr>
                <a:t>Sözel, Sayısal, Eşit Ağırlık ve Dil puan türlerinde 180 puan ve üzeri alanlar LİSANS programlarını tercih edebilecekler.</a:t>
              </a:r>
              <a:r>
                <a:rPr lang="en-US" sz="1200" b="1" dirty="0" smtClean="0">
                  <a:solidFill>
                    <a:schemeClr val="tx2">
                      <a:lumMod val="50000"/>
                    </a:schemeClr>
                  </a:solidFill>
                </a:rPr>
                <a:t>.</a:t>
              </a:r>
              <a:endParaRPr lang="en-US" sz="1200" b="1" dirty="0">
                <a:solidFill>
                  <a:schemeClr val="tx2">
                    <a:lumMod val="50000"/>
                  </a:schemeClr>
                </a:solidFill>
              </a:endParaRPr>
            </a:p>
          </p:txBody>
        </p:sp>
        <p:sp>
          <p:nvSpPr>
            <p:cNvPr id="11" name="TextBox 10"/>
            <p:cNvSpPr txBox="1"/>
            <p:nvPr/>
          </p:nvSpPr>
          <p:spPr>
            <a:xfrm>
              <a:off x="4912892" y="3169920"/>
              <a:ext cx="2171255" cy="369332"/>
            </a:xfrm>
            <a:prstGeom prst="rect">
              <a:avLst/>
            </a:prstGeom>
            <a:noFill/>
          </p:spPr>
          <p:txBody>
            <a:bodyPr wrap="square" rtlCol="0">
              <a:spAutoFit/>
            </a:bodyPr>
            <a:lstStyle/>
            <a:p>
              <a:pPr algn="r"/>
              <a:r>
                <a:rPr lang="tr-TR" b="1" dirty="0" smtClean="0">
                  <a:solidFill>
                    <a:schemeClr val="accent2">
                      <a:lumMod val="75000"/>
                    </a:schemeClr>
                  </a:solidFill>
                  <a:latin typeface="Arial" pitchFamily="34" charset="0"/>
                  <a:cs typeface="Arial" pitchFamily="34" charset="0"/>
                </a:rPr>
                <a:t>LİSANS</a:t>
              </a:r>
              <a:endParaRPr lang="en-US" b="1" dirty="0">
                <a:solidFill>
                  <a:schemeClr val="accent2">
                    <a:lumMod val="75000"/>
                  </a:schemeClr>
                </a:solidFill>
                <a:latin typeface="Arial" pitchFamily="34" charset="0"/>
                <a:cs typeface="Arial" pitchFamily="34" charset="0"/>
              </a:endParaRPr>
            </a:p>
          </p:txBody>
        </p:sp>
        <p:sp>
          <p:nvSpPr>
            <p:cNvPr id="12" name="Oval 11"/>
            <p:cNvSpPr/>
            <p:nvPr/>
          </p:nvSpPr>
          <p:spPr>
            <a:xfrm>
              <a:off x="7171149" y="3414466"/>
              <a:ext cx="867065" cy="8066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180</a:t>
              </a:r>
              <a:endParaRPr lang="en-US" b="1" dirty="0">
                <a:solidFill>
                  <a:schemeClr val="tx1"/>
                </a:solidFill>
              </a:endParaRPr>
            </a:p>
          </p:txBody>
        </p:sp>
      </p:grpSp>
      <p:grpSp>
        <p:nvGrpSpPr>
          <p:cNvPr id="26" name="25 Grup"/>
          <p:cNvGrpSpPr/>
          <p:nvPr/>
        </p:nvGrpSpPr>
        <p:grpSpPr>
          <a:xfrm>
            <a:off x="1" y="3535736"/>
            <a:ext cx="4800600" cy="767203"/>
            <a:chOff x="1" y="3323076"/>
            <a:chExt cx="4800600" cy="767203"/>
          </a:xfrm>
        </p:grpSpPr>
        <p:sp>
          <p:nvSpPr>
            <p:cNvPr id="20" name="Can 19"/>
            <p:cNvSpPr/>
            <p:nvPr/>
          </p:nvSpPr>
          <p:spPr>
            <a:xfrm rot="5400000">
              <a:off x="2017825" y="1307504"/>
              <a:ext cx="764951" cy="480060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190723" y="3323076"/>
              <a:ext cx="4200302" cy="646331"/>
            </a:xfrm>
            <a:prstGeom prst="rect">
              <a:avLst/>
            </a:prstGeom>
            <a:noFill/>
          </p:spPr>
          <p:txBody>
            <a:bodyPr wrap="square" rtlCol="0">
              <a:spAutoFit/>
            </a:bodyPr>
            <a:lstStyle/>
            <a:p>
              <a:r>
                <a:rPr lang="tr-TR" sz="3600" dirty="0" smtClean="0">
                  <a:latin typeface="Arial Black" pitchFamily="34" charset="0"/>
                </a:rPr>
                <a:t>180</a:t>
              </a:r>
              <a:r>
                <a:rPr lang="tr-TR" dirty="0" smtClean="0">
                  <a:latin typeface="Arial Black" pitchFamily="34" charset="0"/>
                </a:rPr>
                <a:t> PUAN ÜZERİ ALANLAR</a:t>
              </a:r>
              <a:endParaRPr lang="en-US" dirty="0">
                <a:latin typeface="Arial Black" pitchFamily="34" charset="0"/>
              </a:endParaRPr>
            </a:p>
          </p:txBody>
        </p:sp>
      </p:grpSp>
      <p:grpSp>
        <p:nvGrpSpPr>
          <p:cNvPr id="27" name="26 Grup"/>
          <p:cNvGrpSpPr/>
          <p:nvPr/>
        </p:nvGrpSpPr>
        <p:grpSpPr>
          <a:xfrm>
            <a:off x="0" y="5154223"/>
            <a:ext cx="4429125" cy="764951"/>
            <a:chOff x="0" y="4324849"/>
            <a:chExt cx="4429125" cy="764951"/>
          </a:xfrm>
        </p:grpSpPr>
        <p:sp>
          <p:nvSpPr>
            <p:cNvPr id="21" name="Can 20"/>
            <p:cNvSpPr/>
            <p:nvPr/>
          </p:nvSpPr>
          <p:spPr>
            <a:xfrm rot="5400000">
              <a:off x="1468096" y="2856753"/>
              <a:ext cx="764951" cy="3701143"/>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0" y="4339742"/>
              <a:ext cx="4429125" cy="646331"/>
            </a:xfrm>
            <a:prstGeom prst="rect">
              <a:avLst/>
            </a:prstGeom>
            <a:noFill/>
          </p:spPr>
          <p:txBody>
            <a:bodyPr wrap="square" rtlCol="0">
              <a:spAutoFit/>
            </a:bodyPr>
            <a:lstStyle/>
            <a:p>
              <a:r>
                <a:rPr lang="tr-TR" sz="3600" b="1" dirty="0" smtClean="0">
                  <a:latin typeface="Arial Black" pitchFamily="34" charset="0"/>
                </a:rPr>
                <a:t>150</a:t>
              </a:r>
              <a:r>
                <a:rPr lang="tr-TR" sz="2800" b="1" dirty="0" smtClean="0">
                  <a:latin typeface="Arial Black" pitchFamily="34" charset="0"/>
                </a:rPr>
                <a:t> </a:t>
              </a:r>
              <a:r>
                <a:rPr lang="tr-TR" sz="1400" dirty="0" smtClean="0">
                  <a:latin typeface="Arial Black" pitchFamily="34" charset="0"/>
                </a:rPr>
                <a:t>PUAN ÜZERİ ALANLAR</a:t>
              </a:r>
              <a:endParaRPr lang="en-US" sz="1400" dirty="0">
                <a:latin typeface="Arial Black" pitchFamily="34" charset="0"/>
              </a:endParaRPr>
            </a:p>
          </p:txBody>
        </p:sp>
      </p:grpSp>
      <p:sp>
        <p:nvSpPr>
          <p:cNvPr id="28" name="TextBox 4"/>
          <p:cNvSpPr txBox="1"/>
          <p:nvPr/>
        </p:nvSpPr>
        <p:spPr>
          <a:xfrm>
            <a:off x="-163902" y="0"/>
            <a:ext cx="9144000" cy="1077218"/>
          </a:xfrm>
          <a:prstGeom prst="rect">
            <a:avLst/>
          </a:prstGeom>
          <a:noFill/>
        </p:spPr>
        <p:txBody>
          <a:bodyPr wrap="square" rtlCol="0">
            <a:spAutoFit/>
          </a:bodyPr>
          <a:lstStyle/>
          <a:p>
            <a:pPr algn="ctr"/>
            <a:r>
              <a:rPr lang="tr-TR"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YKS Baraj Puanları</a:t>
            </a:r>
          </a:p>
          <a:p>
            <a:pPr algn="ct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bas Neue" panose="020B0606020202050201" pitchFamily="34"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KAÇ PUAN ALMALI?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17</a:t>
            </a:fld>
            <a:endParaRPr lang="en-US"/>
          </a:p>
        </p:txBody>
      </p:sp>
    </p:spTree>
    <p:extLst>
      <p:ext uri="{BB962C8B-B14F-4D97-AF65-F5344CB8AC3E}">
        <p14:creationId xmlns:p14="http://schemas.microsoft.com/office/powerpoint/2010/main" val="23755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7"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
          <p:cNvGrpSpPr/>
          <p:nvPr/>
        </p:nvGrpSpPr>
        <p:grpSpPr>
          <a:xfrm>
            <a:off x="3725967" y="0"/>
            <a:ext cx="2288287" cy="3303692"/>
            <a:chOff x="3725967" y="0"/>
            <a:chExt cx="2288287" cy="3303692"/>
          </a:xfrm>
        </p:grpSpPr>
        <p:sp>
          <p:nvSpPr>
            <p:cNvPr id="16" name="Oval 15"/>
            <p:cNvSpPr/>
            <p:nvPr/>
          </p:nvSpPr>
          <p:spPr>
            <a:xfrm>
              <a:off x="3725967" y="0"/>
              <a:ext cx="2288285" cy="2331720"/>
            </a:xfrm>
            <a:prstGeom prst="ellipse">
              <a:avLst/>
            </a:prstGeom>
            <a:blipFill>
              <a:blip r:embed="rId2"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13" name="Rectangle 12"/>
            <p:cNvSpPr/>
            <p:nvPr/>
          </p:nvSpPr>
          <p:spPr>
            <a:xfrm>
              <a:off x="3725968" y="2283077"/>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smtClean="0">
                <a:solidFill>
                  <a:prstClr val="white"/>
                </a:solidFill>
              </a:endParaRPr>
            </a:p>
            <a:p>
              <a:pPr algn="ctr"/>
              <a:endParaRPr lang="tr-TR" sz="1350" dirty="0" smtClean="0">
                <a:solidFill>
                  <a:prstClr val="white"/>
                </a:solidFill>
              </a:endParaRPr>
            </a:p>
          </p:txBody>
        </p:sp>
        <p:sp>
          <p:nvSpPr>
            <p:cNvPr id="15" name="TextBox 14"/>
            <p:cNvSpPr txBox="1"/>
            <p:nvPr/>
          </p:nvSpPr>
          <p:spPr>
            <a:xfrm>
              <a:off x="3784484" y="2380362"/>
              <a:ext cx="2171255" cy="923330"/>
            </a:xfrm>
            <a:prstGeom prst="rect">
              <a:avLst/>
            </a:prstGeom>
            <a:noFill/>
          </p:spPr>
          <p:txBody>
            <a:bodyPr wrap="square" rtlCol="0">
              <a:spAutoFit/>
            </a:bodyPr>
            <a:lstStyle/>
            <a:p>
              <a:pPr algn="ctr"/>
              <a:r>
                <a:rPr lang="tr-TR" b="1" spc="50" dirty="0">
                  <a:ln w="13500">
                    <a:solidFill>
                      <a:srgbClr val="EF0000">
                        <a:shade val="2500"/>
                        <a:alpha val="6500"/>
                      </a:srgb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HUKUK</a:t>
              </a:r>
            </a:p>
            <a:p>
              <a:pPr algn="ctr"/>
              <a:r>
                <a:rPr lang="tr-TR" dirty="0" smtClean="0">
                  <a:latin typeface="Arial Black" pitchFamily="34" charset="0"/>
                </a:rPr>
                <a:t>Eşit Ağırlık</a:t>
              </a:r>
            </a:p>
            <a:p>
              <a:pPr algn="ctr"/>
              <a:r>
                <a:rPr lang="tr-TR" dirty="0" smtClean="0">
                  <a:solidFill>
                    <a:prstClr val="white"/>
                  </a:solidFill>
                  <a:latin typeface="Arial Black" pitchFamily="34" charset="0"/>
                </a:rPr>
                <a:t>125 bin</a:t>
              </a:r>
              <a:endParaRPr lang="en-US" dirty="0">
                <a:solidFill>
                  <a:prstClr val="white"/>
                </a:solidFill>
                <a:latin typeface="Arial Black" pitchFamily="34" charset="0"/>
              </a:endParaRPr>
            </a:p>
          </p:txBody>
        </p:sp>
      </p:grpSp>
      <p:sp>
        <p:nvSpPr>
          <p:cNvPr id="27" name="26 Altbilgi Yer Tutucusu"/>
          <p:cNvSpPr>
            <a:spLocks noGrp="1"/>
          </p:cNvSpPr>
          <p:nvPr>
            <p:ph type="ftr" sz="quarter" idx="11"/>
          </p:nvPr>
        </p:nvSpPr>
        <p:spPr>
          <a:xfrm>
            <a:off x="275117" y="0"/>
            <a:ext cx="3086100" cy="365125"/>
          </a:xfrm>
        </p:spPr>
        <p:txBody>
          <a:bodyPr/>
          <a:lstStyle/>
          <a:p>
            <a:endParaRPr lang="en-US" b="1" dirty="0">
              <a:solidFill>
                <a:srgbClr val="000000">
                  <a:lumMod val="75000"/>
                  <a:lumOff val="25000"/>
                </a:srgbClr>
              </a:solidFill>
            </a:endParaRPr>
          </a:p>
        </p:txBody>
      </p:sp>
      <p:sp>
        <p:nvSpPr>
          <p:cNvPr id="28" name="27 Slayt Numarası Yer Tutucusu"/>
          <p:cNvSpPr>
            <a:spLocks noGrp="1"/>
          </p:cNvSpPr>
          <p:nvPr>
            <p:ph type="sldNum" sz="quarter" idx="12"/>
          </p:nvPr>
        </p:nvSpPr>
        <p:spPr/>
        <p:txBody>
          <a:bodyPr/>
          <a:lstStyle/>
          <a:p>
            <a:fld id="{2F0443AE-4F20-4B40-B91B-135E9B6A23DD}" type="slidenum">
              <a:rPr lang="en-US" smtClean="0">
                <a:solidFill>
                  <a:srgbClr val="000000">
                    <a:tint val="75000"/>
                  </a:srgbClr>
                </a:solidFill>
              </a:rPr>
              <a:pPr/>
              <a:t>18</a:t>
            </a:fld>
            <a:endParaRPr lang="en-US">
              <a:solidFill>
                <a:srgbClr val="000000">
                  <a:tint val="75000"/>
                </a:srgbClr>
              </a:solidFill>
            </a:endParaRPr>
          </a:p>
        </p:txBody>
      </p:sp>
      <p:sp>
        <p:nvSpPr>
          <p:cNvPr id="34" name="33 Yuvarlatılmış Dikdörtgen"/>
          <p:cNvSpPr/>
          <p:nvPr/>
        </p:nvSpPr>
        <p:spPr>
          <a:xfrm>
            <a:off x="308342" y="1580530"/>
            <a:ext cx="3019647" cy="30302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600" dirty="0" smtClean="0">
                <a:ln w="18415" cmpd="sng">
                  <a:solidFill>
                    <a:srgbClr val="FFFFFF"/>
                  </a:solidFill>
                  <a:prstDash val="solid"/>
                </a:ln>
                <a:solidFill>
                  <a:prstClr val="white"/>
                </a:solidFill>
                <a:effectLst>
                  <a:outerShdw blurRad="63500" dir="3600000" algn="tl" rotWithShape="0">
                    <a:srgbClr val="000000">
                      <a:alpha val="70000"/>
                    </a:srgbClr>
                  </a:outerShdw>
                </a:effectLst>
              </a:rPr>
              <a:t>Bazı Bölümler İçin Uygulanan Sıralama</a:t>
            </a:r>
          </a:p>
          <a:p>
            <a:pPr algn="ctr"/>
            <a:r>
              <a:rPr lang="tr-TR" sz="3600" dirty="0" smtClean="0">
                <a:ln w="18415" cmpd="sng">
                  <a:solidFill>
                    <a:srgbClr val="FFFFFF"/>
                  </a:solidFill>
                  <a:prstDash val="solid"/>
                </a:ln>
                <a:solidFill>
                  <a:prstClr val="white"/>
                </a:solidFill>
                <a:effectLst>
                  <a:outerShdw blurRad="63500" dir="3600000" algn="tl" rotWithShape="0">
                    <a:srgbClr val="000000">
                      <a:alpha val="70000"/>
                    </a:srgbClr>
                  </a:outerShdw>
                </a:effectLst>
              </a:rPr>
              <a:t>barajı</a:t>
            </a:r>
            <a:endParaRPr lang="tr-TR" sz="3600" dirty="0">
              <a:ln w="18415" cmpd="sng">
                <a:solidFill>
                  <a:srgbClr val="FFFFFF"/>
                </a:solidFill>
                <a:prstDash val="solid"/>
              </a:ln>
              <a:solidFill>
                <a:prstClr val="white"/>
              </a:solidFill>
              <a:effectLst>
                <a:outerShdw blurRad="63500" dir="3600000" algn="tl" rotWithShape="0">
                  <a:srgbClr val="000000">
                    <a:alpha val="70000"/>
                  </a:srgbClr>
                </a:outerShdw>
              </a:effectLst>
            </a:endParaRPr>
          </a:p>
        </p:txBody>
      </p:sp>
      <p:grpSp>
        <p:nvGrpSpPr>
          <p:cNvPr id="44" name="43 Grup"/>
          <p:cNvGrpSpPr/>
          <p:nvPr/>
        </p:nvGrpSpPr>
        <p:grpSpPr>
          <a:xfrm>
            <a:off x="6517759" y="0"/>
            <a:ext cx="2307265" cy="3289851"/>
            <a:chOff x="6517759" y="0"/>
            <a:chExt cx="2307265" cy="3289851"/>
          </a:xfrm>
        </p:grpSpPr>
        <p:sp>
          <p:nvSpPr>
            <p:cNvPr id="18" name="Rectangle 17"/>
            <p:cNvSpPr/>
            <p:nvPr/>
          </p:nvSpPr>
          <p:spPr>
            <a:xfrm>
              <a:off x="6517760" y="2302011"/>
              <a:ext cx="2307264" cy="98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40" name="39 Grup"/>
            <p:cNvGrpSpPr/>
            <p:nvPr/>
          </p:nvGrpSpPr>
          <p:grpSpPr>
            <a:xfrm>
              <a:off x="6517759" y="0"/>
              <a:ext cx="2307263" cy="3264706"/>
              <a:chOff x="6517759" y="0"/>
              <a:chExt cx="2307263" cy="3264706"/>
            </a:xfrm>
          </p:grpSpPr>
          <p:sp>
            <p:nvSpPr>
              <p:cNvPr id="21" name="Oval 20"/>
              <p:cNvSpPr/>
              <p:nvPr/>
            </p:nvSpPr>
            <p:spPr>
              <a:xfrm>
                <a:off x="6517759" y="0"/>
                <a:ext cx="2307263" cy="2351058"/>
              </a:xfrm>
              <a:prstGeom prst="ellipse">
                <a:avLst/>
              </a:prstGeom>
              <a:blipFill>
                <a:blip r:embed="rId3" cstate="print"/>
                <a:stretch>
                  <a:fillRect/>
                </a:stretch>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35" name="TextBox 14"/>
              <p:cNvSpPr txBox="1"/>
              <p:nvPr/>
            </p:nvSpPr>
            <p:spPr>
              <a:xfrm>
                <a:off x="6616289" y="2341376"/>
                <a:ext cx="2171255" cy="923330"/>
              </a:xfrm>
              <a:prstGeom prst="rect">
                <a:avLst/>
              </a:prstGeom>
              <a:noFill/>
            </p:spPr>
            <p:txBody>
              <a:bodyPr wrap="square" rtlCol="0">
                <a:spAutoFit/>
              </a:bodyPr>
              <a:lstStyle/>
              <a:p>
                <a:pPr algn="ctr"/>
                <a:r>
                  <a:rPr lang="tr-TR" b="1" spc="50" dirty="0">
                    <a:ln w="13500">
                      <a:solidFill>
                        <a:srgbClr val="EF0000">
                          <a:shade val="2500"/>
                          <a:alpha val="6500"/>
                        </a:srgb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TIP</a:t>
                </a:r>
              </a:p>
              <a:p>
                <a:pPr algn="ctr"/>
                <a:r>
                  <a:rPr lang="tr-TR" dirty="0" smtClean="0">
                    <a:latin typeface="Arial Black" pitchFamily="34" charset="0"/>
                  </a:rPr>
                  <a:t>Sayısal</a:t>
                </a:r>
              </a:p>
              <a:p>
                <a:pPr algn="ctr"/>
                <a:r>
                  <a:rPr lang="tr-TR" dirty="0" smtClean="0">
                    <a:solidFill>
                      <a:prstClr val="white"/>
                    </a:solidFill>
                    <a:latin typeface="Arial Black" pitchFamily="34" charset="0"/>
                  </a:rPr>
                  <a:t>50 bin</a:t>
                </a:r>
                <a:endParaRPr lang="en-US" dirty="0">
                  <a:solidFill>
                    <a:prstClr val="white"/>
                  </a:solidFill>
                  <a:latin typeface="Arial Black" pitchFamily="34" charset="0"/>
                </a:endParaRPr>
              </a:p>
            </p:txBody>
          </p:sp>
        </p:grpSp>
      </p:grpSp>
      <p:grpSp>
        <p:nvGrpSpPr>
          <p:cNvPr id="42" name="41 Grup"/>
          <p:cNvGrpSpPr/>
          <p:nvPr/>
        </p:nvGrpSpPr>
        <p:grpSpPr>
          <a:xfrm>
            <a:off x="3664456" y="3393181"/>
            <a:ext cx="2288287" cy="3305324"/>
            <a:chOff x="3664456" y="3393181"/>
            <a:chExt cx="2288287" cy="3305324"/>
          </a:xfrm>
        </p:grpSpPr>
        <p:sp>
          <p:nvSpPr>
            <p:cNvPr id="26" name="Oval 25"/>
            <p:cNvSpPr/>
            <p:nvPr/>
          </p:nvSpPr>
          <p:spPr>
            <a:xfrm>
              <a:off x="3664456" y="3393181"/>
              <a:ext cx="2288285" cy="23317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extBox 14"/>
            <p:cNvSpPr txBox="1"/>
            <p:nvPr/>
          </p:nvSpPr>
          <p:spPr>
            <a:xfrm>
              <a:off x="3724232" y="5733162"/>
              <a:ext cx="2171255" cy="923330"/>
            </a:xfrm>
            <a:prstGeom prst="rect">
              <a:avLst/>
            </a:prstGeom>
            <a:noFill/>
          </p:spPr>
          <p:txBody>
            <a:bodyPr wrap="square" rtlCol="0">
              <a:spAutoFit/>
            </a:bodyPr>
            <a:lstStyle/>
            <a:p>
              <a:pPr algn="ctr"/>
              <a:r>
                <a:rPr lang="tr-TR" b="1" spc="50" dirty="0" smtClean="0">
                  <a:ln w="13500">
                    <a:solidFill>
                      <a:srgbClr val="EF0000">
                        <a:shade val="2500"/>
                        <a:alpha val="6500"/>
                      </a:srgb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ECZACILIK</a:t>
              </a:r>
            </a:p>
            <a:p>
              <a:pPr algn="ctr"/>
              <a:r>
                <a:rPr lang="tr-TR" dirty="0" smtClean="0">
                  <a:latin typeface="Arial Black" pitchFamily="34" charset="0"/>
                </a:rPr>
                <a:t>Sayısal</a:t>
              </a:r>
              <a:endParaRPr lang="tr-TR" dirty="0">
                <a:latin typeface="Arial Black" pitchFamily="34" charset="0"/>
              </a:endParaRPr>
            </a:p>
            <a:p>
              <a:pPr algn="ctr"/>
              <a:r>
                <a:rPr lang="tr-TR" dirty="0" smtClean="0">
                  <a:solidFill>
                    <a:prstClr val="white"/>
                  </a:solidFill>
                  <a:latin typeface="Arial Black" pitchFamily="34" charset="0"/>
                </a:rPr>
                <a:t>100 bin</a:t>
              </a:r>
              <a:endParaRPr lang="en-US" dirty="0">
                <a:solidFill>
                  <a:prstClr val="white"/>
                </a:solidFill>
                <a:latin typeface="Arial Black" pitchFamily="34" charset="0"/>
              </a:endParaRPr>
            </a:p>
          </p:txBody>
        </p:sp>
      </p:grpSp>
      <p:grpSp>
        <p:nvGrpSpPr>
          <p:cNvPr id="45" name="44 Grup"/>
          <p:cNvGrpSpPr/>
          <p:nvPr/>
        </p:nvGrpSpPr>
        <p:grpSpPr>
          <a:xfrm>
            <a:off x="6517759" y="3444949"/>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15"/>
            <p:cNvSpPr/>
            <p:nvPr/>
          </p:nvSpPr>
          <p:spPr>
            <a:xfrm>
              <a:off x="6632200" y="3375011"/>
              <a:ext cx="2288285" cy="233172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spc="50" dirty="0">
                  <a:ln w="13500">
                    <a:solidFill>
                      <a:srgbClr val="EF0000">
                        <a:shade val="2500"/>
                        <a:alpha val="6500"/>
                      </a:srgb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DİŞ HEKİMLİĞİ</a:t>
              </a:r>
            </a:p>
            <a:p>
              <a:pPr algn="ctr"/>
              <a:r>
                <a:rPr lang="tr-TR" dirty="0" smtClean="0">
                  <a:solidFill>
                    <a:prstClr val="white"/>
                  </a:solidFill>
                  <a:latin typeface="Arial Black" pitchFamily="34" charset="0"/>
                </a:rPr>
                <a:t>Sayısal</a:t>
              </a:r>
            </a:p>
            <a:p>
              <a:pPr algn="ctr"/>
              <a:r>
                <a:rPr lang="tr-TR" dirty="0" smtClean="0">
                  <a:solidFill>
                    <a:prstClr val="white"/>
                  </a:solidFill>
                  <a:latin typeface="Arial Black" pitchFamily="34" charset="0"/>
                </a:rPr>
                <a:t>80 bin</a:t>
              </a:r>
              <a:endParaRPr lang="en-US" dirty="0">
                <a:solidFill>
                  <a:prstClr val="white"/>
                </a:solidFill>
                <a:latin typeface="Arial Black" pitchFamily="34" charset="0"/>
              </a:endParaRPr>
            </a:p>
          </p:txBody>
        </p:sp>
      </p:grpSp>
    </p:spTree>
    <p:extLst>
      <p:ext uri="{BB962C8B-B14F-4D97-AF65-F5344CB8AC3E}">
        <p14:creationId xmlns:p14="http://schemas.microsoft.com/office/powerpoint/2010/main" val="29976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7" dur="1000" fill="hold"/>
                                        <p:tgtEl>
                                          <p:spTgt spid="3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9" dur="1000" fill="hold"/>
                                        <p:tgtEl>
                                          <p:spTgt spid="4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3" dur="1000" fill="hold"/>
                                        <p:tgtEl>
                                          <p:spTgt spid="4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Altbilgi Yer Tutucusu"/>
          <p:cNvSpPr>
            <a:spLocks noGrp="1"/>
          </p:cNvSpPr>
          <p:nvPr>
            <p:ph type="ftr" sz="quarter" idx="11"/>
          </p:nvPr>
        </p:nvSpPr>
        <p:spPr>
          <a:xfrm>
            <a:off x="275117" y="0"/>
            <a:ext cx="3086100" cy="365125"/>
          </a:xfrm>
        </p:spPr>
        <p:txBody>
          <a:bodyPr/>
          <a:lstStyle/>
          <a:p>
            <a:endParaRPr lang="en-US" b="1" dirty="0">
              <a:solidFill>
                <a:srgbClr val="000000">
                  <a:lumMod val="75000"/>
                  <a:lumOff val="25000"/>
                </a:srgbClr>
              </a:solidFill>
            </a:endParaRPr>
          </a:p>
        </p:txBody>
      </p:sp>
      <p:sp>
        <p:nvSpPr>
          <p:cNvPr id="28" name="27 Slayt Numarası Yer Tutucusu"/>
          <p:cNvSpPr>
            <a:spLocks noGrp="1"/>
          </p:cNvSpPr>
          <p:nvPr>
            <p:ph type="sldNum" sz="quarter" idx="12"/>
          </p:nvPr>
        </p:nvSpPr>
        <p:spPr>
          <a:xfrm>
            <a:off x="6457950" y="6408605"/>
            <a:ext cx="2057400" cy="365125"/>
          </a:xfrm>
        </p:spPr>
        <p:txBody>
          <a:bodyPr/>
          <a:lstStyle/>
          <a:p>
            <a:fld id="{2F0443AE-4F20-4B40-B91B-135E9B6A23DD}" type="slidenum">
              <a:rPr lang="en-US" smtClean="0">
                <a:solidFill>
                  <a:srgbClr val="000000">
                    <a:tint val="75000"/>
                  </a:srgbClr>
                </a:solidFill>
              </a:rPr>
              <a:pPr/>
              <a:t>19</a:t>
            </a:fld>
            <a:endParaRPr lang="en-US">
              <a:solidFill>
                <a:srgbClr val="000000">
                  <a:tint val="75000"/>
                </a:srgbClr>
              </a:solidFill>
            </a:endParaRPr>
          </a:p>
        </p:txBody>
      </p:sp>
      <p:grpSp>
        <p:nvGrpSpPr>
          <p:cNvPr id="41" name="40 Grup"/>
          <p:cNvGrpSpPr/>
          <p:nvPr/>
        </p:nvGrpSpPr>
        <p:grpSpPr>
          <a:xfrm>
            <a:off x="427588" y="1307805"/>
            <a:ext cx="2294347" cy="3152078"/>
            <a:chOff x="470118" y="3541607"/>
            <a:chExt cx="2294347" cy="3152078"/>
          </a:xfrm>
        </p:grpSpPr>
        <p:sp>
          <p:nvSpPr>
            <p:cNvPr id="10" name="Oval 9"/>
            <p:cNvSpPr/>
            <p:nvPr/>
          </p:nvSpPr>
          <p:spPr>
            <a:xfrm>
              <a:off x="470118" y="3541607"/>
              <a:ext cx="2294345" cy="2214606"/>
            </a:xfrm>
            <a:prstGeom prst="ellipse">
              <a:avLst/>
            </a:prstGeom>
            <a:blipFill>
              <a:blip r:embed="rId2" cstate="print"/>
              <a:stretch>
                <a:fillRect/>
              </a:stretch>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470119" y="5763178"/>
              <a:ext cx="2294346" cy="930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TextBox 14"/>
            <p:cNvSpPr txBox="1"/>
            <p:nvPr/>
          </p:nvSpPr>
          <p:spPr>
            <a:xfrm>
              <a:off x="534465" y="5765059"/>
              <a:ext cx="2171255" cy="923330"/>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MÜHENDİSLİK</a:t>
              </a:r>
            </a:p>
            <a:p>
              <a:pPr algn="ctr"/>
              <a:r>
                <a:rPr lang="tr-TR" dirty="0" smtClean="0">
                  <a:latin typeface="Arial Black" pitchFamily="34" charset="0"/>
                </a:rPr>
                <a:t>Sayısal</a:t>
              </a:r>
            </a:p>
            <a:p>
              <a:pPr algn="ctr"/>
              <a:r>
                <a:rPr lang="tr-TR" dirty="0" smtClean="0">
                  <a:solidFill>
                    <a:prstClr val="white"/>
                  </a:solidFill>
                  <a:latin typeface="Arial Black" pitchFamily="34" charset="0"/>
                </a:rPr>
                <a:t>300 bin</a:t>
              </a:r>
              <a:endParaRPr lang="en-US" dirty="0">
                <a:solidFill>
                  <a:prstClr val="white"/>
                </a:solidFill>
                <a:latin typeface="Arial Black" pitchFamily="34" charset="0"/>
              </a:endParaRPr>
            </a:p>
          </p:txBody>
        </p:sp>
      </p:grpSp>
      <p:grpSp>
        <p:nvGrpSpPr>
          <p:cNvPr id="42" name="41 Grup"/>
          <p:cNvGrpSpPr/>
          <p:nvPr/>
        </p:nvGrpSpPr>
        <p:grpSpPr>
          <a:xfrm>
            <a:off x="3430539" y="1154559"/>
            <a:ext cx="2288287" cy="3305324"/>
            <a:chOff x="3664456" y="3393181"/>
            <a:chExt cx="2288287" cy="3305324"/>
          </a:xfrm>
        </p:grpSpPr>
        <p:sp>
          <p:nvSpPr>
            <p:cNvPr id="26" name="Oval 25"/>
            <p:cNvSpPr/>
            <p:nvPr/>
          </p:nvSpPr>
          <p:spPr>
            <a:xfrm>
              <a:off x="3664456" y="3393181"/>
              <a:ext cx="2288285" cy="233172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extBox 14"/>
            <p:cNvSpPr txBox="1"/>
            <p:nvPr/>
          </p:nvSpPr>
          <p:spPr>
            <a:xfrm>
              <a:off x="3724232" y="5733162"/>
              <a:ext cx="2171255" cy="646331"/>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ÖĞRETMENLİK</a:t>
              </a:r>
            </a:p>
            <a:p>
              <a:pPr algn="ctr"/>
              <a:r>
                <a:rPr lang="tr-TR" dirty="0" smtClean="0">
                  <a:solidFill>
                    <a:prstClr val="white"/>
                  </a:solidFill>
                  <a:latin typeface="Arial Black" pitchFamily="34" charset="0"/>
                </a:rPr>
                <a:t>300 bin</a:t>
              </a:r>
              <a:endParaRPr lang="en-US" dirty="0">
                <a:solidFill>
                  <a:prstClr val="white"/>
                </a:solidFill>
                <a:latin typeface="Arial Black" pitchFamily="34" charset="0"/>
              </a:endParaRPr>
            </a:p>
          </p:txBody>
        </p:sp>
      </p:grpSp>
      <p:grpSp>
        <p:nvGrpSpPr>
          <p:cNvPr id="45" name="44 Grup"/>
          <p:cNvGrpSpPr/>
          <p:nvPr/>
        </p:nvGrpSpPr>
        <p:grpSpPr>
          <a:xfrm>
            <a:off x="6196265" y="1143926"/>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15"/>
            <p:cNvSpPr/>
            <p:nvPr/>
          </p:nvSpPr>
          <p:spPr>
            <a:xfrm>
              <a:off x="6632200" y="3375011"/>
              <a:ext cx="2288285" cy="2331721"/>
            </a:xfrm>
            <a:prstGeom prst="ellipse">
              <a:avLst/>
            </a:prstGeom>
            <a:blipFill>
              <a:blip r:embed="rId4"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prstClr val="white"/>
                </a:solidFill>
              </a:endParaRPr>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MİMARLIK</a:t>
              </a:r>
            </a:p>
            <a:p>
              <a:pPr algn="ctr"/>
              <a:r>
                <a:rPr lang="tr-TR" dirty="0" smtClean="0">
                  <a:latin typeface="Arial Black" pitchFamily="34" charset="0"/>
                </a:rPr>
                <a:t>Sayısal</a:t>
              </a:r>
            </a:p>
            <a:p>
              <a:pPr algn="ctr"/>
              <a:r>
                <a:rPr lang="tr-TR" dirty="0" smtClean="0">
                  <a:solidFill>
                    <a:prstClr val="white"/>
                  </a:solidFill>
                  <a:latin typeface="Arial Black" pitchFamily="34" charset="0"/>
                </a:rPr>
                <a:t>250 bin</a:t>
              </a:r>
              <a:endParaRPr lang="en-US" dirty="0">
                <a:solidFill>
                  <a:prstClr val="white"/>
                </a:solidFill>
                <a:latin typeface="Arial Black" pitchFamily="34" charset="0"/>
              </a:endParaRPr>
            </a:p>
          </p:txBody>
        </p:sp>
      </p:grpSp>
    </p:spTree>
    <p:extLst>
      <p:ext uri="{BB962C8B-B14F-4D97-AF65-F5344CB8AC3E}">
        <p14:creationId xmlns:p14="http://schemas.microsoft.com/office/powerpoint/2010/main" val="33794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081" y="118393"/>
            <a:ext cx="4067502" cy="6857173"/>
          </a:xfrm>
          <a:prstGeom prst="rect">
            <a:avLst/>
          </a:prstGeom>
          <a:solidFill>
            <a:schemeClr val="bg1">
              <a:lumMod val="6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nvGrpSpPr>
          <p:cNvPr id="20" name="19 Grup"/>
          <p:cNvGrpSpPr/>
          <p:nvPr/>
        </p:nvGrpSpPr>
        <p:grpSpPr>
          <a:xfrm>
            <a:off x="4374829" y="2713700"/>
            <a:ext cx="2400300" cy="2400300"/>
            <a:chOff x="4374829" y="2713700"/>
            <a:chExt cx="2400300" cy="2400300"/>
          </a:xfrm>
        </p:grpSpPr>
        <p:sp>
          <p:nvSpPr>
            <p:cNvPr id="7" name="Oval 6"/>
            <p:cNvSpPr/>
            <p:nvPr/>
          </p:nvSpPr>
          <p:spPr>
            <a:xfrm>
              <a:off x="4374829" y="2713700"/>
              <a:ext cx="2400300" cy="24003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chemeClr val="bg1"/>
                </a:solidFill>
                <a:latin typeface="Bebas Neue" panose="020B0606020202050201" pitchFamily="34" charset="0"/>
              </a:endParaRPr>
            </a:p>
            <a:p>
              <a:pPr algn="ctr"/>
              <a:endParaRPr lang="en-US" sz="1350" dirty="0"/>
            </a:p>
          </p:txBody>
        </p:sp>
        <p:grpSp>
          <p:nvGrpSpPr>
            <p:cNvPr id="18" name="17 Grup"/>
            <p:cNvGrpSpPr/>
            <p:nvPr/>
          </p:nvGrpSpPr>
          <p:grpSpPr>
            <a:xfrm>
              <a:off x="4574925" y="3119447"/>
              <a:ext cx="1786926" cy="1094370"/>
              <a:chOff x="4574925" y="3119447"/>
              <a:chExt cx="1786926" cy="1094370"/>
            </a:xfrm>
          </p:grpSpPr>
          <p:sp>
            <p:nvSpPr>
              <p:cNvPr id="14" name="TextBox 13"/>
              <p:cNvSpPr txBox="1"/>
              <p:nvPr/>
            </p:nvSpPr>
            <p:spPr>
              <a:xfrm>
                <a:off x="4601631" y="3119447"/>
                <a:ext cx="1760220" cy="461665"/>
              </a:xfrm>
              <a:prstGeom prst="rect">
                <a:avLst/>
              </a:prstGeom>
              <a:noFill/>
            </p:spPr>
            <p:txBody>
              <a:bodyPr wrap="square" rtlCol="0">
                <a:spAutoFit/>
              </a:bodyPr>
              <a:lstStyle/>
              <a:p>
                <a:pPr algn="ctr"/>
                <a:r>
                  <a:rPr lang="tr-TR" sz="2400" b="1" dirty="0" smtClean="0">
                    <a:latin typeface="Bebas Neue" panose="020B0606020202050201" pitchFamily="34" charset="0"/>
                  </a:rPr>
                  <a:t>2. OTURUM</a:t>
                </a:r>
                <a:endParaRPr lang="en-US" sz="2400" b="1" dirty="0">
                  <a:latin typeface="Bebas Neue" panose="020B0606020202050201" pitchFamily="34" charset="0"/>
                </a:endParaRPr>
              </a:p>
            </p:txBody>
          </p:sp>
          <p:sp>
            <p:nvSpPr>
              <p:cNvPr id="11" name="Rectangle 8"/>
              <p:cNvSpPr/>
              <p:nvPr/>
            </p:nvSpPr>
            <p:spPr>
              <a:xfrm>
                <a:off x="4574925" y="3567486"/>
                <a:ext cx="1760220" cy="646331"/>
              </a:xfrm>
              <a:prstGeom prst="rect">
                <a:avLst/>
              </a:prstGeom>
              <a:solidFill>
                <a:schemeClr val="bg2"/>
              </a:solidFill>
            </p:spPr>
            <p:txBody>
              <a:bodyPr wrap="square">
                <a:spAutoFit/>
              </a:bodyPr>
              <a:lstStyle/>
              <a:p>
                <a:pPr algn="ctr"/>
                <a:r>
                  <a:rPr lang="tr-TR" b="1" dirty="0" smtClean="0"/>
                  <a:t>ALAN YETERLİLİK TESTİ</a:t>
                </a:r>
                <a:endParaRPr lang="en-US" b="1" dirty="0"/>
              </a:p>
            </p:txBody>
          </p:sp>
        </p:grpSp>
      </p:grpSp>
      <p:grpSp>
        <p:nvGrpSpPr>
          <p:cNvPr id="19" name="18 Grup"/>
          <p:cNvGrpSpPr/>
          <p:nvPr/>
        </p:nvGrpSpPr>
        <p:grpSpPr>
          <a:xfrm>
            <a:off x="6184123" y="3240339"/>
            <a:ext cx="2400300" cy="3015075"/>
            <a:chOff x="6184123" y="3240339"/>
            <a:chExt cx="2400300" cy="3015075"/>
          </a:xfrm>
          <a:solidFill>
            <a:schemeClr val="tx2">
              <a:lumMod val="40000"/>
              <a:lumOff val="60000"/>
            </a:schemeClr>
          </a:solidFill>
        </p:grpSpPr>
        <p:sp>
          <p:nvSpPr>
            <p:cNvPr id="8" name="Oval 7"/>
            <p:cNvSpPr/>
            <p:nvPr/>
          </p:nvSpPr>
          <p:spPr>
            <a:xfrm>
              <a:off x="6184123" y="3240339"/>
              <a:ext cx="2400300" cy="2400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61941" y="3546980"/>
              <a:ext cx="1707416" cy="2708434"/>
            </a:xfrm>
            <a:prstGeom prst="rect">
              <a:avLst/>
            </a:prstGeom>
            <a:grpFill/>
          </p:spPr>
          <p:txBody>
            <a:bodyPr wrap="square" rtlCol="0">
              <a:spAutoFit/>
            </a:bodyPr>
            <a:lstStyle/>
            <a:p>
              <a:pPr algn="ctr"/>
              <a:endParaRPr lang="tr-TR" sz="2800" dirty="0" smtClean="0">
                <a:solidFill>
                  <a:schemeClr val="tx1">
                    <a:lumMod val="95000"/>
                    <a:lumOff val="5000"/>
                  </a:schemeClr>
                </a:solidFill>
                <a:latin typeface="Bebas Neue" panose="020B0606020202050201" pitchFamily="34" charset="0"/>
              </a:endParaRPr>
            </a:p>
            <a:p>
              <a:pPr algn="ctr"/>
              <a:r>
                <a:rPr lang="tr-TR" sz="2400" b="1" dirty="0" smtClean="0">
                  <a:solidFill>
                    <a:schemeClr val="tx1">
                      <a:lumMod val="95000"/>
                      <a:lumOff val="5000"/>
                    </a:schemeClr>
                  </a:solidFill>
                  <a:latin typeface="Bebas Neue" panose="020B0606020202050201" pitchFamily="34" charset="0"/>
                </a:rPr>
                <a:t>3.OTURUM</a:t>
              </a:r>
            </a:p>
            <a:p>
              <a:pPr algn="ctr"/>
              <a:r>
                <a:rPr lang="tr-TR" sz="2000" b="1" dirty="0" smtClean="0">
                  <a:latin typeface="Bebas Neue" panose="020B0606020202050201" pitchFamily="34" charset="0"/>
                </a:rPr>
                <a:t>DİL SINAVI     </a:t>
              </a:r>
              <a:r>
                <a:rPr lang="tr-TR" sz="1400" b="1" dirty="0" smtClean="0">
                  <a:solidFill>
                    <a:srgbClr val="FF0000"/>
                  </a:solidFill>
                  <a:latin typeface="Arial" panose="020B0604020202020204" pitchFamily="34" charset="0"/>
                  <a:cs typeface="Arial" panose="020B0604020202020204" pitchFamily="34" charset="0"/>
                </a:rPr>
                <a:t>İNGİLİZCE  ALMANCA FRANSIZCA  ARAPÇA VE RUSÇA   TESLERİ YER ALMAKTADIR.</a:t>
              </a:r>
              <a:endParaRPr lang="en-US" sz="1400" b="1" dirty="0">
                <a:solidFill>
                  <a:srgbClr val="FF0000"/>
                </a:solidFill>
                <a:latin typeface="Arial" panose="020B0604020202020204" pitchFamily="34" charset="0"/>
                <a:cs typeface="Arial" panose="020B0604020202020204" pitchFamily="34" charset="0"/>
              </a:endParaRPr>
            </a:p>
          </p:txBody>
        </p:sp>
      </p:grpSp>
      <p:grpSp>
        <p:nvGrpSpPr>
          <p:cNvPr id="17" name="16 Grup"/>
          <p:cNvGrpSpPr/>
          <p:nvPr/>
        </p:nvGrpSpPr>
        <p:grpSpPr>
          <a:xfrm>
            <a:off x="5799733" y="1426506"/>
            <a:ext cx="2400300" cy="2400300"/>
            <a:chOff x="5799733" y="1426506"/>
            <a:chExt cx="2400300" cy="2400300"/>
          </a:xfrm>
        </p:grpSpPr>
        <p:sp>
          <p:nvSpPr>
            <p:cNvPr id="6" name="Oval 5"/>
            <p:cNvSpPr/>
            <p:nvPr/>
          </p:nvSpPr>
          <p:spPr>
            <a:xfrm>
              <a:off x="5799733" y="1426506"/>
              <a:ext cx="2400300" cy="2400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272086"/>
              <a:ext cx="1760220" cy="646331"/>
            </a:xfrm>
            <a:prstGeom prst="rect">
              <a:avLst/>
            </a:prstGeom>
            <a:solidFill>
              <a:schemeClr val="tx2">
                <a:lumMod val="40000"/>
                <a:lumOff val="60000"/>
              </a:schemeClr>
            </a:solidFill>
          </p:spPr>
          <p:txBody>
            <a:bodyPr wrap="square">
              <a:spAutoFit/>
            </a:bodyPr>
            <a:lstStyle/>
            <a:p>
              <a:pPr algn="ctr"/>
              <a:r>
                <a:rPr lang="tr-TR" b="1" dirty="0" smtClean="0">
                  <a:solidFill>
                    <a:schemeClr val="bg1"/>
                  </a:solidFill>
                </a:rPr>
                <a:t>TEMEL YETERLİLİK TESTİ</a:t>
              </a:r>
              <a:endParaRPr lang="en-US" b="1" dirty="0">
                <a:solidFill>
                  <a:schemeClr val="bg1"/>
                </a:solidFill>
              </a:endParaRPr>
            </a:p>
          </p:txBody>
        </p:sp>
        <p:sp>
          <p:nvSpPr>
            <p:cNvPr id="10" name="TextBox 9"/>
            <p:cNvSpPr txBox="1"/>
            <p:nvPr/>
          </p:nvSpPr>
          <p:spPr>
            <a:xfrm>
              <a:off x="6066923" y="1783847"/>
              <a:ext cx="1760220" cy="461665"/>
            </a:xfrm>
            <a:prstGeom prst="rect">
              <a:avLst/>
            </a:prstGeom>
            <a:noFill/>
          </p:spPr>
          <p:txBody>
            <a:bodyPr wrap="square" rtlCol="0">
              <a:spAutoFit/>
            </a:bodyPr>
            <a:lstStyle/>
            <a:p>
              <a:pPr algn="ctr"/>
              <a:r>
                <a:rPr lang="tr-TR" sz="2400" b="1" dirty="0" smtClean="0">
                  <a:solidFill>
                    <a:srgbClr val="FF0000"/>
                  </a:solidFill>
                  <a:latin typeface="Bebas Neue" panose="020B0606020202050201" pitchFamily="34" charset="0"/>
                </a:rPr>
                <a:t>1. OTURUM</a:t>
              </a:r>
              <a:endParaRPr lang="en-US" sz="2400" b="1" dirty="0">
                <a:solidFill>
                  <a:srgbClr val="FF0000"/>
                </a:solidFill>
                <a:latin typeface="Bebas Neue" panose="020B0606020202050201" pitchFamily="34" charset="0"/>
              </a:endParaRPr>
            </a:p>
          </p:txBody>
        </p:sp>
      </p:grpSp>
      <p:sp>
        <p:nvSpPr>
          <p:cNvPr id="16" name="15 Metin kutusu"/>
          <p:cNvSpPr txBox="1"/>
          <p:nvPr/>
        </p:nvSpPr>
        <p:spPr>
          <a:xfrm>
            <a:off x="210207" y="2942897"/>
            <a:ext cx="3773214" cy="2523768"/>
          </a:xfrm>
          <a:prstGeom prst="rect">
            <a:avLst/>
          </a:prstGeom>
          <a:noFill/>
        </p:spPr>
        <p:txBody>
          <a:bodyPr wrap="square" rtlCol="0">
            <a:spAutoFit/>
          </a:bodyPr>
          <a:lstStyle/>
          <a:p>
            <a:r>
              <a:rPr lang="tr-TR" sz="3200" b="1" dirty="0" smtClean="0">
                <a:solidFill>
                  <a:srgbClr val="002060"/>
                </a:solidFill>
              </a:rPr>
              <a:t>YÜKSEK ÖĞRETİM KURUMLARI SINAVI  </a:t>
            </a:r>
            <a:r>
              <a:rPr lang="tr-TR" sz="4400" b="1" dirty="0" smtClean="0">
                <a:solidFill>
                  <a:srgbClr val="FF0000"/>
                </a:solidFill>
              </a:rPr>
              <a:t>3 </a:t>
            </a:r>
            <a:r>
              <a:rPr lang="tr-TR" sz="3200" b="1" dirty="0" smtClean="0">
                <a:solidFill>
                  <a:srgbClr val="002060"/>
                </a:solidFill>
              </a:rPr>
              <a:t>OTURUM  OLARAK YAPILMAKTADIR.</a:t>
            </a:r>
          </a:p>
          <a:p>
            <a:endParaRPr lang="tr-TR" b="1" dirty="0">
              <a:solidFill>
                <a:schemeClr val="bg1"/>
              </a:solidFill>
            </a:endParaRP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2</a:t>
            </a:fld>
            <a:endParaRPr lang="en-US" dirty="0"/>
          </a:p>
        </p:txBody>
      </p:sp>
    </p:spTree>
    <p:extLst>
      <p:ext uri="{BB962C8B-B14F-4D97-AF65-F5344CB8AC3E}">
        <p14:creationId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8357" y="566530"/>
            <a:ext cx="8696739" cy="6003235"/>
          </a:xfrm>
        </p:spPr>
        <p:txBody>
          <a:bodyPr>
            <a:normAutofit/>
          </a:bodyPr>
          <a:lstStyle/>
          <a:p>
            <a:r>
              <a:rPr lang="tr-TR" b="1" dirty="0">
                <a:latin typeface="Arial" panose="020B0604020202020204" pitchFamily="34" charset="0"/>
                <a:cs typeface="Arial" panose="020B0604020202020204" pitchFamily="34" charset="0"/>
              </a:rPr>
              <a:t>* Özel yetenek sınavı ile öğrenci alan programlarda engelli öğrenciler için (bedensel engelli, görme engelli, işitme engelli, MR (</a:t>
            </a:r>
            <a:r>
              <a:rPr lang="tr-TR" b="1" dirty="0" err="1">
                <a:latin typeface="Arial" panose="020B0604020202020204" pitchFamily="34" charset="0"/>
                <a:cs typeface="Arial" panose="020B0604020202020204" pitchFamily="34" charset="0"/>
              </a:rPr>
              <a:t>mental</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retardasyon</a:t>
            </a:r>
            <a:r>
              <a:rPr lang="tr-TR" b="1" dirty="0">
                <a:latin typeface="Arial" panose="020B0604020202020204" pitchFamily="34" charset="0"/>
                <a:cs typeface="Arial" panose="020B0604020202020204" pitchFamily="34" charset="0"/>
              </a:rPr>
              <a:t>) ile “yaygın gelişimsel bozukluklar” (otizm spektrum bozuklukları (OSB), </a:t>
            </a:r>
            <a:r>
              <a:rPr lang="tr-TR" b="1" dirty="0" err="1">
                <a:latin typeface="Arial" panose="020B0604020202020204" pitchFamily="34" charset="0"/>
                <a:cs typeface="Arial" panose="020B0604020202020204" pitchFamily="34" charset="0"/>
              </a:rPr>
              <a:t>Asperger</a:t>
            </a:r>
            <a:r>
              <a:rPr lang="tr-TR" b="1" dirty="0">
                <a:latin typeface="Arial" panose="020B0604020202020204" pitchFamily="34" charset="0"/>
                <a:cs typeface="Arial" panose="020B0604020202020204" pitchFamily="34" charset="0"/>
              </a:rPr>
              <a:t> sendromu, RETT sendromu, </a:t>
            </a:r>
            <a:r>
              <a:rPr lang="tr-TR" b="1" dirty="0" err="1">
                <a:latin typeface="Arial" panose="020B0604020202020204" pitchFamily="34" charset="0"/>
                <a:cs typeface="Arial" panose="020B0604020202020204" pitchFamily="34" charset="0"/>
              </a:rPr>
              <a:t>dezintegratif</a:t>
            </a:r>
            <a:r>
              <a:rPr lang="tr-TR" b="1" dirty="0">
                <a:latin typeface="Arial" panose="020B0604020202020204" pitchFamily="34" charset="0"/>
                <a:cs typeface="Arial" panose="020B0604020202020204" pitchFamily="34" charset="0"/>
              </a:rPr>
              <a:t> bozukluklar, sınıflanamayan grupta yer alan yaygın gelişimsel bozukluklar)), engelli olduklarını belgelemeleri kaydıyla, öğretmenlik programları hariç olmak üzere TYT puanının 100 ve üzerinde olması gerekmektedir. Öğretmenlik programları için Y-</a:t>
            </a:r>
            <a:r>
              <a:rPr lang="tr-TR" b="1" dirty="0" err="1">
                <a:latin typeface="Arial" panose="020B0604020202020204" pitchFamily="34" charset="0"/>
                <a:cs typeface="Arial" panose="020B0604020202020204" pitchFamily="34" charset="0"/>
              </a:rPr>
              <a:t>TYT’de</a:t>
            </a:r>
            <a:r>
              <a:rPr lang="tr-TR" b="1" dirty="0">
                <a:latin typeface="Arial" panose="020B0604020202020204" pitchFamily="34" charset="0"/>
                <a:cs typeface="Arial" panose="020B0604020202020204" pitchFamily="34" charset="0"/>
              </a:rPr>
              <a:t> en düşük 800 bininci sırada olması gerekmektedir (Ek puansız yerleştirme puanının başarı sırası dikkate alınır.). </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20</a:t>
            </a:fld>
            <a:endParaRPr lang="en-US"/>
          </a:p>
        </p:txBody>
      </p:sp>
    </p:spTree>
    <p:extLst>
      <p:ext uri="{BB962C8B-B14F-4D97-AF65-F5344CB8AC3E}">
        <p14:creationId xmlns:p14="http://schemas.microsoft.com/office/powerpoint/2010/main" val="332309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6"/>
            <a:ext cx="7886700" cy="817631"/>
          </a:xfrm>
        </p:spPr>
        <p:txBody>
          <a:bodyPr/>
          <a:lstStyle/>
          <a:p>
            <a:pPr algn="ctr"/>
            <a:r>
              <a:rPr lang="tr-TR" b="1" dirty="0">
                <a:solidFill>
                  <a:srgbClr val="00B050"/>
                </a:solidFill>
              </a:rPr>
              <a:t>OKUL BİRİNCİLERİ</a:t>
            </a:r>
          </a:p>
        </p:txBody>
      </p:sp>
      <p:sp>
        <p:nvSpPr>
          <p:cNvPr id="3" name="İçerik Yer Tutucusu 2"/>
          <p:cNvSpPr>
            <a:spLocks noGrp="1"/>
          </p:cNvSpPr>
          <p:nvPr>
            <p:ph idx="1"/>
          </p:nvPr>
        </p:nvSpPr>
        <p:spPr>
          <a:xfrm>
            <a:off x="258417" y="1232452"/>
            <a:ext cx="8637105" cy="5426765"/>
          </a:xfrm>
        </p:spPr>
        <p:txBody>
          <a:bodyPr>
            <a:normAutofit fontScale="92500" lnSpcReduction="10000"/>
          </a:bodyPr>
          <a:lstStyle/>
          <a:p>
            <a:r>
              <a:rPr lang="tr-TR" b="1" dirty="0">
                <a:latin typeface="Arial" panose="020B0604020202020204" pitchFamily="34" charset="0"/>
                <a:cs typeface="Arial" panose="020B0604020202020204" pitchFamily="34" charset="0"/>
              </a:rPr>
              <a:t>Ortaöğretim okullarını birincilikle bitiren adaylar için yükseköğretim programlarında okul birincisi kontenjanı bulunmaktadır. Okul birincileri, genel kontenjan (öncelikle) ve okul birincisi kontenjanı göz önünde tutularak merkezî yerleştirme ile yerleştirme puanlarının yeterli olduğu en üst tercihlerine yerleştirilmektedir. </a:t>
            </a:r>
            <a:endParaRPr lang="tr-TR" b="1" dirty="0" smtClean="0">
              <a:latin typeface="Arial" panose="020B0604020202020204" pitchFamily="34" charset="0"/>
              <a:cs typeface="Arial" panose="020B0604020202020204" pitchFamily="34" charset="0"/>
            </a:endParaRPr>
          </a:p>
          <a:p>
            <a:r>
              <a:rPr lang="tr-TR" b="1" dirty="0" smtClean="0">
                <a:latin typeface="Arial" panose="020B0604020202020204" pitchFamily="34" charset="0"/>
                <a:cs typeface="Arial" panose="020B0604020202020204" pitchFamily="34" charset="0"/>
              </a:rPr>
              <a:t>Okul </a:t>
            </a:r>
            <a:r>
              <a:rPr lang="tr-TR" b="1" dirty="0">
                <a:latin typeface="Arial" panose="020B0604020202020204" pitchFamily="34" charset="0"/>
                <a:cs typeface="Arial" panose="020B0604020202020204" pitchFamily="34" charset="0"/>
              </a:rPr>
              <a:t>birincileri için ayrılan kontenjanlar sınırlıdır. Bu nedenle, tercihlerinin tümünü çok istenen programlar arasından yapan okul birincileri, puanlarının yüksek olmaması durumunda hiçbir programa yerleşemeyebilirler. Okul birincileri için ayrılan kontenjanların dolmaması durumunda boş kontenjan genel kontenjana aktarılır. Kılavuzda yer alan tüm genel kurallar, okul birincileri için de geçerlidir</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21</a:t>
            </a:fld>
            <a:endParaRPr lang="en-US"/>
          </a:p>
        </p:txBody>
      </p:sp>
    </p:spTree>
    <p:extLst>
      <p:ext uri="{BB962C8B-B14F-4D97-AF65-F5344CB8AC3E}">
        <p14:creationId xmlns:p14="http://schemas.microsoft.com/office/powerpoint/2010/main" val="298375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159026"/>
            <a:ext cx="7886700" cy="606287"/>
          </a:xfrm>
        </p:spPr>
        <p:txBody>
          <a:bodyPr>
            <a:normAutofit fontScale="90000"/>
          </a:bodyPr>
          <a:lstStyle/>
          <a:p>
            <a:pPr algn="ctr"/>
            <a:r>
              <a:rPr lang="tr-TR" b="1" dirty="0" smtClean="0">
                <a:solidFill>
                  <a:srgbClr val="FF0000"/>
                </a:solidFill>
              </a:rPr>
              <a:t>OBP NASIL HESAPLANIR</a:t>
            </a:r>
            <a:endParaRPr lang="tr-TR" b="1" dirty="0">
              <a:solidFill>
                <a:srgbClr val="FF0000"/>
              </a:solidFill>
            </a:endParaRPr>
          </a:p>
        </p:txBody>
      </p:sp>
      <p:sp>
        <p:nvSpPr>
          <p:cNvPr id="3" name="İçerik Yer Tutucusu 2"/>
          <p:cNvSpPr>
            <a:spLocks noGrp="1"/>
          </p:cNvSpPr>
          <p:nvPr>
            <p:ph idx="1"/>
          </p:nvPr>
        </p:nvSpPr>
        <p:spPr>
          <a:xfrm>
            <a:off x="69574" y="904461"/>
            <a:ext cx="9004852" cy="5804452"/>
          </a:xfrm>
        </p:spPr>
        <p:txBody>
          <a:bodyPr>
            <a:normAutofit lnSpcReduction="10000"/>
          </a:bodyPr>
          <a:lstStyle/>
          <a:p>
            <a:pPr marL="0" indent="0">
              <a:buNone/>
            </a:pPr>
            <a:r>
              <a:rPr lang="tr-TR" b="1" dirty="0"/>
              <a:t>Ortaöğretim bitirme notları en küçüğü 250, en büyüğü 500 olmak üzere ortaöğretim başarı puanına dönüştürülecektir. Ortaöğretimde alınan 100 üzerinden diploma notu, 5 ile çarpılarak Ortaöğretim Başarı Puanına (OBP) dönüştürülecektir. Böylece, 50 olan en düşük diploma notu için OBP 250 olacak, en yüksek 100 olan diploma notu için de OBP 500 olacaktır. Diploma notu bildirilmeyen adayların diploma notu ile 50’nin altında olan diploma notları, 50 olarak </a:t>
            </a:r>
            <a:r>
              <a:rPr lang="tr-TR" b="1" dirty="0" smtClean="0"/>
              <a:t>değerlendirmeye </a:t>
            </a:r>
            <a:r>
              <a:rPr lang="tr-TR" b="1" dirty="0" err="1" smtClean="0"/>
              <a:t>alınacaktır.dönüştürülen</a:t>
            </a:r>
            <a:r>
              <a:rPr lang="tr-TR" b="1" dirty="0" smtClean="0"/>
              <a:t> OBP 0,12 katsayısı ile çarpılarak sınavda alınan </a:t>
            </a:r>
            <a:r>
              <a:rPr lang="tr-TR" b="1" dirty="0" err="1" smtClean="0"/>
              <a:t>hampuana</a:t>
            </a:r>
            <a:r>
              <a:rPr lang="tr-TR" b="1" dirty="0" smtClean="0"/>
              <a:t> eklenerek yerleştirme puanı hesaplanır.</a:t>
            </a:r>
          </a:p>
          <a:p>
            <a:pPr marL="0" indent="0">
              <a:buNone/>
            </a:pPr>
            <a:r>
              <a:rPr lang="tr-TR" b="1" dirty="0" smtClean="0">
                <a:solidFill>
                  <a:srgbClr val="7030A0"/>
                </a:solidFill>
              </a:rPr>
              <a:t>Diploma notu 85 olan öğrencinin</a:t>
            </a:r>
          </a:p>
          <a:p>
            <a:pPr marL="0" indent="0">
              <a:buNone/>
            </a:pPr>
            <a:r>
              <a:rPr lang="tr-TR" b="1" dirty="0" smtClean="0">
                <a:solidFill>
                  <a:srgbClr val="7030A0"/>
                </a:solidFill>
              </a:rPr>
              <a:t>OBP= 85x5=425</a:t>
            </a:r>
          </a:p>
          <a:p>
            <a:pPr marL="0" indent="0">
              <a:buNone/>
            </a:pPr>
            <a:r>
              <a:rPr lang="tr-TR" b="1" dirty="0" smtClean="0">
                <a:solidFill>
                  <a:srgbClr val="7030A0"/>
                </a:solidFill>
              </a:rPr>
              <a:t>OYP = 425x0;12= </a:t>
            </a:r>
            <a:r>
              <a:rPr lang="tr-TR" b="1" dirty="0" smtClean="0">
                <a:solidFill>
                  <a:srgbClr val="FF0000"/>
                </a:solidFill>
              </a:rPr>
              <a:t>51</a:t>
            </a:r>
            <a:r>
              <a:rPr lang="tr-TR" b="1" dirty="0" smtClean="0">
                <a:solidFill>
                  <a:srgbClr val="7030A0"/>
                </a:solidFill>
              </a:rPr>
              <a:t> olarak hesaplanır.</a:t>
            </a:r>
            <a:endParaRPr lang="tr-TR" b="1" dirty="0">
              <a:solidFill>
                <a:srgbClr val="7030A0"/>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solidFill>
                  <a:srgbClr val="000000">
                    <a:tint val="75000"/>
                  </a:srgbClr>
                </a:solidFill>
              </a:rPr>
              <a:pPr/>
              <a:t>22</a:t>
            </a:fld>
            <a:endParaRPr lang="en-US" dirty="0">
              <a:solidFill>
                <a:srgbClr val="000000">
                  <a:tint val="75000"/>
                </a:srgbClr>
              </a:solidFill>
            </a:endParaRPr>
          </a:p>
        </p:txBody>
      </p:sp>
    </p:spTree>
    <p:extLst>
      <p:ext uri="{BB962C8B-B14F-4D97-AF65-F5344CB8AC3E}">
        <p14:creationId xmlns:p14="http://schemas.microsoft.com/office/powerpoint/2010/main" val="319912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SayISAL</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 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23</a:t>
            </a:fld>
            <a:endParaRPr lang="en-US"/>
          </a:p>
        </p:txBody>
      </p:sp>
      <p:graphicFrame>
        <p:nvGraphicFramePr>
          <p:cNvPr id="14" name="13 Tablo"/>
          <p:cNvGraphicFramePr>
            <a:graphicFrameLocks noGrp="1"/>
          </p:cNvGraphicFramePr>
          <p:nvPr>
            <p:extLst>
              <p:ext uri="{D42A27DB-BD31-4B8C-83A1-F6EECF244321}">
                <p14:modId xmlns:p14="http://schemas.microsoft.com/office/powerpoint/2010/main" val="4034822716"/>
              </p:ext>
            </p:extLst>
          </p:nvPr>
        </p:nvGraphicFramePr>
        <p:xfrm>
          <a:off x="3955774" y="548640"/>
          <a:ext cx="4711148" cy="6309360"/>
        </p:xfrm>
        <a:graphic>
          <a:graphicData uri="http://schemas.openxmlformats.org/drawingml/2006/table">
            <a:tbl>
              <a:tblPr firstRow="1" bandRow="1">
                <a:tableStyleId>{BDBED569-4797-4DF1-A0F4-6AAB3CD982D8}</a:tableStyleId>
              </a:tblPr>
              <a:tblGrid>
                <a:gridCol w="4711148">
                  <a:extLst>
                    <a:ext uri="{9D8B030D-6E8A-4147-A177-3AD203B41FA5}">
                      <a16:colId xmlns="" xmlns:a16="http://schemas.microsoft.com/office/drawing/2014/main" val="20000"/>
                    </a:ext>
                  </a:extLst>
                </a:gridCol>
              </a:tblGrid>
              <a:tr h="362749">
                <a:tc>
                  <a:txBody>
                    <a:bodyPr/>
                    <a:lstStyle/>
                    <a:p>
                      <a:r>
                        <a:rPr lang="tr-TR" dirty="0" smtClean="0"/>
                        <a:t>Tıp</a:t>
                      </a:r>
                      <a:endParaRPr lang="tr-TR" dirty="0"/>
                    </a:p>
                  </a:txBody>
                  <a:tcPr/>
                </a:tc>
                <a:extLst>
                  <a:ext uri="{0D108BD9-81ED-4DB2-BD59-A6C34878D82A}">
                    <a16:rowId xmlns="" xmlns:a16="http://schemas.microsoft.com/office/drawing/2014/main" val="10000"/>
                  </a:ext>
                </a:extLst>
              </a:tr>
              <a:tr h="362749">
                <a:tc>
                  <a:txBody>
                    <a:bodyPr/>
                    <a:lstStyle/>
                    <a:p>
                      <a:r>
                        <a:rPr lang="tr-TR" dirty="0" smtClean="0"/>
                        <a:t>Beslenme ve Diyetetik</a:t>
                      </a:r>
                      <a:endParaRPr lang="tr-TR" dirty="0"/>
                    </a:p>
                  </a:txBody>
                  <a:tcPr/>
                </a:tc>
                <a:extLst>
                  <a:ext uri="{0D108BD9-81ED-4DB2-BD59-A6C34878D82A}">
                    <a16:rowId xmlns="" xmlns:a16="http://schemas.microsoft.com/office/drawing/2014/main" val="10001"/>
                  </a:ext>
                </a:extLst>
              </a:tr>
              <a:tr h="362749">
                <a:tc>
                  <a:txBody>
                    <a:bodyPr/>
                    <a:lstStyle/>
                    <a:p>
                      <a:r>
                        <a:rPr lang="tr-TR" dirty="0" smtClean="0"/>
                        <a:t>Bilgisayar ve Yazılım Mühendisliği</a:t>
                      </a:r>
                      <a:endParaRPr lang="tr-TR" dirty="0"/>
                    </a:p>
                  </a:txBody>
                  <a:tcPr/>
                </a:tc>
                <a:extLst>
                  <a:ext uri="{0D108BD9-81ED-4DB2-BD59-A6C34878D82A}">
                    <a16:rowId xmlns="" xmlns:a16="http://schemas.microsoft.com/office/drawing/2014/main" val="10002"/>
                  </a:ext>
                </a:extLst>
              </a:tr>
              <a:tr h="362749">
                <a:tc>
                  <a:txBody>
                    <a:bodyPr/>
                    <a:lstStyle/>
                    <a:p>
                      <a:r>
                        <a:rPr lang="tr-TR" dirty="0" smtClean="0"/>
                        <a:t>Dil ve Konuşma Terapisi</a:t>
                      </a:r>
                      <a:endParaRPr lang="tr-TR" dirty="0"/>
                    </a:p>
                  </a:txBody>
                  <a:tcPr/>
                </a:tc>
                <a:extLst>
                  <a:ext uri="{0D108BD9-81ED-4DB2-BD59-A6C34878D82A}">
                    <a16:rowId xmlns="" xmlns:a16="http://schemas.microsoft.com/office/drawing/2014/main" val="10003"/>
                  </a:ext>
                </a:extLst>
              </a:tr>
              <a:tr h="362749">
                <a:tc>
                  <a:txBody>
                    <a:bodyPr/>
                    <a:lstStyle/>
                    <a:p>
                      <a:r>
                        <a:rPr lang="tr-TR" dirty="0" smtClean="0"/>
                        <a:t>Dijital Oyun Tasarımı </a:t>
                      </a:r>
                      <a:endParaRPr lang="tr-TR" dirty="0"/>
                    </a:p>
                  </a:txBody>
                  <a:tcPr/>
                </a:tc>
                <a:extLst>
                  <a:ext uri="{0D108BD9-81ED-4DB2-BD59-A6C34878D82A}">
                    <a16:rowId xmlns="" xmlns:a16="http://schemas.microsoft.com/office/drawing/2014/main" val="10004"/>
                  </a:ext>
                </a:extLst>
              </a:tr>
              <a:tr h="362749">
                <a:tc>
                  <a:txBody>
                    <a:bodyPr/>
                    <a:lstStyle/>
                    <a:p>
                      <a:r>
                        <a:rPr lang="tr-TR" dirty="0" smtClean="0"/>
                        <a:t>Diş Hekimliği</a:t>
                      </a:r>
                      <a:endParaRPr lang="tr-TR" dirty="0"/>
                    </a:p>
                  </a:txBody>
                  <a:tcPr/>
                </a:tc>
                <a:extLst>
                  <a:ext uri="{0D108BD9-81ED-4DB2-BD59-A6C34878D82A}">
                    <a16:rowId xmlns="" xmlns:a16="http://schemas.microsoft.com/office/drawing/2014/main" val="10005"/>
                  </a:ext>
                </a:extLst>
              </a:tr>
              <a:tr h="362749">
                <a:tc>
                  <a:txBody>
                    <a:bodyPr/>
                    <a:lstStyle/>
                    <a:p>
                      <a:r>
                        <a:rPr lang="tr-TR" dirty="0" smtClean="0"/>
                        <a:t>Eczacılık</a:t>
                      </a:r>
                      <a:endParaRPr lang="tr-TR" dirty="0"/>
                    </a:p>
                  </a:txBody>
                  <a:tcPr/>
                </a:tc>
                <a:extLst>
                  <a:ext uri="{0D108BD9-81ED-4DB2-BD59-A6C34878D82A}">
                    <a16:rowId xmlns="" xmlns:a16="http://schemas.microsoft.com/office/drawing/2014/main" val="10006"/>
                  </a:ext>
                </a:extLst>
              </a:tr>
              <a:tr h="906869">
                <a:tc>
                  <a:txBody>
                    <a:bodyPr/>
                    <a:lstStyle/>
                    <a:p>
                      <a:r>
                        <a:rPr lang="tr-TR" dirty="0" smtClean="0"/>
                        <a:t>Mühendislikler (Bilgisayar, Makine,</a:t>
                      </a:r>
                      <a:r>
                        <a:rPr lang="tr-TR" baseline="0" dirty="0" smtClean="0"/>
                        <a:t> İnşaat; </a:t>
                      </a:r>
                      <a:r>
                        <a:rPr lang="tr-TR" baseline="0" dirty="0" err="1" smtClean="0"/>
                        <a:t>Elekrtrik</a:t>
                      </a:r>
                      <a:r>
                        <a:rPr lang="tr-TR" baseline="0" dirty="0" smtClean="0"/>
                        <a:t> </a:t>
                      </a:r>
                      <a:r>
                        <a:rPr lang="tr-TR" baseline="0" dirty="0" err="1" smtClean="0"/>
                        <a:t>Elekrtonok</a:t>
                      </a:r>
                      <a:r>
                        <a:rPr lang="tr-TR" baseline="0" dirty="0" smtClean="0"/>
                        <a:t>, Yazılım, </a:t>
                      </a:r>
                      <a:r>
                        <a:rPr lang="tr-TR" baseline="0" dirty="0" err="1" smtClean="0"/>
                        <a:t>Endüstrü</a:t>
                      </a:r>
                      <a:r>
                        <a:rPr lang="tr-TR" baseline="0" dirty="0" smtClean="0"/>
                        <a:t> ,Yapay Zeka  ve Uçak Mühendisliği vb.</a:t>
                      </a:r>
                      <a:endParaRPr lang="tr-TR" dirty="0"/>
                    </a:p>
                  </a:txBody>
                  <a:tcPr/>
                </a:tc>
                <a:extLst>
                  <a:ext uri="{0D108BD9-81ED-4DB2-BD59-A6C34878D82A}">
                    <a16:rowId xmlns="" xmlns:a16="http://schemas.microsoft.com/office/drawing/2014/main" val="10007"/>
                  </a:ext>
                </a:extLst>
              </a:tr>
              <a:tr h="633160">
                <a:tc>
                  <a:txBody>
                    <a:bodyPr/>
                    <a:lstStyle/>
                    <a:p>
                      <a:r>
                        <a:rPr lang="tr-TR" dirty="0" smtClean="0"/>
                        <a:t>Fizyoterapi ve Rehabilitasyon (Fakülte-Yüksek Okul) </a:t>
                      </a:r>
                      <a:endParaRPr lang="tr-TR" dirty="0"/>
                    </a:p>
                  </a:txBody>
                  <a:tcPr/>
                </a:tc>
                <a:extLst>
                  <a:ext uri="{0D108BD9-81ED-4DB2-BD59-A6C34878D82A}">
                    <a16:rowId xmlns="" xmlns:a16="http://schemas.microsoft.com/office/drawing/2014/main" val="10008"/>
                  </a:ext>
                </a:extLst>
              </a:tr>
              <a:tr h="362749">
                <a:tc>
                  <a:txBody>
                    <a:bodyPr/>
                    <a:lstStyle/>
                    <a:p>
                      <a:r>
                        <a:rPr lang="tr-TR" dirty="0" smtClean="0"/>
                        <a:t>Genetik ve </a:t>
                      </a:r>
                      <a:r>
                        <a:rPr lang="tr-TR" dirty="0" err="1" smtClean="0"/>
                        <a:t>Biyomühendislik</a:t>
                      </a:r>
                      <a:endParaRPr lang="tr-TR" dirty="0"/>
                    </a:p>
                  </a:txBody>
                  <a:tcPr/>
                </a:tc>
                <a:extLst>
                  <a:ext uri="{0D108BD9-81ED-4DB2-BD59-A6C34878D82A}">
                    <a16:rowId xmlns="" xmlns:a16="http://schemas.microsoft.com/office/drawing/2014/main" val="10009"/>
                  </a:ext>
                </a:extLst>
              </a:tr>
              <a:tr h="362749">
                <a:tc>
                  <a:txBody>
                    <a:bodyPr/>
                    <a:lstStyle/>
                    <a:p>
                      <a:r>
                        <a:rPr lang="tr-TR" dirty="0" smtClean="0"/>
                        <a:t>Hemşirelik (Fakülte) </a:t>
                      </a:r>
                      <a:endParaRPr lang="tr-TR" dirty="0"/>
                    </a:p>
                  </a:txBody>
                  <a:tcPr/>
                </a:tc>
                <a:extLst>
                  <a:ext uri="{0D108BD9-81ED-4DB2-BD59-A6C34878D82A}">
                    <a16:rowId xmlns="" xmlns:a16="http://schemas.microsoft.com/office/drawing/2014/main" val="10010"/>
                  </a:ext>
                </a:extLst>
              </a:tr>
              <a:tr h="362749">
                <a:tc>
                  <a:txBody>
                    <a:bodyPr/>
                    <a:lstStyle/>
                    <a:p>
                      <a:r>
                        <a:rPr lang="tr-TR" dirty="0" smtClean="0"/>
                        <a:t>İç Mimarlık</a:t>
                      </a:r>
                      <a:endParaRPr lang="tr-TR" dirty="0"/>
                    </a:p>
                  </a:txBody>
                  <a:tcPr/>
                </a:tc>
                <a:extLst>
                  <a:ext uri="{0D108BD9-81ED-4DB2-BD59-A6C34878D82A}">
                    <a16:rowId xmlns="" xmlns:a16="http://schemas.microsoft.com/office/drawing/2014/main" val="10011"/>
                  </a:ext>
                </a:extLst>
              </a:tr>
              <a:tr h="362749">
                <a:tc>
                  <a:txBody>
                    <a:bodyPr/>
                    <a:lstStyle/>
                    <a:p>
                      <a:r>
                        <a:rPr lang="tr-TR" dirty="0" smtClean="0"/>
                        <a:t>Kentsel Tasarım ve Peyzaj Mimarlığı</a:t>
                      </a:r>
                      <a:endParaRPr lang="tr-TR" dirty="0"/>
                    </a:p>
                  </a:txBody>
                  <a:tcPr/>
                </a:tc>
                <a:extLst>
                  <a:ext uri="{0D108BD9-81ED-4DB2-BD59-A6C34878D82A}">
                    <a16:rowId xmlns="" xmlns:a16="http://schemas.microsoft.com/office/drawing/2014/main" val="10012"/>
                  </a:ext>
                </a:extLst>
              </a:tr>
              <a:tr h="362749">
                <a:tc>
                  <a:txBody>
                    <a:bodyPr/>
                    <a:lstStyle/>
                    <a:p>
                      <a:r>
                        <a:rPr lang="tr-TR" dirty="0" smtClean="0"/>
                        <a:t>Mimarlık</a:t>
                      </a:r>
                      <a:endParaRPr lang="tr-TR" dirty="0"/>
                    </a:p>
                  </a:txBody>
                  <a:tcPr/>
                </a:tc>
                <a:extLst>
                  <a:ext uri="{0D108BD9-81ED-4DB2-BD59-A6C34878D82A}">
                    <a16:rowId xmlns="" xmlns:a16="http://schemas.microsoft.com/office/drawing/2014/main" val="10013"/>
                  </a:ext>
                </a:extLst>
              </a:tr>
              <a:tr h="362749">
                <a:tc>
                  <a:txBody>
                    <a:bodyPr/>
                    <a:lstStyle/>
                    <a:p>
                      <a:r>
                        <a:rPr lang="tr-TR" dirty="0" smtClean="0"/>
                        <a:t>Moleküler Biyoloji ve Genetik</a:t>
                      </a:r>
                      <a:endParaRPr lang="tr-TR" dirty="0"/>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159489"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EŞİT AĞIRLIK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24</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extLst>
                    <a:ext uri="{9D8B030D-6E8A-4147-A177-3AD203B41FA5}">
                      <a16:colId xmlns="" xmlns:a16="http://schemas.microsoft.com/office/drawing/2014/main" val="20000"/>
                    </a:ext>
                  </a:extLst>
                </a:gridCol>
              </a:tblGrid>
              <a:tr h="354143">
                <a:tc>
                  <a:txBody>
                    <a:bodyPr/>
                    <a:lstStyle/>
                    <a:p>
                      <a:r>
                        <a:rPr lang="tr-TR" b="0" dirty="0" smtClean="0"/>
                        <a:t>Hukuk </a:t>
                      </a:r>
                      <a:endParaRPr lang="tr-TR" b="0" dirty="0"/>
                    </a:p>
                  </a:txBody>
                  <a:tcPr/>
                </a:tc>
                <a:extLst>
                  <a:ext uri="{0D108BD9-81ED-4DB2-BD59-A6C34878D82A}">
                    <a16:rowId xmlns="" xmlns:a16="http://schemas.microsoft.com/office/drawing/2014/main" val="10000"/>
                  </a:ext>
                </a:extLst>
              </a:tr>
              <a:tr h="354143">
                <a:tc>
                  <a:txBody>
                    <a:bodyPr/>
                    <a:lstStyle/>
                    <a:p>
                      <a:r>
                        <a:rPr lang="tr-TR" dirty="0" smtClean="0"/>
                        <a:t>Çocuk Gelişimi </a:t>
                      </a:r>
                      <a:endParaRPr lang="tr-TR" dirty="0"/>
                    </a:p>
                  </a:txBody>
                  <a:tcPr/>
                </a:tc>
                <a:extLst>
                  <a:ext uri="{0D108BD9-81ED-4DB2-BD59-A6C34878D82A}">
                    <a16:rowId xmlns="" xmlns:a16="http://schemas.microsoft.com/office/drawing/2014/main" val="10001"/>
                  </a:ext>
                </a:extLst>
              </a:tr>
              <a:tr h="354143">
                <a:tc>
                  <a:txBody>
                    <a:bodyPr/>
                    <a:lstStyle/>
                    <a:p>
                      <a:r>
                        <a:rPr lang="tr-TR" dirty="0" smtClean="0"/>
                        <a:t>Sosyal Hizmet </a:t>
                      </a:r>
                      <a:endParaRPr lang="tr-TR" dirty="0"/>
                    </a:p>
                  </a:txBody>
                  <a:tcPr/>
                </a:tc>
                <a:extLst>
                  <a:ext uri="{0D108BD9-81ED-4DB2-BD59-A6C34878D82A}">
                    <a16:rowId xmlns="" xmlns:a16="http://schemas.microsoft.com/office/drawing/2014/main" val="10002"/>
                  </a:ext>
                </a:extLst>
              </a:tr>
              <a:tr h="354143">
                <a:tc>
                  <a:txBody>
                    <a:bodyPr/>
                    <a:lstStyle/>
                    <a:p>
                      <a:r>
                        <a:rPr lang="tr-TR" dirty="0" smtClean="0"/>
                        <a:t>Grafik Tasarım</a:t>
                      </a:r>
                      <a:endParaRPr lang="tr-TR" dirty="0"/>
                    </a:p>
                  </a:txBody>
                  <a:tcPr/>
                </a:tc>
                <a:extLst>
                  <a:ext uri="{0D108BD9-81ED-4DB2-BD59-A6C34878D82A}">
                    <a16:rowId xmlns="" xmlns:a16="http://schemas.microsoft.com/office/drawing/2014/main" val="10003"/>
                  </a:ext>
                </a:extLst>
              </a:tr>
              <a:tr h="354143">
                <a:tc>
                  <a:txBody>
                    <a:bodyPr/>
                    <a:lstStyle/>
                    <a:p>
                      <a:r>
                        <a:rPr lang="tr-TR" dirty="0" smtClean="0"/>
                        <a:t>Siyaset Bilimi ve Kamu Yönetimi</a:t>
                      </a:r>
                      <a:endParaRPr lang="tr-TR" dirty="0"/>
                    </a:p>
                  </a:txBody>
                  <a:tcPr/>
                </a:tc>
                <a:extLst>
                  <a:ext uri="{0D108BD9-81ED-4DB2-BD59-A6C34878D82A}">
                    <a16:rowId xmlns="" xmlns:a16="http://schemas.microsoft.com/office/drawing/2014/main" val="10004"/>
                  </a:ext>
                </a:extLst>
              </a:tr>
              <a:tr h="354143">
                <a:tc>
                  <a:txBody>
                    <a:bodyPr/>
                    <a:lstStyle/>
                    <a:p>
                      <a:r>
                        <a:rPr lang="tr-TR" dirty="0" smtClean="0"/>
                        <a:t>İç Mimarlık ve Çevre Tasarımı</a:t>
                      </a:r>
                      <a:endParaRPr lang="tr-TR" dirty="0"/>
                    </a:p>
                  </a:txBody>
                  <a:tcPr/>
                </a:tc>
                <a:extLst>
                  <a:ext uri="{0D108BD9-81ED-4DB2-BD59-A6C34878D82A}">
                    <a16:rowId xmlns="" xmlns:a16="http://schemas.microsoft.com/office/drawing/2014/main"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Bankacılık </a:t>
                      </a:r>
                    </a:p>
                  </a:txBody>
                  <a:tcPr/>
                </a:tc>
                <a:extLst>
                  <a:ext uri="{0D108BD9-81ED-4DB2-BD59-A6C34878D82A}">
                    <a16:rowId xmlns="" xmlns:a16="http://schemas.microsoft.com/office/drawing/2014/main" val="10006"/>
                  </a:ext>
                </a:extLst>
              </a:tr>
              <a:tr h="354143">
                <a:tc>
                  <a:txBody>
                    <a:bodyPr/>
                    <a:lstStyle/>
                    <a:p>
                      <a:r>
                        <a:rPr lang="tr-TR" dirty="0" smtClean="0"/>
                        <a:t>İktisadi ve İdari Bilimler Programları </a:t>
                      </a:r>
                      <a:endParaRPr lang="tr-TR" dirty="0"/>
                    </a:p>
                  </a:txBody>
                  <a:tcPr/>
                </a:tc>
                <a:extLst>
                  <a:ext uri="{0D108BD9-81ED-4DB2-BD59-A6C34878D82A}">
                    <a16:rowId xmlns="" xmlns:a16="http://schemas.microsoft.com/office/drawing/2014/main" val="10007"/>
                  </a:ext>
                </a:extLst>
              </a:tr>
              <a:tr h="354143">
                <a:tc>
                  <a:txBody>
                    <a:bodyPr/>
                    <a:lstStyle/>
                    <a:p>
                      <a:r>
                        <a:rPr lang="tr-TR" dirty="0" smtClean="0"/>
                        <a:t>İşletme</a:t>
                      </a:r>
                      <a:endParaRPr lang="tr-TR" dirty="0"/>
                    </a:p>
                  </a:txBody>
                  <a:tcPr/>
                </a:tc>
                <a:extLst>
                  <a:ext uri="{0D108BD9-81ED-4DB2-BD59-A6C34878D82A}">
                    <a16:rowId xmlns="" xmlns:a16="http://schemas.microsoft.com/office/drawing/2014/main" val="10008"/>
                  </a:ext>
                </a:extLst>
              </a:tr>
              <a:tr h="354143">
                <a:tc>
                  <a:txBody>
                    <a:bodyPr/>
                    <a:lstStyle/>
                    <a:p>
                      <a:r>
                        <a:rPr lang="tr-TR" dirty="0" smtClean="0"/>
                        <a:t>Kamu Yönetimi</a:t>
                      </a:r>
                      <a:endParaRPr lang="tr-TR" dirty="0"/>
                    </a:p>
                  </a:txBody>
                  <a:tcPr/>
                </a:tc>
                <a:extLst>
                  <a:ext uri="{0D108BD9-81ED-4DB2-BD59-A6C34878D82A}">
                    <a16:rowId xmlns="" xmlns:a16="http://schemas.microsoft.com/office/drawing/2014/main" val="10009"/>
                  </a:ext>
                </a:extLst>
              </a:tr>
              <a:tr h="354143">
                <a:tc>
                  <a:txBody>
                    <a:bodyPr/>
                    <a:lstStyle/>
                    <a:p>
                      <a:r>
                        <a:rPr lang="tr-TR" dirty="0" smtClean="0"/>
                        <a:t>Uluslararası İlişkiler</a:t>
                      </a:r>
                      <a:endParaRPr lang="tr-TR" dirty="0"/>
                    </a:p>
                  </a:txBody>
                  <a:tcPr/>
                </a:tc>
                <a:extLst>
                  <a:ext uri="{0D108BD9-81ED-4DB2-BD59-A6C34878D82A}">
                    <a16:rowId xmlns="" xmlns:a16="http://schemas.microsoft.com/office/drawing/2014/main" val="10010"/>
                  </a:ext>
                </a:extLst>
              </a:tr>
              <a:tr h="354143">
                <a:tc>
                  <a:txBody>
                    <a:bodyPr/>
                    <a:lstStyle/>
                    <a:p>
                      <a:r>
                        <a:rPr lang="tr-TR" dirty="0" smtClean="0"/>
                        <a:t>Moda Tasarımı</a:t>
                      </a:r>
                      <a:endParaRPr lang="tr-TR" dirty="0"/>
                    </a:p>
                  </a:txBody>
                  <a:tcPr/>
                </a:tc>
                <a:extLst>
                  <a:ext uri="{0D108BD9-81ED-4DB2-BD59-A6C34878D82A}">
                    <a16:rowId xmlns="" xmlns:a16="http://schemas.microsoft.com/office/drawing/2014/main" val="10011"/>
                  </a:ext>
                </a:extLst>
              </a:tr>
              <a:tr h="354143">
                <a:tc>
                  <a:txBody>
                    <a:bodyPr/>
                    <a:lstStyle/>
                    <a:p>
                      <a:r>
                        <a:rPr lang="tr-TR" dirty="0" smtClean="0"/>
                        <a:t>Psikoloji</a:t>
                      </a:r>
                      <a:endParaRPr lang="tr-TR" dirty="0"/>
                    </a:p>
                  </a:txBody>
                  <a:tcPr/>
                </a:tc>
                <a:extLst>
                  <a:ext uri="{0D108BD9-81ED-4DB2-BD59-A6C34878D82A}">
                    <a16:rowId xmlns="" xmlns:a16="http://schemas.microsoft.com/office/drawing/2014/main" val="10012"/>
                  </a:ext>
                </a:extLst>
              </a:tr>
              <a:tr h="354143">
                <a:tc>
                  <a:txBody>
                    <a:bodyPr/>
                    <a:lstStyle/>
                    <a:p>
                      <a:r>
                        <a:rPr lang="tr-TR" dirty="0" smtClean="0"/>
                        <a:t>Rehberlik ve Psikolojik Danışmanlık</a:t>
                      </a:r>
                      <a:endParaRPr lang="tr-TR" dirty="0"/>
                    </a:p>
                  </a:txBody>
                  <a:tcPr/>
                </a:tc>
                <a:extLst>
                  <a:ext uri="{0D108BD9-81ED-4DB2-BD59-A6C34878D82A}">
                    <a16:rowId xmlns="" xmlns:a16="http://schemas.microsoft.com/office/drawing/2014/main" val="10013"/>
                  </a:ext>
                </a:extLst>
              </a:tr>
              <a:tr h="354143">
                <a:tc>
                  <a:txBody>
                    <a:bodyPr/>
                    <a:lstStyle/>
                    <a:p>
                      <a:r>
                        <a:rPr lang="tr-TR" dirty="0" smtClean="0"/>
                        <a:t>Sınıf Öğretmenliği </a:t>
                      </a:r>
                      <a:endParaRPr lang="tr-TR" dirty="0"/>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SÖZEL PUANINA GÖRE</a:t>
            </a:r>
          </a:p>
          <a:p>
            <a:pPr algn="ctr"/>
            <a:endParaRPr lang="en-US" sz="2400" b="1" cap="all" dirty="0">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25</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extLst>
                    <a:ext uri="{9D8B030D-6E8A-4147-A177-3AD203B41FA5}">
                      <a16:colId xmlns="" xmlns:a16="http://schemas.microsoft.com/office/drawing/2014/main" val="20000"/>
                    </a:ext>
                  </a:extLst>
                </a:gridCol>
              </a:tblGrid>
              <a:tr h="354143">
                <a:tc>
                  <a:txBody>
                    <a:bodyPr/>
                    <a:lstStyle/>
                    <a:p>
                      <a:r>
                        <a:rPr lang="tr-TR" b="0" dirty="0" smtClean="0"/>
                        <a:t>Animasyon ve Oyun Tasarımı</a:t>
                      </a:r>
                      <a:endParaRPr lang="tr-TR" b="0" dirty="0"/>
                    </a:p>
                  </a:txBody>
                  <a:tcPr/>
                </a:tc>
                <a:extLst>
                  <a:ext uri="{0D108BD9-81ED-4DB2-BD59-A6C34878D82A}">
                    <a16:rowId xmlns="" xmlns:a16="http://schemas.microsoft.com/office/drawing/2014/main" val="10000"/>
                  </a:ext>
                </a:extLst>
              </a:tr>
              <a:tr h="354143">
                <a:tc>
                  <a:txBody>
                    <a:bodyPr/>
                    <a:lstStyle/>
                    <a:p>
                      <a:r>
                        <a:rPr lang="tr-TR" dirty="0" smtClean="0"/>
                        <a:t>Çizgi Film ve Animasyon </a:t>
                      </a:r>
                      <a:endParaRPr lang="tr-TR" dirty="0"/>
                    </a:p>
                  </a:txBody>
                  <a:tcPr/>
                </a:tc>
                <a:extLst>
                  <a:ext uri="{0D108BD9-81ED-4DB2-BD59-A6C34878D82A}">
                    <a16:rowId xmlns="" xmlns:a16="http://schemas.microsoft.com/office/drawing/2014/main" val="10001"/>
                  </a:ext>
                </a:extLst>
              </a:tr>
              <a:tr h="354143">
                <a:tc>
                  <a:txBody>
                    <a:bodyPr/>
                    <a:lstStyle/>
                    <a:p>
                      <a:r>
                        <a:rPr lang="tr-TR" dirty="0" smtClean="0"/>
                        <a:t>Halkla İlişkiler</a:t>
                      </a:r>
                      <a:endParaRPr lang="tr-TR" dirty="0"/>
                    </a:p>
                  </a:txBody>
                  <a:tcPr/>
                </a:tc>
                <a:extLst>
                  <a:ext uri="{0D108BD9-81ED-4DB2-BD59-A6C34878D82A}">
                    <a16:rowId xmlns="" xmlns:a16="http://schemas.microsoft.com/office/drawing/2014/main" val="10002"/>
                  </a:ext>
                </a:extLst>
              </a:tr>
              <a:tr h="354143">
                <a:tc>
                  <a:txBody>
                    <a:bodyPr/>
                    <a:lstStyle/>
                    <a:p>
                      <a:r>
                        <a:rPr lang="tr-TR" dirty="0" smtClean="0"/>
                        <a:t>İlahiyat </a:t>
                      </a:r>
                      <a:endParaRPr lang="tr-TR" dirty="0"/>
                    </a:p>
                  </a:txBody>
                  <a:tcPr/>
                </a:tc>
                <a:extLst>
                  <a:ext uri="{0D108BD9-81ED-4DB2-BD59-A6C34878D82A}">
                    <a16:rowId xmlns="" xmlns:a16="http://schemas.microsoft.com/office/drawing/2014/main" val="10003"/>
                  </a:ext>
                </a:extLst>
              </a:tr>
              <a:tr h="354143">
                <a:tc>
                  <a:txBody>
                    <a:bodyPr/>
                    <a:lstStyle/>
                    <a:p>
                      <a:r>
                        <a:rPr lang="tr-TR" dirty="0" smtClean="0"/>
                        <a:t>Okul Öncesi Öğretmenliği</a:t>
                      </a:r>
                      <a:endParaRPr lang="tr-TR" dirty="0"/>
                    </a:p>
                  </a:txBody>
                  <a:tcPr/>
                </a:tc>
                <a:extLst>
                  <a:ext uri="{0D108BD9-81ED-4DB2-BD59-A6C34878D82A}">
                    <a16:rowId xmlns="" xmlns:a16="http://schemas.microsoft.com/office/drawing/2014/main" val="10004"/>
                  </a:ext>
                </a:extLst>
              </a:tr>
              <a:tr h="354143">
                <a:tc>
                  <a:txBody>
                    <a:bodyPr/>
                    <a:lstStyle/>
                    <a:p>
                      <a:r>
                        <a:rPr lang="tr-TR" dirty="0" smtClean="0"/>
                        <a:t>Özel Eğitim Öğretmenliği</a:t>
                      </a:r>
                      <a:endParaRPr lang="tr-TR" dirty="0"/>
                    </a:p>
                  </a:txBody>
                  <a:tcPr/>
                </a:tc>
                <a:extLst>
                  <a:ext uri="{0D108BD9-81ED-4DB2-BD59-A6C34878D82A}">
                    <a16:rowId xmlns="" xmlns:a16="http://schemas.microsoft.com/office/drawing/2014/main" val="10005"/>
                  </a:ext>
                </a:extLst>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Radyo, Televizyon ve Sinema </a:t>
                      </a:r>
                    </a:p>
                  </a:txBody>
                  <a:tcPr/>
                </a:tc>
                <a:extLst>
                  <a:ext uri="{0D108BD9-81ED-4DB2-BD59-A6C34878D82A}">
                    <a16:rowId xmlns="" xmlns:a16="http://schemas.microsoft.com/office/drawing/2014/main" val="10006"/>
                  </a:ext>
                </a:extLst>
              </a:tr>
              <a:tr h="354143">
                <a:tc>
                  <a:txBody>
                    <a:bodyPr/>
                    <a:lstStyle/>
                    <a:p>
                      <a:r>
                        <a:rPr lang="tr-TR" dirty="0" smtClean="0"/>
                        <a:t>Rekreasyon Yönetimi </a:t>
                      </a:r>
                      <a:endParaRPr lang="tr-TR" dirty="0"/>
                    </a:p>
                  </a:txBody>
                  <a:tcPr/>
                </a:tc>
                <a:extLst>
                  <a:ext uri="{0D108BD9-81ED-4DB2-BD59-A6C34878D82A}">
                    <a16:rowId xmlns="" xmlns:a16="http://schemas.microsoft.com/office/drawing/2014/main" val="10007"/>
                  </a:ext>
                </a:extLst>
              </a:tr>
              <a:tr h="354143">
                <a:tc>
                  <a:txBody>
                    <a:bodyPr/>
                    <a:lstStyle/>
                    <a:p>
                      <a:r>
                        <a:rPr lang="tr-TR" dirty="0" smtClean="0"/>
                        <a:t>Sinema ve Televizyon</a:t>
                      </a:r>
                      <a:endParaRPr lang="tr-TR" dirty="0"/>
                    </a:p>
                  </a:txBody>
                  <a:tcPr/>
                </a:tc>
                <a:extLst>
                  <a:ext uri="{0D108BD9-81ED-4DB2-BD59-A6C34878D82A}">
                    <a16:rowId xmlns="" xmlns:a16="http://schemas.microsoft.com/office/drawing/2014/main" val="10008"/>
                  </a:ext>
                </a:extLst>
              </a:tr>
              <a:tr h="354143">
                <a:tc>
                  <a:txBody>
                    <a:bodyPr/>
                    <a:lstStyle/>
                    <a:p>
                      <a:r>
                        <a:rPr lang="tr-TR" dirty="0" smtClean="0"/>
                        <a:t>Sosyal Bilgiler Öğretmenliği </a:t>
                      </a:r>
                      <a:endParaRPr lang="tr-TR" dirty="0"/>
                    </a:p>
                  </a:txBody>
                  <a:tcPr/>
                </a:tc>
                <a:extLst>
                  <a:ext uri="{0D108BD9-81ED-4DB2-BD59-A6C34878D82A}">
                    <a16:rowId xmlns="" xmlns:a16="http://schemas.microsoft.com/office/drawing/2014/main" val="10009"/>
                  </a:ext>
                </a:extLst>
              </a:tr>
              <a:tr h="354143">
                <a:tc>
                  <a:txBody>
                    <a:bodyPr/>
                    <a:lstStyle/>
                    <a:p>
                      <a:r>
                        <a:rPr lang="tr-TR" dirty="0" smtClean="0"/>
                        <a:t>Türkçe Öğretmenliği</a:t>
                      </a:r>
                      <a:endParaRPr lang="tr-TR" dirty="0"/>
                    </a:p>
                  </a:txBody>
                  <a:tcPr/>
                </a:tc>
                <a:extLst>
                  <a:ext uri="{0D108BD9-81ED-4DB2-BD59-A6C34878D82A}">
                    <a16:rowId xmlns="" xmlns:a16="http://schemas.microsoft.com/office/drawing/2014/main" val="10010"/>
                  </a:ext>
                </a:extLst>
              </a:tr>
              <a:tr h="354143">
                <a:tc>
                  <a:txBody>
                    <a:bodyPr/>
                    <a:lstStyle/>
                    <a:p>
                      <a:r>
                        <a:rPr lang="tr-TR" dirty="0" smtClean="0"/>
                        <a:t>Tarih Öğretmenliği</a:t>
                      </a:r>
                      <a:endParaRPr lang="tr-TR" dirty="0"/>
                    </a:p>
                  </a:txBody>
                  <a:tcPr/>
                </a:tc>
                <a:extLst>
                  <a:ext uri="{0D108BD9-81ED-4DB2-BD59-A6C34878D82A}">
                    <a16:rowId xmlns="" xmlns:a16="http://schemas.microsoft.com/office/drawing/2014/main" val="10011"/>
                  </a:ext>
                </a:extLst>
              </a:tr>
              <a:tr h="354143">
                <a:tc>
                  <a:txBody>
                    <a:bodyPr/>
                    <a:lstStyle/>
                    <a:p>
                      <a:r>
                        <a:rPr lang="tr-TR" dirty="0" smtClean="0"/>
                        <a:t>Medya ve İletişim </a:t>
                      </a:r>
                      <a:endParaRPr lang="tr-TR" dirty="0"/>
                    </a:p>
                  </a:txBody>
                  <a:tcPr/>
                </a:tc>
                <a:extLst>
                  <a:ext uri="{0D108BD9-81ED-4DB2-BD59-A6C34878D82A}">
                    <a16:rowId xmlns="" xmlns:a16="http://schemas.microsoft.com/office/drawing/2014/main" val="10012"/>
                  </a:ext>
                </a:extLst>
              </a:tr>
              <a:tr h="354143">
                <a:tc>
                  <a:txBody>
                    <a:bodyPr/>
                    <a:lstStyle/>
                    <a:p>
                      <a:r>
                        <a:rPr lang="tr-TR" dirty="0" smtClean="0"/>
                        <a:t>İslam ve Din Bilimleri</a:t>
                      </a:r>
                      <a:endParaRPr lang="tr-TR" dirty="0"/>
                    </a:p>
                  </a:txBody>
                  <a:tcPr/>
                </a:tc>
                <a:extLst>
                  <a:ext uri="{0D108BD9-81ED-4DB2-BD59-A6C34878D82A}">
                    <a16:rowId xmlns="" xmlns:a16="http://schemas.microsoft.com/office/drawing/2014/main" val="10013"/>
                  </a:ext>
                </a:extLst>
              </a:tr>
              <a:tr h="354143">
                <a:tc>
                  <a:txBody>
                    <a:bodyPr/>
                    <a:lstStyle/>
                    <a:p>
                      <a:r>
                        <a:rPr lang="tr-TR" dirty="0" smtClean="0"/>
                        <a:t>Gastronomi ve Mutfak Sanatları</a:t>
                      </a:r>
                      <a:endParaRPr lang="tr-TR" dirty="0"/>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139149"/>
            <a:ext cx="7886700" cy="1043608"/>
          </a:xfrm>
        </p:spPr>
        <p:txBody>
          <a:bodyPr>
            <a:noAutofit/>
          </a:bodyPr>
          <a:lstStyle/>
          <a:p>
            <a:pPr algn="ctr"/>
            <a:r>
              <a:rPr lang="tr-TR" sz="2800" b="1" dirty="0" smtClean="0">
                <a:solidFill>
                  <a:schemeClr val="accent4">
                    <a:lumMod val="50000"/>
                  </a:schemeClr>
                </a:solidFill>
                <a:latin typeface="Arial" panose="020B0604020202020204" pitchFamily="34" charset="0"/>
                <a:cs typeface="Arial" panose="020B0604020202020204" pitchFamily="34" charset="0"/>
              </a:rPr>
              <a:t>DİL PUANINA GÖRE ÖĞRENCİ ALACAK BÖLÜMLER</a:t>
            </a:r>
            <a:endParaRPr lang="tr-TR" sz="2800" b="1" dirty="0">
              <a:solidFill>
                <a:schemeClr val="accent4">
                  <a:lumMod val="50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18052" y="1013792"/>
            <a:ext cx="8666922" cy="5645426"/>
          </a:xfrm>
        </p:spPr>
        <p:txBody>
          <a:bodyPr>
            <a:normAutofit fontScale="92500" lnSpcReduction="10000"/>
          </a:bodyPr>
          <a:lstStyle/>
          <a:p>
            <a:endParaRPr lang="tr-TR" sz="2400" b="1" dirty="0" smtClean="0"/>
          </a:p>
          <a:p>
            <a:r>
              <a:rPr lang="tr-TR" sz="2400" b="1" dirty="0" smtClean="0"/>
              <a:t>İngilizce </a:t>
            </a:r>
            <a:r>
              <a:rPr lang="tr-TR" sz="2400" b="1" dirty="0"/>
              <a:t>Öğretmenliği </a:t>
            </a:r>
          </a:p>
          <a:p>
            <a:r>
              <a:rPr lang="tr-TR" sz="2400" b="1" dirty="0" smtClean="0"/>
              <a:t> İngiliz </a:t>
            </a:r>
            <a:r>
              <a:rPr lang="tr-TR" sz="2400" b="1" dirty="0"/>
              <a:t>ve Rus Dilleri ve Edebiyatları (Öğretmenlik) </a:t>
            </a:r>
            <a:endParaRPr lang="tr-TR" sz="2400" b="1" dirty="0" smtClean="0"/>
          </a:p>
          <a:p>
            <a:r>
              <a:rPr lang="tr-TR" sz="2400" b="1" dirty="0" smtClean="0"/>
              <a:t>Almanca </a:t>
            </a:r>
            <a:r>
              <a:rPr lang="tr-TR" sz="2400" b="1" dirty="0"/>
              <a:t>Öğretmenliği </a:t>
            </a:r>
          </a:p>
          <a:p>
            <a:r>
              <a:rPr lang="tr-TR" sz="2400" b="1" dirty="0" smtClean="0"/>
              <a:t> </a:t>
            </a:r>
            <a:r>
              <a:rPr lang="tr-TR" sz="2400" b="1" dirty="0"/>
              <a:t>Arapça </a:t>
            </a:r>
            <a:r>
              <a:rPr lang="tr-TR" sz="2400" b="1" dirty="0" smtClean="0"/>
              <a:t>Öğretmenliği</a:t>
            </a:r>
          </a:p>
          <a:p>
            <a:r>
              <a:rPr lang="tr-TR" sz="2400" b="1" dirty="0"/>
              <a:t>Rus Dili ve Edebiyatı Öğretmenliği </a:t>
            </a:r>
          </a:p>
          <a:p>
            <a:r>
              <a:rPr lang="tr-TR" sz="2400" b="1" dirty="0" smtClean="0"/>
              <a:t> </a:t>
            </a:r>
            <a:r>
              <a:rPr lang="tr-TR" sz="2400" b="1" dirty="0"/>
              <a:t>Rus ve İngiliz Dilleri ve Edebiyatları (Öğretmenlik) </a:t>
            </a:r>
            <a:endParaRPr lang="tr-TR" sz="2400" b="1" dirty="0" smtClean="0"/>
          </a:p>
          <a:p>
            <a:r>
              <a:rPr lang="tr-TR" sz="2400" b="1" dirty="0"/>
              <a:t>Fransızca Öğretmenliği </a:t>
            </a:r>
            <a:endParaRPr lang="tr-TR" sz="2400" b="1" dirty="0" smtClean="0"/>
          </a:p>
          <a:p>
            <a:r>
              <a:rPr lang="tr-TR" sz="2400" b="1" dirty="0" err="1">
                <a:solidFill>
                  <a:srgbClr val="000000"/>
                </a:solidFill>
                <a:latin typeface="times new roman"/>
              </a:rPr>
              <a:t>Çeviribilim</a:t>
            </a:r>
            <a:r>
              <a:rPr lang="tr-TR" sz="2400" b="1" dirty="0">
                <a:solidFill>
                  <a:srgbClr val="000000"/>
                </a:solidFill>
                <a:latin typeface="times new roman"/>
              </a:rPr>
              <a:t> </a:t>
            </a:r>
            <a:r>
              <a:rPr lang="tr-TR" sz="2400" b="1" dirty="0" smtClean="0">
                <a:solidFill>
                  <a:srgbClr val="000000"/>
                </a:solidFill>
                <a:latin typeface="times new roman"/>
              </a:rPr>
              <a:t>(Batı ve Doğu Dilleri)</a:t>
            </a:r>
          </a:p>
          <a:p>
            <a:r>
              <a:rPr lang="tr-TR" sz="2400" b="1" dirty="0" smtClean="0">
                <a:solidFill>
                  <a:srgbClr val="000000"/>
                </a:solidFill>
                <a:latin typeface="times new roman"/>
              </a:rPr>
              <a:t>Dilbilimi (Batı ve Doğu Dilleri)</a:t>
            </a:r>
          </a:p>
          <a:p>
            <a:r>
              <a:rPr lang="tr-TR" sz="2400" b="1" dirty="0" smtClean="0">
                <a:solidFill>
                  <a:srgbClr val="000000"/>
                </a:solidFill>
                <a:latin typeface="times new roman"/>
              </a:rPr>
              <a:t>Mütercim-Tercümanlık (Batı ve Doğu Dilleri)</a:t>
            </a:r>
          </a:p>
          <a:p>
            <a:r>
              <a:rPr lang="tr-TR" sz="2400" b="1" dirty="0" smtClean="0">
                <a:solidFill>
                  <a:srgbClr val="000000"/>
                </a:solidFill>
                <a:latin typeface="times new roman"/>
              </a:rPr>
              <a:t>Turizm Rehberliği Batı ve Doğu Dilleri)</a:t>
            </a:r>
          </a:p>
          <a:p>
            <a:r>
              <a:rPr lang="tr-TR" sz="2400" b="1" dirty="0">
                <a:solidFill>
                  <a:srgbClr val="000000"/>
                </a:solidFill>
                <a:latin typeface="times new roman"/>
              </a:rPr>
              <a:t>Karşılaştırmalı Edebiyat </a:t>
            </a:r>
            <a:r>
              <a:rPr lang="tr-TR" sz="2400" b="1" dirty="0" smtClean="0">
                <a:solidFill>
                  <a:srgbClr val="000000"/>
                </a:solidFill>
                <a:latin typeface="times new roman"/>
              </a:rPr>
              <a:t>(Batı ve Doğu </a:t>
            </a:r>
            <a:r>
              <a:rPr lang="tr-TR" sz="2400" b="1" dirty="0">
                <a:solidFill>
                  <a:srgbClr val="000000"/>
                </a:solidFill>
                <a:latin typeface="times new roman"/>
              </a:rPr>
              <a:t>Dilleri)</a:t>
            </a:r>
            <a:r>
              <a:rPr lang="tr-TR" sz="2400" b="1" dirty="0"/>
              <a:t/>
            </a:r>
            <a:br>
              <a:rPr lang="tr-TR" sz="2400" b="1" dirty="0"/>
            </a:br>
            <a:endParaRPr lang="tr-TR" sz="2400" b="1" dirty="0">
              <a:solidFill>
                <a:srgbClr val="000000"/>
              </a:solidFill>
              <a:latin typeface="Source Sans Pro"/>
            </a:endParaRP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26</a:t>
            </a:fld>
            <a:endParaRPr lang="en-US"/>
          </a:p>
        </p:txBody>
      </p:sp>
    </p:spTree>
    <p:extLst>
      <p:ext uri="{BB962C8B-B14F-4D97-AF65-F5344CB8AC3E}">
        <p14:creationId xmlns:p14="http://schemas.microsoft.com/office/powerpoint/2010/main" val="19020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6"/>
            <a:ext cx="7886700" cy="976657"/>
          </a:xfrm>
        </p:spPr>
        <p:txBody>
          <a:bodyPr>
            <a:normAutofit/>
          </a:bodyPr>
          <a:lstStyle/>
          <a:p>
            <a:pPr algn="ctr"/>
            <a:r>
              <a:rPr lang="tr-TR" sz="4000" b="1" dirty="0">
                <a:solidFill>
                  <a:srgbClr val="D83F35"/>
                </a:solidFill>
                <a:latin typeface="MEBHeadFont"/>
                <a:ea typeface="+mn-ea"/>
                <a:cs typeface="+mn-cs"/>
              </a:rPr>
              <a:t>M.T.O.K</a:t>
            </a:r>
            <a:endParaRPr lang="tr-TR" sz="4000" dirty="0"/>
          </a:p>
        </p:txBody>
      </p:sp>
      <p:sp>
        <p:nvSpPr>
          <p:cNvPr id="3" name="İçerik Yer Tutucusu 2"/>
          <p:cNvSpPr>
            <a:spLocks noGrp="1"/>
          </p:cNvSpPr>
          <p:nvPr>
            <p:ph idx="1"/>
          </p:nvPr>
        </p:nvSpPr>
        <p:spPr>
          <a:xfrm>
            <a:off x="238539" y="1272208"/>
            <a:ext cx="8656983" cy="5387009"/>
          </a:xfrm>
        </p:spPr>
        <p:txBody>
          <a:bodyPr>
            <a:normAutofit fontScale="85000" lnSpcReduction="20000"/>
          </a:bodyPr>
          <a:lstStyle/>
          <a:p>
            <a:pPr marL="0" indent="0" algn="just">
              <a:buNone/>
            </a:pPr>
            <a:r>
              <a:rPr lang="tr-TR" dirty="0" smtClean="0">
                <a:solidFill>
                  <a:srgbClr val="191919"/>
                </a:solidFill>
                <a:latin typeface="Arial"/>
              </a:rPr>
              <a:t> </a:t>
            </a:r>
            <a:r>
              <a:rPr lang="tr-TR" sz="3000" b="1" dirty="0">
                <a:solidFill>
                  <a:srgbClr val="000000"/>
                </a:solidFill>
                <a:latin typeface="Open Sans"/>
              </a:rPr>
              <a:t>M.T.O.K. kısaltmasının açılımı Mesleki ve Teknik Ortaöğretim Kurumları olmaktadır. Bu sistemin amacı meslek lisesi mezunlarının daha önce katsayı farkından ötürü tercih edemedikleri mühendislik bölümleri gibi üst düzey bölümleri tercih edebilmeleri için yapılmış bir düzenlemedir</a:t>
            </a:r>
            <a:r>
              <a:rPr lang="tr-TR" sz="3000" b="1" dirty="0" smtClean="0">
                <a:solidFill>
                  <a:srgbClr val="000000"/>
                </a:solidFill>
                <a:latin typeface="Open Sans"/>
              </a:rPr>
              <a:t>.</a:t>
            </a:r>
            <a:r>
              <a:rPr lang="tr-TR" sz="3000" b="1" dirty="0">
                <a:solidFill>
                  <a:srgbClr val="000000"/>
                </a:solidFill>
                <a:latin typeface="Open Sans"/>
              </a:rPr>
              <a:t> </a:t>
            </a:r>
            <a:endParaRPr lang="tr-TR" sz="3000" b="1" dirty="0" smtClean="0">
              <a:solidFill>
                <a:srgbClr val="000000"/>
              </a:solidFill>
              <a:latin typeface="Open Sans"/>
            </a:endParaRPr>
          </a:p>
          <a:p>
            <a:pPr marL="0" indent="0" algn="just">
              <a:buNone/>
            </a:pPr>
            <a:r>
              <a:rPr lang="tr-TR" sz="3000" b="1" dirty="0" smtClean="0">
                <a:solidFill>
                  <a:srgbClr val="000000"/>
                </a:solidFill>
                <a:latin typeface="Open Sans"/>
              </a:rPr>
              <a:t>Meslek </a:t>
            </a:r>
            <a:r>
              <a:rPr lang="tr-TR" sz="3000" b="1" dirty="0">
                <a:solidFill>
                  <a:srgbClr val="000000"/>
                </a:solidFill>
                <a:latin typeface="Open Sans"/>
              </a:rPr>
              <a:t>lisesi ve teknik liselerde okuyan öğrencilerin 9. sınıftan sonra daha çok meslek dersi alması bunun </a:t>
            </a:r>
            <a:r>
              <a:rPr lang="tr-TR" sz="3000" b="1" dirty="0" smtClean="0">
                <a:solidFill>
                  <a:srgbClr val="000000"/>
                </a:solidFill>
                <a:latin typeface="Open Sans"/>
              </a:rPr>
              <a:t>yanında</a:t>
            </a:r>
            <a:r>
              <a:rPr lang="tr-TR" sz="3000" b="1" dirty="0">
                <a:solidFill>
                  <a:srgbClr val="000000"/>
                </a:solidFill>
                <a:latin typeface="Open Sans"/>
              </a:rPr>
              <a:t> </a:t>
            </a:r>
            <a:r>
              <a:rPr lang="tr-TR" sz="3000" b="1" dirty="0" smtClean="0">
                <a:solidFill>
                  <a:srgbClr val="000000"/>
                </a:solidFill>
                <a:latin typeface="Open Sans"/>
              </a:rPr>
              <a:t>YKS </a:t>
            </a:r>
            <a:r>
              <a:rPr lang="tr-TR" sz="3000" b="1" dirty="0">
                <a:solidFill>
                  <a:srgbClr val="000000"/>
                </a:solidFill>
                <a:latin typeface="Open Sans"/>
              </a:rPr>
              <a:t>sınavının içeriğini oluşturan ders ve konuların büyük çoğunluğunu görmemesi, bu öğrencileri yarışta geride </a:t>
            </a:r>
            <a:r>
              <a:rPr lang="tr-TR" sz="3000" b="1" dirty="0" err="1" smtClean="0">
                <a:solidFill>
                  <a:srgbClr val="000000"/>
                </a:solidFill>
                <a:latin typeface="Open Sans"/>
              </a:rPr>
              <a:t>bırakıyordu.Bu</a:t>
            </a:r>
            <a:r>
              <a:rPr lang="tr-TR" sz="3000" b="1" dirty="0" smtClean="0">
                <a:solidFill>
                  <a:srgbClr val="000000"/>
                </a:solidFill>
                <a:latin typeface="Open Sans"/>
              </a:rPr>
              <a:t> </a:t>
            </a:r>
            <a:r>
              <a:rPr lang="tr-TR" sz="3000" b="1" dirty="0">
                <a:solidFill>
                  <a:srgbClr val="000000"/>
                </a:solidFill>
                <a:latin typeface="Open Sans"/>
              </a:rPr>
              <a:t>sayede teknoloji fakülteleri kurularak başta mühendislik bölümleri olmak üzere meslek ve teknik lise mezunu öğrencilere daha bir çok bölümün önü </a:t>
            </a:r>
            <a:r>
              <a:rPr lang="tr-TR" sz="3000" b="1" dirty="0" err="1" smtClean="0">
                <a:solidFill>
                  <a:srgbClr val="000000"/>
                </a:solidFill>
                <a:latin typeface="Open Sans"/>
              </a:rPr>
              <a:t>açılmıştır.Bu</a:t>
            </a:r>
            <a:r>
              <a:rPr lang="tr-TR" sz="3000" b="1" dirty="0" smtClean="0">
                <a:solidFill>
                  <a:srgbClr val="000000"/>
                </a:solidFill>
                <a:latin typeface="Open Sans"/>
              </a:rPr>
              <a:t> </a:t>
            </a:r>
            <a:r>
              <a:rPr lang="tr-TR" sz="3000" b="1" dirty="0">
                <a:solidFill>
                  <a:srgbClr val="000000"/>
                </a:solidFill>
                <a:latin typeface="Open Sans"/>
              </a:rPr>
              <a:t>M.T.O.K. bölümlerini tercih edecek mesleki ve teknik eğitim almış öğrencilerin OBP (ortaöğretim başarı puanları) 0,12 ile çarpılır ve bunun dışında ek puan ya da ayrıcalık tanınmaz</a:t>
            </a:r>
            <a:r>
              <a:rPr lang="tr-TR" dirty="0">
                <a:solidFill>
                  <a:srgbClr val="000000"/>
                </a:solidFill>
                <a:latin typeface="Open Sans"/>
              </a:rPr>
              <a:t>.</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27</a:t>
            </a:fld>
            <a:endParaRPr lang="en-US"/>
          </a:p>
        </p:txBody>
      </p:sp>
    </p:spTree>
    <p:extLst>
      <p:ext uri="{BB962C8B-B14F-4D97-AF65-F5344CB8AC3E}">
        <p14:creationId xmlns:p14="http://schemas.microsoft.com/office/powerpoint/2010/main" val="95788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365126"/>
            <a:ext cx="7886700" cy="817631"/>
          </a:xfrm>
        </p:spPr>
        <p:txBody>
          <a:bodyPr>
            <a:normAutofit fontScale="90000"/>
          </a:bodyPr>
          <a:lstStyle/>
          <a:p>
            <a:pPr algn="ctr"/>
            <a:r>
              <a:rPr lang="tr-TR" sz="3200" dirty="0">
                <a:solidFill>
                  <a:srgbClr val="FF0000"/>
                </a:solidFill>
                <a:latin typeface="Calibri"/>
                <a:ea typeface="+mn-ea"/>
                <a:cs typeface="+mn-cs"/>
              </a:rPr>
              <a:t>Teknoloji Fakültesi / Sanat ve Tasarım Fakültesi / Turizm Fakültesi Lisans Programları</a:t>
            </a:r>
            <a:endParaRPr lang="tr-TR" sz="3200" dirty="0">
              <a:solidFill>
                <a:srgbClr val="FF0000"/>
              </a:solidFill>
            </a:endParaRPr>
          </a:p>
        </p:txBody>
      </p:sp>
      <p:sp>
        <p:nvSpPr>
          <p:cNvPr id="3" name="İçerik Yer Tutucusu 2"/>
          <p:cNvSpPr>
            <a:spLocks noGrp="1"/>
          </p:cNvSpPr>
          <p:nvPr>
            <p:ph idx="1"/>
          </p:nvPr>
        </p:nvSpPr>
        <p:spPr>
          <a:xfrm>
            <a:off x="248478" y="1152940"/>
            <a:ext cx="8776252" cy="5625548"/>
          </a:xfrm>
        </p:spPr>
        <p:txBody>
          <a:bodyPr>
            <a:normAutofit fontScale="92500"/>
          </a:bodyPr>
          <a:lstStyle/>
          <a:p>
            <a:pPr marL="0" lvl="0" indent="0">
              <a:buNone/>
            </a:pPr>
            <a:r>
              <a:rPr lang="tr-TR" sz="3200" b="1" dirty="0" smtClean="0">
                <a:latin typeface="Times New Roman" panose="02020603050405020304" pitchFamily="18" charset="0"/>
                <a:cs typeface="Times New Roman" panose="02020603050405020304" pitchFamily="18" charset="0"/>
              </a:rPr>
              <a:t>Teknoloji</a:t>
            </a:r>
            <a:r>
              <a:rPr lang="tr-TR" sz="3200" b="1" dirty="0">
                <a:latin typeface="Times New Roman" panose="02020603050405020304" pitchFamily="18" charset="0"/>
                <a:cs typeface="Times New Roman" panose="02020603050405020304" pitchFamily="18" charset="0"/>
              </a:rPr>
              <a:t> Fakültelerinin </a:t>
            </a:r>
            <a:r>
              <a:rPr lang="tr-TR" sz="3200" b="1" dirty="0" smtClean="0">
                <a:latin typeface="Times New Roman" panose="02020603050405020304" pitchFamily="18" charset="0"/>
                <a:cs typeface="Times New Roman" panose="02020603050405020304" pitchFamily="18" charset="0"/>
              </a:rPr>
              <a:t>/Sanat</a:t>
            </a:r>
            <a:r>
              <a:rPr lang="tr-TR" sz="3200" b="1" dirty="0">
                <a:latin typeface="Times New Roman" panose="02020603050405020304" pitchFamily="18" charset="0"/>
                <a:cs typeface="Times New Roman" panose="02020603050405020304" pitchFamily="18" charset="0"/>
              </a:rPr>
              <a:t> ve Tasarım Fakültelerinin / Turizm Fakültelerinin aşağıda yer </a:t>
            </a:r>
            <a:r>
              <a:rPr lang="tr-TR" sz="3200" b="1" dirty="0" smtClean="0">
                <a:latin typeface="Times New Roman" panose="02020603050405020304" pitchFamily="18" charset="0"/>
                <a:cs typeface="Times New Roman" panose="02020603050405020304" pitchFamily="18" charset="0"/>
              </a:rPr>
              <a:t>alan lisans</a:t>
            </a:r>
            <a:r>
              <a:rPr lang="tr-TR" sz="3200" b="1" dirty="0">
                <a:latin typeface="Times New Roman" panose="02020603050405020304" pitchFamily="18" charset="0"/>
                <a:cs typeface="Times New Roman" panose="02020603050405020304" pitchFamily="18" charset="0"/>
              </a:rPr>
              <a:t> programlarının mesleki ve teknik ortaöğretim </a:t>
            </a:r>
            <a:r>
              <a:rPr lang="tr-TR" sz="3200" b="1" dirty="0" smtClean="0">
                <a:latin typeface="Times New Roman" panose="02020603050405020304" pitchFamily="18" charset="0"/>
                <a:cs typeface="Times New Roman" panose="02020603050405020304" pitchFamily="18" charset="0"/>
              </a:rPr>
              <a:t>kurumları</a:t>
            </a:r>
            <a:r>
              <a:rPr lang="tr-TR" sz="3200" b="1" dirty="0">
                <a:latin typeface="Times New Roman" panose="02020603050405020304" pitchFamily="18" charset="0"/>
                <a:cs typeface="Times New Roman" panose="02020603050405020304" pitchFamily="18" charset="0"/>
              </a:rPr>
              <a:t> mezunları için ayrılan kontenjanlarına (M.T.O.K.), mesleki ve teknik ortaöğretim kurumlarının aşağıda belirtilen </a:t>
            </a:r>
            <a:r>
              <a:rPr lang="tr-TR" sz="3200" b="1" dirty="0" smtClean="0">
                <a:latin typeface="Times New Roman" panose="02020603050405020304" pitchFamily="18" charset="0"/>
                <a:cs typeface="Times New Roman" panose="02020603050405020304" pitchFamily="18" charset="0"/>
              </a:rPr>
              <a:t>alan/</a:t>
            </a:r>
            <a:r>
              <a:rPr lang="tr-TR" sz="3200" b="1" dirty="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dallarından</a:t>
            </a:r>
            <a:r>
              <a:rPr lang="tr-TR" sz="3200" b="1" dirty="0">
                <a:latin typeface="Times New Roman" panose="02020603050405020304" pitchFamily="18" charset="0"/>
                <a:cs typeface="Times New Roman" panose="02020603050405020304" pitchFamily="18" charset="0"/>
              </a:rPr>
              <a:t> mezun olan adaylar öncelikli olarak yerleştirilecektir. Kontenjanların boş kalması durumunda diğer ortaöğretim kurumlarının diğer alan</a:t>
            </a:r>
            <a:r>
              <a:rPr lang="tr-TR" sz="3200" b="1" dirty="0" smtClean="0">
                <a:latin typeface="Times New Roman" panose="02020603050405020304" pitchFamily="18" charset="0"/>
                <a:cs typeface="Times New Roman" panose="02020603050405020304" pitchFamily="18" charset="0"/>
              </a:rPr>
              <a:t>/ dallarından</a:t>
            </a:r>
            <a:r>
              <a:rPr lang="tr-TR" sz="3200" b="1" dirty="0">
                <a:latin typeface="Times New Roman" panose="02020603050405020304" pitchFamily="18" charset="0"/>
                <a:cs typeface="Times New Roman" panose="02020603050405020304" pitchFamily="18" charset="0"/>
              </a:rPr>
              <a:t> mezun olan adaylar da tercih ettikleri </a:t>
            </a:r>
            <a:r>
              <a:rPr lang="tr-TR" sz="3200" b="1" dirty="0" smtClean="0">
                <a:latin typeface="Times New Roman" panose="02020603050405020304" pitchFamily="18" charset="0"/>
                <a:cs typeface="Times New Roman" panose="02020603050405020304" pitchFamily="18" charset="0"/>
              </a:rPr>
              <a:t>   takdirde</a:t>
            </a:r>
            <a:r>
              <a:rPr lang="tr-TR" sz="3200" b="1" dirty="0">
                <a:latin typeface="Times New Roman" panose="02020603050405020304" pitchFamily="18" charset="0"/>
                <a:cs typeface="Times New Roman" panose="02020603050405020304" pitchFamily="18" charset="0"/>
              </a:rPr>
              <a:t> bu kontenjanlara yerleştirileceklerdir. </a:t>
            </a:r>
            <a:r>
              <a:rPr lang="tr-TR" b="1" dirty="0" smtClean="0">
                <a:solidFill>
                  <a:srgbClr val="FF0000"/>
                </a:solidFill>
                <a:latin typeface="Times New Roman" panose="02020603050405020304" pitchFamily="18" charset="0"/>
                <a:cs typeface="Times New Roman" panose="02020603050405020304" pitchFamily="18" charset="0"/>
              </a:rPr>
              <a:t>2021 </a:t>
            </a:r>
            <a:r>
              <a:rPr lang="tr-TR" b="1" dirty="0">
                <a:solidFill>
                  <a:srgbClr val="FF0000"/>
                </a:solidFill>
                <a:latin typeface="Times New Roman" panose="02020603050405020304" pitchFamily="18" charset="0"/>
                <a:cs typeface="Times New Roman" panose="02020603050405020304" pitchFamily="18" charset="0"/>
              </a:rPr>
              <a:t>YKS KILAVUZU TABLO </a:t>
            </a:r>
            <a:r>
              <a:rPr lang="tr-TR" b="1" dirty="0" smtClean="0">
                <a:solidFill>
                  <a:srgbClr val="FF0000"/>
                </a:solidFill>
                <a:latin typeface="Times New Roman" panose="02020603050405020304" pitchFamily="18" charset="0"/>
                <a:cs typeface="Times New Roman" panose="02020603050405020304" pitchFamily="18" charset="0"/>
              </a:rPr>
              <a:t>3B.2</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pPr/>
              <a:t>28</a:t>
            </a:fld>
            <a:endParaRPr lang="en-US" dirty="0"/>
          </a:p>
        </p:txBody>
      </p:sp>
    </p:spTree>
    <p:extLst>
      <p:ext uri="{BB962C8B-B14F-4D97-AF65-F5344CB8AC3E}">
        <p14:creationId xmlns:p14="http://schemas.microsoft.com/office/powerpoint/2010/main" val="596116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296" y="318052"/>
            <a:ext cx="8637104" cy="5993296"/>
          </a:xfrm>
        </p:spPr>
        <p:txBody>
          <a:bodyPr>
            <a:normAutofit fontScale="92500" lnSpcReduction="20000"/>
          </a:bodyPr>
          <a:lstStyle/>
          <a:p>
            <a:r>
              <a:rPr lang="tr-TR" sz="2400" dirty="0">
                <a:solidFill>
                  <a:srgbClr val="0070C0"/>
                </a:solidFill>
              </a:rPr>
              <a:t>AHŞAP TEKNOLOJİSİ - ALANI VE TÜM DALLARI </a:t>
            </a:r>
            <a:endParaRPr lang="tr-TR" sz="2400" dirty="0" smtClean="0">
              <a:solidFill>
                <a:srgbClr val="0070C0"/>
              </a:solidFill>
            </a:endParaRPr>
          </a:p>
          <a:p>
            <a:r>
              <a:rPr lang="tr-TR" sz="2400" dirty="0" smtClean="0"/>
              <a:t>Görsel</a:t>
            </a:r>
            <a:r>
              <a:rPr lang="tr-TR" sz="2400" dirty="0"/>
              <a:t> Sanatlar (M.T.O.K.) SÖZ </a:t>
            </a:r>
            <a:endParaRPr lang="tr-TR" sz="2400" dirty="0" smtClean="0"/>
          </a:p>
          <a:p>
            <a:r>
              <a:rPr lang="tr-TR" sz="1800" dirty="0" smtClean="0">
                <a:solidFill>
                  <a:srgbClr val="00B050"/>
                </a:solidFill>
              </a:rPr>
              <a:t>AİLE</a:t>
            </a:r>
            <a:r>
              <a:rPr lang="tr-TR" sz="1800" dirty="0">
                <a:solidFill>
                  <a:srgbClr val="00B050"/>
                </a:solidFill>
              </a:rPr>
              <a:t> VE TÜKETİCİ HİZMETLERİ </a:t>
            </a:r>
            <a:r>
              <a:rPr lang="tr-TR" sz="1800" dirty="0" smtClean="0">
                <a:solidFill>
                  <a:srgbClr val="00B050"/>
                </a:solidFill>
              </a:rPr>
              <a:t> </a:t>
            </a:r>
            <a:r>
              <a:rPr lang="tr-TR" sz="1800" dirty="0">
                <a:solidFill>
                  <a:srgbClr val="00B050"/>
                </a:solidFill>
              </a:rPr>
              <a:t>BESLENME VE EV YÖNETİMİ </a:t>
            </a:r>
            <a:r>
              <a:rPr lang="tr-TR" sz="1800" dirty="0" smtClean="0">
                <a:solidFill>
                  <a:srgbClr val="00B050"/>
                </a:solidFill>
              </a:rPr>
              <a:t>ALANI</a:t>
            </a:r>
          </a:p>
          <a:p>
            <a:r>
              <a:rPr lang="tr-TR" sz="1800" dirty="0" smtClean="0">
                <a:solidFill>
                  <a:srgbClr val="00B050"/>
                </a:solidFill>
              </a:rPr>
              <a:t>BESLENME VE EV YÖNETİMİ DAL</a:t>
            </a:r>
          </a:p>
          <a:p>
            <a:r>
              <a:rPr lang="tr-TR" sz="2400" dirty="0" smtClean="0"/>
              <a:t>Gastronomi</a:t>
            </a:r>
            <a:r>
              <a:rPr lang="tr-TR" sz="2400" dirty="0"/>
              <a:t> ve Mutfak Sanatları (M.T.O.K.) </a:t>
            </a:r>
            <a:r>
              <a:rPr lang="tr-TR" sz="2400" dirty="0" smtClean="0"/>
              <a:t>SÖZ</a:t>
            </a:r>
          </a:p>
          <a:p>
            <a:r>
              <a:rPr lang="tr-TR" sz="2400" dirty="0" smtClean="0">
                <a:solidFill>
                  <a:srgbClr val="7030A0"/>
                </a:solidFill>
              </a:rPr>
              <a:t>EV</a:t>
            </a:r>
            <a:r>
              <a:rPr lang="tr-TR" sz="2400" dirty="0">
                <a:solidFill>
                  <a:srgbClr val="7030A0"/>
                </a:solidFill>
              </a:rPr>
              <a:t> EKONOMİSİ </a:t>
            </a:r>
            <a:r>
              <a:rPr lang="tr-TR" sz="2400" dirty="0" smtClean="0">
                <a:solidFill>
                  <a:srgbClr val="7030A0"/>
                </a:solidFill>
              </a:rPr>
              <a:t>DAL</a:t>
            </a:r>
          </a:p>
          <a:p>
            <a:r>
              <a:rPr lang="tr-TR" sz="2400" dirty="0" smtClean="0"/>
              <a:t>Gastronomi</a:t>
            </a:r>
            <a:r>
              <a:rPr lang="tr-TR" sz="2400" dirty="0"/>
              <a:t> ve Mutfak Sanatları (M.T.O.K.) SÖZ </a:t>
            </a:r>
            <a:r>
              <a:rPr lang="tr-TR" sz="2400" dirty="0" smtClean="0">
                <a:solidFill>
                  <a:srgbClr val="00B0F0"/>
                </a:solidFill>
              </a:rPr>
              <a:t>AYAKKABI</a:t>
            </a:r>
            <a:r>
              <a:rPr lang="tr-TR" sz="2400" dirty="0">
                <a:solidFill>
                  <a:srgbClr val="00B0F0"/>
                </a:solidFill>
              </a:rPr>
              <a:t> VE SARACİYE TEKNOLOJİSİ - ALANI VE TÜM DALLARI </a:t>
            </a:r>
            <a:r>
              <a:rPr lang="tr-TR" sz="2400" dirty="0"/>
              <a:t>Görsel Sanatlar (M.T.O.K.) SÖZ </a:t>
            </a:r>
            <a:endParaRPr lang="tr-TR" sz="2400" dirty="0" smtClean="0"/>
          </a:p>
          <a:p>
            <a:r>
              <a:rPr lang="tr-TR" sz="2400" dirty="0" smtClean="0"/>
              <a:t>Moda</a:t>
            </a:r>
            <a:r>
              <a:rPr lang="tr-TR" sz="2400" dirty="0"/>
              <a:t> Tasarımı (M.T.O.K.) EA </a:t>
            </a:r>
            <a:endParaRPr lang="tr-TR" sz="2400" dirty="0" smtClean="0"/>
          </a:p>
          <a:p>
            <a:r>
              <a:rPr lang="tr-TR" sz="2400" dirty="0" smtClean="0">
                <a:solidFill>
                  <a:srgbClr val="FF0000"/>
                </a:solidFill>
              </a:rPr>
              <a:t>BİLİŞİM</a:t>
            </a:r>
            <a:r>
              <a:rPr lang="tr-TR" sz="2400" dirty="0">
                <a:solidFill>
                  <a:srgbClr val="FF0000"/>
                </a:solidFill>
              </a:rPr>
              <a:t> TEKNOLOJİLERİ </a:t>
            </a:r>
            <a:r>
              <a:rPr lang="tr-TR" sz="2400" dirty="0" smtClean="0">
                <a:solidFill>
                  <a:srgbClr val="FF0000"/>
                </a:solidFill>
              </a:rPr>
              <a:t> </a:t>
            </a:r>
            <a:r>
              <a:rPr lang="tr-TR" sz="2400" dirty="0">
                <a:solidFill>
                  <a:srgbClr val="FF0000"/>
                </a:solidFill>
              </a:rPr>
              <a:t>ALANI VE TÜM DALLARI </a:t>
            </a:r>
            <a:r>
              <a:rPr lang="tr-TR" dirty="0" smtClean="0"/>
              <a:t>Adli</a:t>
            </a:r>
            <a:r>
              <a:rPr lang="tr-TR" dirty="0"/>
              <a:t> Bilişim Mühendisliği (M.T.O.K.) </a:t>
            </a:r>
            <a:r>
              <a:rPr lang="tr-TR" dirty="0" smtClean="0"/>
              <a:t>SAY Bilgisayar</a:t>
            </a:r>
            <a:r>
              <a:rPr lang="tr-TR" dirty="0"/>
              <a:t> Mühendisliği (M.T.O.K.) </a:t>
            </a:r>
            <a:r>
              <a:rPr lang="tr-TR" dirty="0" smtClean="0"/>
              <a:t>SAY Bilişim</a:t>
            </a:r>
            <a:r>
              <a:rPr lang="tr-TR" dirty="0"/>
              <a:t> Sistemleri Mühendisliği (M.T.O.K.) </a:t>
            </a:r>
            <a:r>
              <a:rPr lang="tr-TR" dirty="0" smtClean="0"/>
              <a:t>SAY </a:t>
            </a:r>
            <a:r>
              <a:rPr lang="tr-TR" dirty="0"/>
              <a:t>Biyomedikal Mühendisliği (M.T.O.K.) </a:t>
            </a:r>
            <a:r>
              <a:rPr lang="tr-TR" dirty="0" smtClean="0"/>
              <a:t>SAY  Elektrik-Elektronik</a:t>
            </a:r>
            <a:r>
              <a:rPr lang="tr-TR" dirty="0"/>
              <a:t> Mühendisliği (M.T.O.K.) </a:t>
            </a:r>
            <a:r>
              <a:rPr lang="tr-TR" dirty="0" smtClean="0"/>
              <a:t>SAY                                         Elektronik</a:t>
            </a:r>
            <a:r>
              <a:rPr lang="tr-TR" dirty="0"/>
              <a:t> ve Haberleşme Mühendisliği (M.T.O.K.) SAY Enerji Sistemleri Mühendisliği (M.T.O.K.) </a:t>
            </a:r>
            <a:r>
              <a:rPr lang="tr-TR" dirty="0" smtClean="0"/>
              <a:t>SAY </a:t>
            </a:r>
            <a:r>
              <a:rPr lang="tr-TR" dirty="0"/>
              <a:t>Yazılım Mühendisliği (M.T.O.K.) </a:t>
            </a:r>
            <a:r>
              <a:rPr lang="tr-TR" dirty="0" smtClean="0"/>
              <a:t>SAY</a:t>
            </a:r>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29</a:t>
            </a:fld>
            <a:endParaRPr lang="en-US"/>
          </a:p>
        </p:txBody>
      </p:sp>
    </p:spTree>
    <p:extLst>
      <p:ext uri="{BB962C8B-B14F-4D97-AF65-F5344CB8AC3E}">
        <p14:creationId xmlns:p14="http://schemas.microsoft.com/office/powerpoint/2010/main" val="54570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85720" y="285728"/>
            <a:ext cx="8028881" cy="6095030"/>
          </a:xfrm>
        </p:spPr>
        <p:txBody>
          <a:bodyPr>
            <a:normAutofit fontScale="70000" lnSpcReduction="20000"/>
          </a:bodyPr>
          <a:lstStyle/>
          <a:p>
            <a:pPr marL="114300" indent="0" algn="ctr">
              <a:buNone/>
            </a:pPr>
            <a:endParaRPr lang="tr-TR" sz="4500" b="1" dirty="0" smtClean="0">
              <a:solidFill>
                <a:srgbClr val="FF0000"/>
              </a:solidFill>
            </a:endParaRPr>
          </a:p>
          <a:p>
            <a:pPr marL="114300" indent="0" algn="ctr">
              <a:buNone/>
            </a:pPr>
            <a:r>
              <a:rPr lang="tr-TR" sz="3000" b="1" dirty="0" err="1">
                <a:solidFill>
                  <a:srgbClr val="FF0000"/>
                </a:solidFill>
                <a:latin typeface="Arial" panose="020B0604020202020204" pitchFamily="34" charset="0"/>
                <a:ea typeface="+mj-ea"/>
                <a:cs typeface="Arial" panose="020B0604020202020204" pitchFamily="34" charset="0"/>
              </a:rPr>
              <a:t>YKS’ye</a:t>
            </a:r>
            <a:r>
              <a:rPr lang="tr-TR" sz="3000" b="1" dirty="0">
                <a:solidFill>
                  <a:srgbClr val="FF0000"/>
                </a:solidFill>
                <a:latin typeface="Arial" panose="020B0604020202020204" pitchFamily="34" charset="0"/>
                <a:ea typeface="+mj-ea"/>
                <a:cs typeface="Arial" panose="020B0604020202020204" pitchFamily="34" charset="0"/>
              </a:rPr>
              <a:t> Başvurular: 04 Şubat - 02 Mart 2021 </a:t>
            </a:r>
            <a:r>
              <a:rPr lang="tr-TR" sz="3000" b="1" dirty="0">
                <a:solidFill>
                  <a:srgbClr val="2F2B20"/>
                </a:solidFill>
                <a:latin typeface="Arial" panose="020B0604020202020204" pitchFamily="34" charset="0"/>
                <a:ea typeface="+mj-ea"/>
                <a:cs typeface="Arial" panose="020B0604020202020204" pitchFamily="34" charset="0"/>
              </a:rPr>
              <a:t>(Ücret ödeme için son gün, 3 Mart 2021</a:t>
            </a:r>
            <a:r>
              <a:rPr lang="tr-TR" sz="3000" b="1" dirty="0" smtClean="0">
                <a:solidFill>
                  <a:srgbClr val="2F2B20"/>
                </a:solidFill>
                <a:latin typeface="Arial" panose="020B0604020202020204" pitchFamily="34" charset="0"/>
                <a:ea typeface="+mj-ea"/>
                <a:cs typeface="Arial" panose="020B0604020202020204" pitchFamily="34" charset="0"/>
              </a:rPr>
              <a:t>)</a:t>
            </a:r>
          </a:p>
          <a:p>
            <a:pPr marL="114300" indent="0" algn="ctr">
              <a:buNone/>
            </a:pPr>
            <a:r>
              <a:rPr lang="tr-TR" sz="3000" b="1" dirty="0">
                <a:solidFill>
                  <a:srgbClr val="2F2B20"/>
                </a:solidFill>
                <a:latin typeface="Arial" panose="020B0604020202020204" pitchFamily="34" charset="0"/>
                <a:ea typeface="+mj-ea"/>
                <a:cs typeface="Arial" panose="020B0604020202020204" pitchFamily="34" charset="0"/>
              </a:rPr>
              <a:t/>
            </a:r>
            <a:br>
              <a:rPr lang="tr-TR" sz="3000" b="1" dirty="0">
                <a:solidFill>
                  <a:srgbClr val="2F2B20"/>
                </a:solidFill>
                <a:latin typeface="Arial" panose="020B0604020202020204" pitchFamily="34" charset="0"/>
                <a:ea typeface="+mj-ea"/>
                <a:cs typeface="Arial" panose="020B0604020202020204" pitchFamily="34" charset="0"/>
              </a:rPr>
            </a:br>
            <a:endParaRPr lang="tr-TR" sz="4400" b="1" dirty="0" smtClean="0">
              <a:latin typeface="Century Gothic" panose="020B0502020202020204" pitchFamily="34" charset="0"/>
            </a:endParaRPr>
          </a:p>
          <a:p>
            <a:pPr marL="457200" indent="-457200" algn="just"/>
            <a:endParaRPr lang="tr-TR" sz="2400" b="1" dirty="0">
              <a:latin typeface="Century Gothic" panose="020B0502020202020204" pitchFamily="34" charset="0"/>
            </a:endParaRPr>
          </a:p>
          <a:p>
            <a:pPr marL="457200" indent="-457200" algn="just"/>
            <a:endParaRPr lang="tr-TR" sz="2400" b="1" dirty="0">
              <a:latin typeface="Century Gothic" panose="020B0502020202020204" pitchFamily="34" charset="0"/>
            </a:endParaRPr>
          </a:p>
          <a:p>
            <a:pPr marL="457200" indent="-457200" algn="just"/>
            <a:endParaRPr lang="tr-TR" sz="2400" b="1" dirty="0">
              <a:latin typeface="Century Gothic" panose="020B0502020202020204" pitchFamily="34" charset="0"/>
            </a:endParaRPr>
          </a:p>
          <a:p>
            <a:pPr marL="457200" indent="-457200" algn="just"/>
            <a:endParaRPr lang="tr-TR" sz="2400" b="1" dirty="0">
              <a:latin typeface="Century Gothic" panose="020B0502020202020204" pitchFamily="34" charset="0"/>
            </a:endParaRPr>
          </a:p>
          <a:p>
            <a:pPr marL="457200" indent="-457200" algn="just"/>
            <a:endParaRPr lang="tr-TR" sz="2400" b="1" dirty="0">
              <a:latin typeface="Century Gothic" panose="020B0502020202020204" pitchFamily="34" charset="0"/>
            </a:endParaRPr>
          </a:p>
          <a:p>
            <a:pPr marL="0" indent="0" algn="just">
              <a:buNone/>
            </a:pPr>
            <a:endParaRPr lang="tr-TR" sz="2400" b="1" dirty="0">
              <a:latin typeface="Century Gothic" panose="020B0502020202020204" pitchFamily="34" charset="0"/>
            </a:endParaRPr>
          </a:p>
          <a:p>
            <a:pPr marL="457200" indent="-457200" algn="just"/>
            <a:endParaRPr lang="tr-TR" sz="2400" b="1" dirty="0"/>
          </a:p>
          <a:p>
            <a:pPr marL="457200" indent="-457200" algn="just"/>
            <a:endParaRPr lang="tr-TR" sz="2400" b="1" dirty="0" smtClean="0"/>
          </a:p>
          <a:p>
            <a:pPr marL="457200" indent="-457200" algn="just"/>
            <a:endParaRPr lang="tr-TR" sz="2400" b="1" dirty="0"/>
          </a:p>
          <a:p>
            <a:pPr marL="457200" indent="-457200" algn="just"/>
            <a:r>
              <a:rPr lang="tr-TR" sz="2300" b="1" dirty="0" smtClean="0"/>
              <a:t>GEÇ BAŞVURU GÜNÜ</a:t>
            </a:r>
            <a:r>
              <a:rPr lang="tr-TR" sz="2300" dirty="0" smtClean="0"/>
              <a:t> : </a:t>
            </a:r>
            <a:r>
              <a:rPr lang="tr-TR" sz="2300" b="1" dirty="0">
                <a:solidFill>
                  <a:srgbClr val="00B050"/>
                </a:solidFill>
              </a:rPr>
              <a:t>17-18 Mart 2021 (Sınav ücreti, 17-18 Mart 2021 tarihlerinde ödenmelidir</a:t>
            </a:r>
            <a:r>
              <a:rPr lang="tr-TR" sz="2300" b="1" dirty="0" smtClean="0">
                <a:solidFill>
                  <a:srgbClr val="00B050"/>
                </a:solidFill>
              </a:rPr>
              <a:t>.)</a:t>
            </a:r>
          </a:p>
          <a:p>
            <a:pPr marL="457200" indent="-457200" algn="just"/>
            <a:r>
              <a:rPr lang="tr-TR" sz="2400" b="1" dirty="0" smtClean="0"/>
              <a:t>TYT-YKS </a:t>
            </a:r>
            <a:r>
              <a:rPr lang="tr-TR" sz="2400" b="1" dirty="0"/>
              <a:t>Sonuçları Açıklanma Tarihi:   </a:t>
            </a:r>
            <a:r>
              <a:rPr lang="tr-TR" sz="2400" b="1" dirty="0" smtClean="0">
                <a:solidFill>
                  <a:srgbClr val="FF0000"/>
                </a:solidFill>
              </a:rPr>
              <a:t>04 AĞUSTOS 2021</a:t>
            </a:r>
            <a:endParaRPr lang="tr-TR" sz="2400" b="1" dirty="0">
              <a:solidFill>
                <a:srgbClr val="FF0000"/>
              </a:solidFill>
            </a:endParaRPr>
          </a:p>
          <a:p>
            <a:pPr marL="457200" indent="-457200" algn="just"/>
            <a:r>
              <a:rPr lang="tr-TR" sz="2400" b="1" dirty="0"/>
              <a:t>2018 Tercih Dönemi Tarihleri </a:t>
            </a:r>
            <a:r>
              <a:rPr lang="tr-TR" sz="2400" dirty="0"/>
              <a:t>:   </a:t>
            </a:r>
            <a:r>
              <a:rPr lang="tr-TR" sz="2400" b="1" dirty="0" smtClean="0">
                <a:solidFill>
                  <a:srgbClr val="FF0000"/>
                </a:solidFill>
              </a:rPr>
              <a:t>AĞUSTOS 2021</a:t>
            </a:r>
          </a:p>
          <a:p>
            <a:pPr algn="ctr">
              <a:buNone/>
            </a:pPr>
            <a:r>
              <a:rPr lang="tr-TR" sz="2900" b="1" dirty="0" smtClean="0">
                <a:solidFill>
                  <a:srgbClr val="0070C0"/>
                </a:solidFill>
              </a:rPr>
              <a:t>BAŞVURU YAPARKEN HES KODU GEREKTİĞİNDEN ÖNCEDEN  HES KODUNU  E DEVLET  TEN ALINIZ</a:t>
            </a:r>
            <a:r>
              <a:rPr lang="tr-TR" sz="2900" b="1" dirty="0">
                <a:solidFill>
                  <a:srgbClr val="0070C0"/>
                </a:solidFill>
              </a:rPr>
              <a:t>	</a:t>
            </a:r>
          </a:p>
          <a:p>
            <a:endParaRPr lang="tr-TR" dirty="0">
              <a:solidFill>
                <a:schemeClr val="accent5">
                  <a:lumMod val="75000"/>
                </a:schemeClr>
              </a:solidFill>
            </a:endParaRPr>
          </a:p>
          <a:p>
            <a:pPr marL="0" indent="0">
              <a:buNone/>
            </a:pPr>
            <a:r>
              <a:rPr lang="tr-TR" dirty="0"/>
              <a:t>                </a:t>
            </a:r>
          </a:p>
          <a:p>
            <a:endParaRPr lang="tr-TR" dirty="0"/>
          </a:p>
          <a:p>
            <a:endParaRPr lang="tr-TR" dirty="0"/>
          </a:p>
          <a:p>
            <a:endParaRPr lang="tr-TR" dirty="0"/>
          </a:p>
        </p:txBody>
      </p:sp>
      <p:graphicFrame>
        <p:nvGraphicFramePr>
          <p:cNvPr id="3" name="Diyagram 2"/>
          <p:cNvGraphicFramePr/>
          <p:nvPr>
            <p:extLst>
              <p:ext uri="{D42A27DB-BD31-4B8C-83A1-F6EECF244321}">
                <p14:modId xmlns:p14="http://schemas.microsoft.com/office/powerpoint/2010/main" val="1614672588"/>
              </p:ext>
            </p:extLst>
          </p:nvPr>
        </p:nvGraphicFramePr>
        <p:xfrm>
          <a:off x="755576" y="1340768"/>
          <a:ext cx="609600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Yay 3"/>
          <p:cNvSpPr/>
          <p:nvPr/>
        </p:nvSpPr>
        <p:spPr>
          <a:xfrm>
            <a:off x="6660232" y="5157192"/>
            <a:ext cx="504056" cy="792088"/>
          </a:xfrm>
          <a:prstGeom prst="arc">
            <a:avLst>
              <a:gd name="adj1" fmla="val 16200000"/>
              <a:gd name="adj2" fmla="val 52673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2F2B20"/>
              </a:solidFill>
            </a:endParaRPr>
          </a:p>
        </p:txBody>
      </p:sp>
      <p:sp>
        <p:nvSpPr>
          <p:cNvPr id="6" name="Yay 5"/>
          <p:cNvSpPr/>
          <p:nvPr/>
        </p:nvSpPr>
        <p:spPr>
          <a:xfrm rot="10983975">
            <a:off x="1640495" y="5144278"/>
            <a:ext cx="504056" cy="792088"/>
          </a:xfrm>
          <a:prstGeom prst="arc">
            <a:avLst>
              <a:gd name="adj1" fmla="val 16200000"/>
              <a:gd name="adj2" fmla="val 52673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rgbClr val="2F2B20"/>
              </a:solidFill>
            </a:endParaRPr>
          </a:p>
        </p:txBody>
      </p:sp>
    </p:spTree>
    <p:extLst>
      <p:ext uri="{BB962C8B-B14F-4D97-AF65-F5344CB8AC3E}">
        <p14:creationId xmlns:p14="http://schemas.microsoft.com/office/powerpoint/2010/main" val="3956696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8965" y="337930"/>
            <a:ext cx="8796131" cy="6281531"/>
          </a:xfrm>
        </p:spPr>
        <p:txBody>
          <a:bodyPr>
            <a:normAutofit/>
          </a:bodyPr>
          <a:lstStyle/>
          <a:p>
            <a:r>
              <a:rPr lang="tr-TR" sz="2400" b="1" dirty="0">
                <a:solidFill>
                  <a:srgbClr val="7030A0"/>
                </a:solidFill>
              </a:rPr>
              <a:t>ELEKTRİK-ELEKTRONİK TEKNOLOJİSİ - ALANI VE TÜM DALLARI </a:t>
            </a:r>
            <a:r>
              <a:rPr lang="tr-TR" sz="2400" dirty="0"/>
              <a:t>Adli Bilişim Mühendisliği (M.T.O.K.) SAY Bilgisayar Mühendisliği (M.T.O.K.) SAY Bilişim Sistemleri Mühendisliği (M.T.O.K.) SAY Biyomedikal Mühendisliği (M.T.O.K.) SAY Elektrik-Elektronik Mühendisliği (M.T.O.K.) SAY Elektronik ve Haberleşme Mühendisliği (M.T.O.K.) SAY Endüstriyel Tasarım Mühendisliği (M.T.O.K.) SAY Enerji Sistemleri Mühendisliği (M.T.O.K.) SAY </a:t>
            </a:r>
            <a:r>
              <a:rPr lang="tr-TR" sz="2400" dirty="0" err="1"/>
              <a:t>Mekatronik</a:t>
            </a:r>
            <a:r>
              <a:rPr lang="tr-TR" sz="2400" dirty="0"/>
              <a:t> Mühendisliği (</a:t>
            </a:r>
            <a:r>
              <a:rPr lang="tr-TR" sz="2400" dirty="0" smtClean="0"/>
              <a:t>M.T.O.K</a:t>
            </a:r>
            <a:r>
              <a:rPr lang="tr-TR" sz="2400" dirty="0"/>
              <a:t>.) </a:t>
            </a:r>
            <a:r>
              <a:rPr lang="tr-TR" sz="2400" dirty="0" smtClean="0"/>
              <a:t>SAY</a:t>
            </a:r>
          </a:p>
          <a:p>
            <a:r>
              <a:rPr lang="tr-TR" sz="2400" dirty="0">
                <a:solidFill>
                  <a:srgbClr val="C00000"/>
                </a:solidFill>
              </a:rPr>
              <a:t>GAZETECİLİK - ALANI VE TÜM DALLARI </a:t>
            </a:r>
            <a:r>
              <a:rPr lang="tr-TR" sz="2400" dirty="0"/>
              <a:t>Rekreasyon Yönetimi (M.T.O.K.) SÖZ </a:t>
            </a:r>
            <a:endParaRPr lang="tr-TR" sz="2400" dirty="0" smtClean="0"/>
          </a:p>
          <a:p>
            <a:r>
              <a:rPr lang="tr-TR" sz="2400" dirty="0" smtClean="0">
                <a:solidFill>
                  <a:srgbClr val="0070C0"/>
                </a:solidFill>
              </a:rPr>
              <a:t>GIDA</a:t>
            </a:r>
            <a:r>
              <a:rPr lang="tr-TR" sz="2400" dirty="0">
                <a:solidFill>
                  <a:srgbClr val="0070C0"/>
                </a:solidFill>
              </a:rPr>
              <a:t> TEKNOLOJİSİ - ALANI VE TÜM DALLARI </a:t>
            </a:r>
            <a:r>
              <a:rPr lang="tr-TR" sz="2400" dirty="0"/>
              <a:t>Gastronomi ve Mutfak Sanatları (M.T.O.K</a:t>
            </a:r>
            <a:r>
              <a:rPr lang="tr-TR" sz="2400" dirty="0" smtClean="0"/>
              <a:t>.) SÖZ</a:t>
            </a:r>
          </a:p>
          <a:p>
            <a:r>
              <a:rPr lang="tr-TR" sz="2400" dirty="0">
                <a:solidFill>
                  <a:srgbClr val="00B050"/>
                </a:solidFill>
              </a:rPr>
              <a:t>RADYO-TELEVİZYON - ALANI VE TÜM DALLARI </a:t>
            </a:r>
            <a:r>
              <a:rPr lang="tr-TR" sz="2400" dirty="0"/>
              <a:t>Rekreasyon Yönetimi (M.T.O.K.) SÖZ</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30</a:t>
            </a:fld>
            <a:endParaRPr lang="en-US"/>
          </a:p>
        </p:txBody>
      </p:sp>
    </p:spTree>
    <p:extLst>
      <p:ext uri="{BB962C8B-B14F-4D97-AF65-F5344CB8AC3E}">
        <p14:creationId xmlns:p14="http://schemas.microsoft.com/office/powerpoint/2010/main" val="84539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437322"/>
            <a:ext cx="7886700" cy="6182139"/>
          </a:xfrm>
        </p:spPr>
        <p:txBody>
          <a:bodyPr>
            <a:normAutofit/>
          </a:bodyPr>
          <a:lstStyle/>
          <a:p>
            <a:r>
              <a:rPr lang="tr-TR" sz="2400" dirty="0">
                <a:solidFill>
                  <a:srgbClr val="FF0000"/>
                </a:solidFill>
              </a:rPr>
              <a:t>GİYİM ÜRETİM TEKNOLOJİSİ - ALANI VE TÜM DALLARI </a:t>
            </a:r>
            <a:endParaRPr lang="tr-TR" sz="2400" dirty="0" smtClean="0">
              <a:solidFill>
                <a:srgbClr val="FF0000"/>
              </a:solidFill>
            </a:endParaRPr>
          </a:p>
          <a:p>
            <a:r>
              <a:rPr lang="tr-TR" sz="2400" dirty="0" smtClean="0"/>
              <a:t>Görsel</a:t>
            </a:r>
            <a:r>
              <a:rPr lang="tr-TR" sz="2400" dirty="0"/>
              <a:t> Sanatlar (M.T.O.K.) SÖZ Moda Tasarımı (M.T.O.K.) EA Tekstil Mühendisliği (M.T.O.K.) SAY Tekstil Tasarımı (M.T.O.K.) EA </a:t>
            </a:r>
            <a:r>
              <a:rPr lang="tr-TR" sz="2400" dirty="0" smtClean="0">
                <a:solidFill>
                  <a:srgbClr val="FF0000"/>
                </a:solidFill>
              </a:rPr>
              <a:t>EV</a:t>
            </a:r>
            <a:r>
              <a:rPr lang="tr-TR" sz="2400" dirty="0">
                <a:solidFill>
                  <a:srgbClr val="FF0000"/>
                </a:solidFill>
              </a:rPr>
              <a:t> VE GİYİM AKSESUARLARI </a:t>
            </a:r>
            <a:r>
              <a:rPr lang="tr-TR" sz="2400" dirty="0" smtClean="0">
                <a:solidFill>
                  <a:srgbClr val="FF0000"/>
                </a:solidFill>
              </a:rPr>
              <a:t> DALI</a:t>
            </a:r>
          </a:p>
          <a:p>
            <a:r>
              <a:rPr lang="tr-TR" sz="2400" dirty="0" smtClean="0"/>
              <a:t>El</a:t>
            </a:r>
            <a:r>
              <a:rPr lang="tr-TR" sz="2400" dirty="0"/>
              <a:t> Sanatları (M.T.O.K.) SÖZ Geleneksel Türk Sanatları (M.T.O.K.) SÖZ </a:t>
            </a:r>
            <a:r>
              <a:rPr lang="tr-TR" sz="2400" dirty="0" smtClean="0"/>
              <a:t> </a:t>
            </a:r>
            <a:r>
              <a:rPr lang="tr-TR" sz="2400" dirty="0" smtClean="0">
                <a:solidFill>
                  <a:srgbClr val="FF0000"/>
                </a:solidFill>
              </a:rPr>
              <a:t>KONFEKSİYON</a:t>
            </a:r>
            <a:r>
              <a:rPr lang="tr-TR" sz="2400" dirty="0">
                <a:solidFill>
                  <a:srgbClr val="FF0000"/>
                </a:solidFill>
              </a:rPr>
              <a:t> MAKİNALARI BAKIM ONARIM </a:t>
            </a:r>
            <a:r>
              <a:rPr lang="tr-TR" sz="2400" dirty="0" smtClean="0">
                <a:solidFill>
                  <a:srgbClr val="FF0000"/>
                </a:solidFill>
              </a:rPr>
              <a:t>DALI</a:t>
            </a:r>
          </a:p>
          <a:p>
            <a:r>
              <a:rPr lang="tr-TR" sz="2400" dirty="0" smtClean="0"/>
              <a:t>Makine</a:t>
            </a:r>
            <a:r>
              <a:rPr lang="tr-TR" sz="2400" dirty="0"/>
              <a:t> Mühendisliği (M.T.O.K.) SAY </a:t>
            </a:r>
          </a:p>
          <a:p>
            <a:r>
              <a:rPr lang="tr-TR" sz="2400" dirty="0" smtClean="0"/>
              <a:t> </a:t>
            </a:r>
            <a:r>
              <a:rPr lang="tr-TR" sz="2400" dirty="0">
                <a:solidFill>
                  <a:srgbClr val="00B050"/>
                </a:solidFill>
              </a:rPr>
              <a:t>GRAFİK VE FOTOĞRAF - ALANI VE TÜM DALLARI </a:t>
            </a:r>
            <a:r>
              <a:rPr lang="tr-TR" sz="2400" dirty="0"/>
              <a:t>Endüstriyel Tasarım Mühendisliği (M.T.O.K.) SAY Görsel Sanatlar (M.T.O.K.) SÖZ Grafik Tasarımı (M.T.O.K.) </a:t>
            </a:r>
            <a:r>
              <a:rPr lang="tr-TR" sz="2400" dirty="0" smtClean="0"/>
              <a:t>EA</a:t>
            </a:r>
          </a:p>
          <a:p>
            <a:r>
              <a:rPr lang="tr-TR" sz="2400" dirty="0" smtClean="0">
                <a:solidFill>
                  <a:srgbClr val="00B050"/>
                </a:solidFill>
              </a:rPr>
              <a:t>FOTOĞRAF  DALI </a:t>
            </a:r>
          </a:p>
          <a:p>
            <a:pPr marL="0" indent="0">
              <a:buNone/>
            </a:pPr>
            <a:r>
              <a:rPr lang="tr-TR" sz="2400" dirty="0" smtClean="0"/>
              <a:t>   Rekreasyon</a:t>
            </a:r>
            <a:r>
              <a:rPr lang="tr-TR" sz="2400" dirty="0"/>
              <a:t> Yönetimi (M.T.O.K.) SÖZ</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31</a:t>
            </a:fld>
            <a:endParaRPr lang="en-US"/>
          </a:p>
        </p:txBody>
      </p:sp>
    </p:spTree>
    <p:extLst>
      <p:ext uri="{BB962C8B-B14F-4D97-AF65-F5344CB8AC3E}">
        <p14:creationId xmlns:p14="http://schemas.microsoft.com/office/powerpoint/2010/main" val="3255304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149" y="99391"/>
            <a:ext cx="8915400" cy="6639339"/>
          </a:xfrm>
        </p:spPr>
        <p:txBody>
          <a:bodyPr>
            <a:noAutofit/>
          </a:bodyPr>
          <a:lstStyle/>
          <a:p>
            <a:r>
              <a:rPr lang="tr-TR" sz="2400" dirty="0">
                <a:solidFill>
                  <a:srgbClr val="7030A0"/>
                </a:solidFill>
              </a:rPr>
              <a:t>RAYLI SİSTEMLER TEKNOLOJİSİ - ALANI VE TÜM DALLARI</a:t>
            </a:r>
            <a:r>
              <a:rPr lang="tr-TR" sz="2400" dirty="0"/>
              <a:t> </a:t>
            </a:r>
            <a:endParaRPr lang="tr-TR" sz="2400" dirty="0" smtClean="0"/>
          </a:p>
          <a:p>
            <a:r>
              <a:rPr lang="tr-TR" sz="2400" dirty="0" smtClean="0"/>
              <a:t>Elektrik-Elektronik</a:t>
            </a:r>
            <a:r>
              <a:rPr lang="tr-TR" sz="2400" dirty="0"/>
              <a:t> Mühendisliği (M.T.O.K.) SAY Elektronik ve Haberleşme Mühendisliği (M.T.O.K.) SAY </a:t>
            </a:r>
            <a:r>
              <a:rPr lang="tr-TR" sz="2400" dirty="0" smtClean="0"/>
              <a:t>     </a:t>
            </a:r>
            <a:r>
              <a:rPr lang="tr-TR" sz="2400" dirty="0" smtClean="0">
                <a:solidFill>
                  <a:srgbClr val="7030A0"/>
                </a:solidFill>
              </a:rPr>
              <a:t>RAYLI</a:t>
            </a:r>
            <a:r>
              <a:rPr lang="tr-TR" sz="2400" dirty="0">
                <a:solidFill>
                  <a:srgbClr val="7030A0"/>
                </a:solidFill>
              </a:rPr>
              <a:t> SİSTEMLER ELEKTRİKELEKTRONİK </a:t>
            </a:r>
            <a:r>
              <a:rPr lang="tr-TR" sz="2400" dirty="0" smtClean="0">
                <a:solidFill>
                  <a:srgbClr val="7030A0"/>
                </a:solidFill>
              </a:rPr>
              <a:t>DALI</a:t>
            </a:r>
            <a:r>
              <a:rPr lang="tr-TR" sz="2400" dirty="0" smtClean="0"/>
              <a:t>  </a:t>
            </a:r>
          </a:p>
          <a:p>
            <a:r>
              <a:rPr lang="tr-TR" sz="2400" dirty="0" smtClean="0"/>
              <a:t> Adli</a:t>
            </a:r>
            <a:r>
              <a:rPr lang="tr-TR" sz="2400" dirty="0"/>
              <a:t> Bilişim Mühendisliği (M.T.O.K.) SAY </a:t>
            </a:r>
            <a:endParaRPr lang="tr-TR" sz="2400" dirty="0" smtClean="0"/>
          </a:p>
          <a:p>
            <a:r>
              <a:rPr lang="tr-TR" sz="2400" dirty="0" smtClean="0"/>
              <a:t>Bilgisayar</a:t>
            </a:r>
            <a:r>
              <a:rPr lang="tr-TR" sz="2400" dirty="0"/>
              <a:t> Mühendisliği (M.T.O.K.) SAY </a:t>
            </a:r>
            <a:endParaRPr lang="tr-TR" sz="2400" dirty="0" smtClean="0"/>
          </a:p>
          <a:p>
            <a:r>
              <a:rPr lang="tr-TR" sz="2400" dirty="0" smtClean="0"/>
              <a:t>Bilişim</a:t>
            </a:r>
            <a:r>
              <a:rPr lang="tr-TR" sz="2400" dirty="0"/>
              <a:t> Sistemleri Mühendisliği (M.T.O.K.) SAY </a:t>
            </a:r>
            <a:endParaRPr lang="tr-TR" sz="2400" dirty="0" smtClean="0"/>
          </a:p>
          <a:p>
            <a:r>
              <a:rPr lang="tr-TR" sz="2400" dirty="0" smtClean="0"/>
              <a:t>Biyomedikal</a:t>
            </a:r>
            <a:r>
              <a:rPr lang="tr-TR" sz="2400" dirty="0"/>
              <a:t> Mühendisliği (M.T.O.K.) </a:t>
            </a:r>
            <a:r>
              <a:rPr lang="tr-TR" sz="2400" dirty="0" smtClean="0"/>
              <a:t>SAY</a:t>
            </a:r>
          </a:p>
          <a:p>
            <a:r>
              <a:rPr lang="tr-TR" sz="2400" dirty="0" smtClean="0"/>
              <a:t> </a:t>
            </a:r>
            <a:r>
              <a:rPr lang="tr-TR" sz="2400" dirty="0" err="1"/>
              <a:t>Mekatronik</a:t>
            </a:r>
            <a:r>
              <a:rPr lang="tr-TR" sz="2400" dirty="0"/>
              <a:t> Mühendisliği (M.T.O.K.) </a:t>
            </a:r>
            <a:r>
              <a:rPr lang="tr-TR" sz="2400" dirty="0" smtClean="0"/>
              <a:t>SAY</a:t>
            </a:r>
          </a:p>
          <a:p>
            <a:pPr marL="0" indent="0">
              <a:buNone/>
            </a:pPr>
            <a:r>
              <a:rPr lang="tr-TR" sz="2400" dirty="0" smtClean="0"/>
              <a:t>    </a:t>
            </a:r>
            <a:r>
              <a:rPr lang="tr-TR" sz="2400" dirty="0" smtClean="0">
                <a:solidFill>
                  <a:srgbClr val="7030A0"/>
                </a:solidFill>
              </a:rPr>
              <a:t>RAYLI</a:t>
            </a:r>
            <a:r>
              <a:rPr lang="tr-TR" sz="2400" dirty="0">
                <a:solidFill>
                  <a:srgbClr val="7030A0"/>
                </a:solidFill>
              </a:rPr>
              <a:t> SİSTEMLER İNŞAAT </a:t>
            </a:r>
            <a:r>
              <a:rPr lang="tr-TR" sz="2400" dirty="0" smtClean="0">
                <a:solidFill>
                  <a:srgbClr val="7030A0"/>
                </a:solidFill>
              </a:rPr>
              <a:t>DALI</a:t>
            </a:r>
          </a:p>
          <a:p>
            <a:pPr marL="0" indent="0">
              <a:buNone/>
            </a:pPr>
            <a:r>
              <a:rPr lang="tr-TR" sz="2400" dirty="0">
                <a:solidFill>
                  <a:srgbClr val="7030A0"/>
                </a:solidFill>
              </a:rPr>
              <a:t> </a:t>
            </a:r>
            <a:r>
              <a:rPr lang="tr-TR" sz="2400" dirty="0" smtClean="0">
                <a:solidFill>
                  <a:srgbClr val="7030A0"/>
                </a:solidFill>
              </a:rPr>
              <a:t>  </a:t>
            </a:r>
            <a:r>
              <a:rPr lang="tr-TR" sz="2400" dirty="0" smtClean="0"/>
              <a:t>İnşaat</a:t>
            </a:r>
            <a:r>
              <a:rPr lang="tr-TR" sz="2400" dirty="0"/>
              <a:t> Mühendisliği (M.T.O.K.) </a:t>
            </a:r>
            <a:r>
              <a:rPr lang="tr-TR" sz="2400" dirty="0" smtClean="0"/>
              <a:t>SAY</a:t>
            </a:r>
          </a:p>
          <a:p>
            <a:pPr marL="0" indent="0">
              <a:buNone/>
            </a:pPr>
            <a:r>
              <a:rPr lang="tr-TR" sz="2400" dirty="0" smtClean="0">
                <a:solidFill>
                  <a:srgbClr val="FF0000"/>
                </a:solidFill>
              </a:rPr>
              <a:t>YENİLENEBİLİR</a:t>
            </a:r>
            <a:r>
              <a:rPr lang="tr-TR" sz="2400" dirty="0">
                <a:solidFill>
                  <a:srgbClr val="FF0000"/>
                </a:solidFill>
              </a:rPr>
              <a:t> ENERJİ TEKNOLOJİLERİ - ALANI VE TÜM DALLARI </a:t>
            </a:r>
            <a:r>
              <a:rPr lang="tr-TR" sz="2400" dirty="0"/>
              <a:t>Elektrik-Elektronik Mühendisliği (M.T.O.K.) SAY Elektronik ve Haberleşme Mühendisliği (M.T.O.K.) SAY Enerji Sistemleri Mühendisliği (M.T.O.K.) SAY Makine Mühendisliği (M.T.O.K.) SAY</a:t>
            </a:r>
            <a:endParaRPr lang="tr-TR" sz="2400" dirty="0" smtClean="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32</a:t>
            </a:fld>
            <a:endParaRPr lang="en-US"/>
          </a:p>
        </p:txBody>
      </p:sp>
    </p:spTree>
    <p:extLst>
      <p:ext uri="{BB962C8B-B14F-4D97-AF65-F5344CB8AC3E}">
        <p14:creationId xmlns:p14="http://schemas.microsoft.com/office/powerpoint/2010/main" val="396778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646042"/>
            <a:ext cx="7886700" cy="6033053"/>
          </a:xfrm>
        </p:spPr>
        <p:txBody>
          <a:bodyPr>
            <a:normAutofit/>
          </a:bodyPr>
          <a:lstStyle/>
          <a:p>
            <a:pPr marL="0" lvl="0" indent="0">
              <a:buNone/>
            </a:pPr>
            <a:r>
              <a:rPr lang="tr-TR" sz="2400" dirty="0">
                <a:solidFill>
                  <a:srgbClr val="00B050"/>
                </a:solidFill>
              </a:rPr>
              <a:t>RAYLI SİSTEMLER TEKNOLOJİSİ  ALANI</a:t>
            </a:r>
          </a:p>
          <a:p>
            <a:pPr marL="0" lvl="0" indent="0">
              <a:buNone/>
            </a:pPr>
            <a:r>
              <a:rPr lang="tr-TR" sz="2400" dirty="0">
                <a:solidFill>
                  <a:srgbClr val="00B050"/>
                </a:solidFill>
              </a:rPr>
              <a:t>RAYLI SİSTEMLER MAKİNE  DALI</a:t>
            </a:r>
          </a:p>
          <a:p>
            <a:pPr marL="0" lvl="0" indent="0">
              <a:buNone/>
            </a:pPr>
            <a:r>
              <a:rPr lang="tr-TR" sz="2400" dirty="0">
                <a:solidFill>
                  <a:srgbClr val="000000"/>
                </a:solidFill>
              </a:rPr>
              <a:t>Makine Mühendisliği (M.T.O.K.) SAY </a:t>
            </a:r>
            <a:r>
              <a:rPr lang="tr-TR" sz="2400" dirty="0" err="1">
                <a:solidFill>
                  <a:srgbClr val="000000"/>
                </a:solidFill>
              </a:rPr>
              <a:t>Mekatronik</a:t>
            </a:r>
            <a:r>
              <a:rPr lang="tr-TR" sz="2400" dirty="0">
                <a:solidFill>
                  <a:srgbClr val="000000"/>
                </a:solidFill>
              </a:rPr>
              <a:t> Mühendisliği (M.T.O.K.) SAY Otomotiv Mühendisliği (M.T.O.K.) SAY </a:t>
            </a:r>
          </a:p>
          <a:p>
            <a:pPr marL="0" lvl="0" indent="0">
              <a:buNone/>
            </a:pPr>
            <a:r>
              <a:rPr lang="tr-TR" sz="2400" dirty="0">
                <a:solidFill>
                  <a:srgbClr val="000000"/>
                </a:solidFill>
              </a:rPr>
              <a:t> </a:t>
            </a:r>
            <a:r>
              <a:rPr lang="tr-TR" sz="2400" dirty="0">
                <a:solidFill>
                  <a:srgbClr val="00B050"/>
                </a:solidFill>
              </a:rPr>
              <a:t>RAYLI SİSTEMLER MEKATRONİK DALI</a:t>
            </a:r>
          </a:p>
          <a:p>
            <a:pPr marL="0" lvl="0" indent="0">
              <a:buNone/>
            </a:pPr>
            <a:r>
              <a:rPr lang="tr-TR" sz="2400" dirty="0">
                <a:solidFill>
                  <a:srgbClr val="000000"/>
                </a:solidFill>
              </a:rPr>
              <a:t> Adli Bilişim Mühendisliği (M.T.O.K.) SAY</a:t>
            </a:r>
          </a:p>
          <a:p>
            <a:pPr marL="0" lvl="0" indent="0">
              <a:buNone/>
            </a:pPr>
            <a:r>
              <a:rPr lang="tr-TR" sz="2400" dirty="0">
                <a:solidFill>
                  <a:srgbClr val="000000"/>
                </a:solidFill>
              </a:rPr>
              <a:t>Bilgisayar Mühendisliği (M.T.O.K.) SAY </a:t>
            </a:r>
          </a:p>
          <a:p>
            <a:pPr marL="0" lvl="0" indent="0">
              <a:buNone/>
            </a:pPr>
            <a:r>
              <a:rPr lang="tr-TR" sz="2400" dirty="0">
                <a:solidFill>
                  <a:srgbClr val="000000"/>
                </a:solidFill>
              </a:rPr>
              <a:t>Bilişim Sistemleri Mühendisliği (M.T.O.K.) SAY Endüstriyel Tasarım Mühendisliği (M.T.O.K.) SAY Enerji Sistemleri Mühendisliği (M.T.O.K.) SAY </a:t>
            </a:r>
          </a:p>
          <a:p>
            <a:pPr marL="0" lvl="0" indent="0">
              <a:buNone/>
            </a:pPr>
            <a:r>
              <a:rPr lang="tr-TR" sz="2400" dirty="0">
                <a:solidFill>
                  <a:srgbClr val="000000"/>
                </a:solidFill>
              </a:rPr>
              <a:t>Makine Mühendisliği (M.T.O.K.) SAY </a:t>
            </a:r>
          </a:p>
          <a:p>
            <a:pPr marL="0" lvl="0" indent="0">
              <a:buNone/>
            </a:pPr>
            <a:r>
              <a:rPr lang="tr-TR" sz="2400" dirty="0" err="1">
                <a:solidFill>
                  <a:srgbClr val="000000"/>
                </a:solidFill>
              </a:rPr>
              <a:t>Mekatronik</a:t>
            </a:r>
            <a:r>
              <a:rPr lang="tr-TR" sz="2400" dirty="0">
                <a:solidFill>
                  <a:srgbClr val="000000"/>
                </a:solidFill>
              </a:rPr>
              <a:t> Mühendisliği (M.T.O.K.) SAY </a:t>
            </a:r>
          </a:p>
          <a:p>
            <a:pPr marL="0" lvl="0" indent="0">
              <a:buNone/>
            </a:pPr>
            <a:r>
              <a:rPr lang="tr-TR" sz="2400" dirty="0">
                <a:solidFill>
                  <a:srgbClr val="000000"/>
                </a:solidFill>
              </a:rPr>
              <a:t>Otomotiv Mühendisliği (M.T.O.K.) SAY</a:t>
            </a: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33</a:t>
            </a:fld>
            <a:endParaRPr lang="en-US"/>
          </a:p>
        </p:txBody>
      </p:sp>
    </p:spTree>
    <p:extLst>
      <p:ext uri="{BB962C8B-B14F-4D97-AF65-F5344CB8AC3E}">
        <p14:creationId xmlns:p14="http://schemas.microsoft.com/office/powerpoint/2010/main" val="410573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8722" y="168966"/>
            <a:ext cx="8656982" cy="1172817"/>
          </a:xfrm>
        </p:spPr>
        <p:txBody>
          <a:bodyPr>
            <a:normAutofit/>
          </a:bodyPr>
          <a:lstStyle/>
          <a:p>
            <a:pPr algn="ctr"/>
            <a:r>
              <a:rPr lang="tr-TR" sz="2800" dirty="0">
                <a:solidFill>
                  <a:srgbClr val="0070C0"/>
                </a:solidFill>
                <a:latin typeface="Calibri"/>
                <a:ea typeface="+mn-ea"/>
                <a:cs typeface="+mn-cs"/>
              </a:rPr>
              <a:t>Mesleki ve Teknik Ortaöğretim Kurumu Mezunlarının Ek Puanları İle Yerleşebilecekleri Ön Lisans Programları</a:t>
            </a:r>
            <a:endParaRPr lang="tr-TR" sz="2400" dirty="0">
              <a:solidFill>
                <a:srgbClr val="0070C0"/>
              </a:solidFill>
            </a:endParaRPr>
          </a:p>
        </p:txBody>
      </p:sp>
      <p:sp>
        <p:nvSpPr>
          <p:cNvPr id="3" name="İçerik Yer Tutucusu 2"/>
          <p:cNvSpPr>
            <a:spLocks noGrp="1"/>
          </p:cNvSpPr>
          <p:nvPr>
            <p:ph idx="1"/>
          </p:nvPr>
        </p:nvSpPr>
        <p:spPr>
          <a:xfrm>
            <a:off x="168965" y="1272208"/>
            <a:ext cx="8776251" cy="4969565"/>
          </a:xfrm>
        </p:spPr>
        <p:txBody>
          <a:bodyPr/>
          <a:lstStyle/>
          <a:p>
            <a:pPr marL="0" indent="0">
              <a:buNone/>
            </a:pPr>
            <a:r>
              <a:rPr lang="tr-TR" sz="3600" dirty="0" smtClean="0"/>
              <a:t>Mesleki </a:t>
            </a:r>
            <a:r>
              <a:rPr lang="tr-TR" sz="3600" dirty="0"/>
              <a:t>ve teknik ortaöğretim kurumlarının </a:t>
            </a:r>
            <a:r>
              <a:rPr lang="tr-TR" sz="3600" dirty="0" smtClean="0"/>
              <a:t>alan/dallarından </a:t>
            </a:r>
            <a:r>
              <a:rPr lang="tr-TR" sz="3600" dirty="0"/>
              <a:t>mezun olanlar, karşılarında gösterilen yükseköğretim ön lisans programlarına yerleştirilirken, yerleştirme puanları </a:t>
            </a:r>
            <a:r>
              <a:rPr lang="tr-TR" sz="3600" dirty="0" err="1"/>
              <a:t>OBP’nin</a:t>
            </a:r>
            <a:r>
              <a:rPr lang="tr-TR" sz="3600" dirty="0"/>
              <a:t> 0,12 ile çarpılması ve puanlarına eklenmesi suretiyle elde edilecek; ayrıca, yerleştirme puanlarına </a:t>
            </a:r>
            <a:r>
              <a:rPr lang="tr-TR" sz="3600" dirty="0" err="1"/>
              <a:t>OBP’nin</a:t>
            </a:r>
            <a:r>
              <a:rPr lang="tr-TR" sz="3600" dirty="0"/>
              <a:t> 0,06 ile çarpılmasıyla elde </a:t>
            </a:r>
            <a:r>
              <a:rPr lang="tr-TR" sz="3600" dirty="0" smtClean="0"/>
              <a:t>edilecek </a:t>
            </a:r>
            <a:r>
              <a:rPr lang="tr-TR" sz="3600" dirty="0"/>
              <a:t>ek puanlar katılacaktır</a:t>
            </a:r>
            <a:r>
              <a:rPr lang="tr-TR" sz="3600" dirty="0" smtClean="0"/>
              <a:t>.</a:t>
            </a:r>
            <a:r>
              <a:rPr lang="tr-TR" dirty="0" smtClean="0"/>
              <a:t>   </a:t>
            </a:r>
            <a:r>
              <a:rPr lang="tr-TR" b="1" dirty="0" smtClean="0">
                <a:solidFill>
                  <a:srgbClr val="FF0000"/>
                </a:solidFill>
              </a:rPr>
              <a:t>2021 YKS KILAVUZU TABLO 3C.</a:t>
            </a:r>
            <a:endParaRPr lang="tr-TR" b="1" dirty="0">
              <a:solidFill>
                <a:srgbClr val="FF0000"/>
              </a:solidFill>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34</a:t>
            </a:fld>
            <a:endParaRPr lang="en-US" dirty="0"/>
          </a:p>
        </p:txBody>
      </p:sp>
    </p:spTree>
    <p:extLst>
      <p:ext uri="{BB962C8B-B14F-4D97-AF65-F5344CB8AC3E}">
        <p14:creationId xmlns:p14="http://schemas.microsoft.com/office/powerpoint/2010/main" val="3861125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536" y="278296"/>
            <a:ext cx="8674377" cy="6579704"/>
          </a:xfrm>
        </p:spPr>
        <p:txBody>
          <a:bodyPr>
            <a:normAutofit lnSpcReduction="10000"/>
          </a:bodyPr>
          <a:lstStyle/>
          <a:p>
            <a:r>
              <a:rPr lang="tr-TR" dirty="0">
                <a:solidFill>
                  <a:srgbClr val="C00000"/>
                </a:solidFill>
              </a:rPr>
              <a:t>ACİL SAĞLIK HİZMETLERİ - ALANI VE TÜM DALLARI</a:t>
            </a:r>
            <a:r>
              <a:rPr lang="tr-TR" dirty="0"/>
              <a:t> </a:t>
            </a:r>
            <a:endParaRPr lang="tr-TR" dirty="0" smtClean="0"/>
          </a:p>
          <a:p>
            <a:r>
              <a:rPr lang="tr-TR" sz="2000" dirty="0" smtClean="0"/>
              <a:t>Acil </a:t>
            </a:r>
            <a:r>
              <a:rPr lang="tr-TR" sz="2000" dirty="0"/>
              <a:t>Durum ve Afet Yönetimi TYT </a:t>
            </a:r>
            <a:endParaRPr lang="tr-TR" sz="2000" dirty="0" smtClean="0"/>
          </a:p>
          <a:p>
            <a:r>
              <a:rPr lang="tr-TR" sz="2000" dirty="0" smtClean="0"/>
              <a:t>Ağız </a:t>
            </a:r>
            <a:r>
              <a:rPr lang="tr-TR" sz="2000" dirty="0"/>
              <a:t>ve Diş Sağlığı TYT </a:t>
            </a:r>
            <a:endParaRPr lang="tr-TR" sz="2000" dirty="0" smtClean="0"/>
          </a:p>
          <a:p>
            <a:r>
              <a:rPr lang="tr-TR" sz="2000" dirty="0" smtClean="0"/>
              <a:t>Ameliyathane </a:t>
            </a:r>
            <a:r>
              <a:rPr lang="tr-TR" sz="2000" dirty="0"/>
              <a:t>Hizmetleri TYT </a:t>
            </a:r>
            <a:endParaRPr lang="tr-TR" sz="2000" dirty="0" smtClean="0"/>
          </a:p>
          <a:p>
            <a:r>
              <a:rPr lang="tr-TR" sz="2000" dirty="0" smtClean="0"/>
              <a:t>Anestezi TYT</a:t>
            </a:r>
          </a:p>
          <a:p>
            <a:r>
              <a:rPr lang="tr-TR" sz="2000" dirty="0" smtClean="0"/>
              <a:t> </a:t>
            </a:r>
            <a:r>
              <a:rPr lang="tr-TR" sz="2000" dirty="0"/>
              <a:t>Dezenfeksiyon, Sterilizasyon ve Antisepsi Teknikerliği TYT </a:t>
            </a:r>
            <a:endParaRPr lang="tr-TR" sz="2000" dirty="0" smtClean="0"/>
          </a:p>
          <a:p>
            <a:r>
              <a:rPr lang="tr-TR" sz="2000" dirty="0" err="1" smtClean="0"/>
              <a:t>Elektronörofizyoloji</a:t>
            </a:r>
            <a:r>
              <a:rPr lang="tr-TR" sz="2000" dirty="0" smtClean="0"/>
              <a:t> </a:t>
            </a:r>
            <a:r>
              <a:rPr lang="tr-TR" sz="2000" dirty="0"/>
              <a:t>TYT </a:t>
            </a:r>
            <a:endParaRPr lang="tr-TR" sz="2000" dirty="0" smtClean="0"/>
          </a:p>
          <a:p>
            <a:r>
              <a:rPr lang="tr-TR" sz="2000" dirty="0" smtClean="0"/>
              <a:t>Fizyoterapi </a:t>
            </a:r>
            <a:r>
              <a:rPr lang="tr-TR" sz="2000" dirty="0"/>
              <a:t>TYT </a:t>
            </a:r>
            <a:endParaRPr lang="tr-TR" sz="2000" dirty="0" smtClean="0"/>
          </a:p>
          <a:p>
            <a:r>
              <a:rPr lang="tr-TR" sz="2000" dirty="0" smtClean="0"/>
              <a:t>İlk </a:t>
            </a:r>
            <a:r>
              <a:rPr lang="tr-TR" sz="2000" dirty="0"/>
              <a:t>ve Acil Yardım TYT </a:t>
            </a:r>
            <a:endParaRPr lang="tr-TR" sz="2000" dirty="0" smtClean="0"/>
          </a:p>
          <a:p>
            <a:r>
              <a:rPr lang="tr-TR" sz="2000" dirty="0" smtClean="0"/>
              <a:t>İş </a:t>
            </a:r>
            <a:r>
              <a:rPr lang="tr-TR" sz="2000" dirty="0"/>
              <a:t>Sağlığı ve Güvenliği TYT </a:t>
            </a:r>
            <a:endParaRPr lang="tr-TR" sz="2000" dirty="0" smtClean="0"/>
          </a:p>
          <a:p>
            <a:r>
              <a:rPr lang="tr-TR" sz="2000" dirty="0" smtClean="0"/>
              <a:t>İş </a:t>
            </a:r>
            <a:r>
              <a:rPr lang="tr-TR" sz="2000" dirty="0"/>
              <a:t>ve Uğraşı Terapisi </a:t>
            </a:r>
            <a:r>
              <a:rPr lang="tr-TR" sz="2000" dirty="0" smtClean="0"/>
              <a:t>TYT</a:t>
            </a:r>
          </a:p>
          <a:p>
            <a:r>
              <a:rPr lang="tr-TR" sz="2000" dirty="0" smtClean="0"/>
              <a:t> </a:t>
            </a:r>
            <a:r>
              <a:rPr lang="tr-TR" sz="2000" dirty="0" err="1"/>
              <a:t>Odyometri</a:t>
            </a:r>
            <a:r>
              <a:rPr lang="tr-TR" sz="2000" dirty="0"/>
              <a:t> TYT </a:t>
            </a:r>
            <a:endParaRPr lang="tr-TR" sz="2000" dirty="0" smtClean="0"/>
          </a:p>
          <a:p>
            <a:r>
              <a:rPr lang="tr-TR" sz="2000" dirty="0" smtClean="0"/>
              <a:t>Otopsi Yardımcılığı TYT </a:t>
            </a:r>
          </a:p>
          <a:p>
            <a:r>
              <a:rPr lang="tr-TR" sz="2000" dirty="0" err="1" smtClean="0"/>
              <a:t>Podoloji</a:t>
            </a:r>
            <a:r>
              <a:rPr lang="tr-TR" sz="2000" dirty="0" smtClean="0"/>
              <a:t> TYT</a:t>
            </a:r>
          </a:p>
          <a:p>
            <a:r>
              <a:rPr lang="tr-TR" sz="2000" dirty="0" smtClean="0"/>
              <a:t> </a:t>
            </a:r>
            <a:r>
              <a:rPr lang="tr-TR" sz="2000" dirty="0"/>
              <a:t>Sağlık Kurumları İşletmeciliği TYT </a:t>
            </a:r>
            <a:endParaRPr lang="tr-TR" sz="2000" dirty="0" smtClean="0"/>
          </a:p>
          <a:p>
            <a:r>
              <a:rPr lang="tr-TR" sz="2000" dirty="0" smtClean="0"/>
              <a:t>Sivil </a:t>
            </a:r>
            <a:r>
              <a:rPr lang="tr-TR" sz="2000" dirty="0"/>
              <a:t>Savunma ve İtfaiyecilik TYT </a:t>
            </a:r>
            <a:endParaRPr lang="tr-TR" sz="2000" dirty="0" smtClean="0"/>
          </a:p>
          <a:p>
            <a:r>
              <a:rPr lang="tr-TR" sz="2000" dirty="0" smtClean="0"/>
              <a:t>Tıbbi </a:t>
            </a:r>
            <a:r>
              <a:rPr lang="tr-TR" sz="2000" dirty="0"/>
              <a:t>Tanıtım ve Pazarlama TYT </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35</a:t>
            </a:fld>
            <a:endParaRPr lang="en-US"/>
          </a:p>
        </p:txBody>
      </p:sp>
    </p:spTree>
    <p:extLst>
      <p:ext uri="{BB962C8B-B14F-4D97-AF65-F5344CB8AC3E}">
        <p14:creationId xmlns:p14="http://schemas.microsoft.com/office/powerpoint/2010/main" val="2501472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89452"/>
            <a:ext cx="7886700" cy="6649278"/>
          </a:xfrm>
        </p:spPr>
        <p:txBody>
          <a:bodyPr>
            <a:normAutofit/>
          </a:bodyPr>
          <a:lstStyle/>
          <a:p>
            <a:r>
              <a:rPr lang="tr-TR" sz="2600" dirty="0">
                <a:solidFill>
                  <a:srgbClr val="00B050"/>
                </a:solidFill>
              </a:rPr>
              <a:t>MAKİNE TEKNOLOJİSİ - ALANI VE TÜM DALLARI </a:t>
            </a:r>
            <a:endParaRPr lang="tr-TR" sz="2600" dirty="0" smtClean="0">
              <a:solidFill>
                <a:srgbClr val="00B050"/>
              </a:solidFill>
            </a:endParaRPr>
          </a:p>
          <a:p>
            <a:r>
              <a:rPr lang="tr-TR" dirty="0" smtClean="0"/>
              <a:t>Alternatif </a:t>
            </a:r>
            <a:r>
              <a:rPr lang="tr-TR" dirty="0"/>
              <a:t>Enerji Kaynakları Teknolojisi </a:t>
            </a:r>
            <a:r>
              <a:rPr lang="tr-TR" dirty="0" smtClean="0"/>
              <a:t>TYT</a:t>
            </a:r>
          </a:p>
          <a:p>
            <a:r>
              <a:rPr lang="tr-TR" dirty="0" smtClean="0"/>
              <a:t> </a:t>
            </a:r>
            <a:r>
              <a:rPr lang="tr-TR" dirty="0"/>
              <a:t>Dijital Fabrika Teknolojileri </a:t>
            </a:r>
            <a:r>
              <a:rPr lang="tr-TR" dirty="0" smtClean="0"/>
              <a:t>TYT</a:t>
            </a:r>
          </a:p>
          <a:p>
            <a:r>
              <a:rPr lang="tr-TR" dirty="0" smtClean="0"/>
              <a:t> </a:t>
            </a:r>
            <a:r>
              <a:rPr lang="tr-TR" dirty="0"/>
              <a:t>Doğal Yapı Taşları Teknolojisi TYT </a:t>
            </a:r>
            <a:endParaRPr lang="tr-TR" dirty="0" smtClean="0"/>
          </a:p>
          <a:p>
            <a:r>
              <a:rPr lang="tr-TR" dirty="0" smtClean="0"/>
              <a:t>Döküm TYT</a:t>
            </a:r>
          </a:p>
          <a:p>
            <a:r>
              <a:rPr lang="tr-TR" dirty="0" smtClean="0"/>
              <a:t> </a:t>
            </a:r>
            <a:r>
              <a:rPr lang="tr-TR" dirty="0"/>
              <a:t>Elektrik Enerjisi Üretim, İletim ve Dağıtımı </a:t>
            </a:r>
            <a:r>
              <a:rPr lang="tr-TR" dirty="0" smtClean="0"/>
              <a:t>TYT</a:t>
            </a:r>
          </a:p>
          <a:p>
            <a:r>
              <a:rPr lang="tr-TR" dirty="0" smtClean="0"/>
              <a:t> </a:t>
            </a:r>
            <a:r>
              <a:rPr lang="tr-TR" dirty="0"/>
              <a:t>Endüstri Ürünleri Tasarımı </a:t>
            </a:r>
            <a:r>
              <a:rPr lang="tr-TR" dirty="0" smtClean="0"/>
              <a:t>TYT</a:t>
            </a:r>
          </a:p>
          <a:p>
            <a:r>
              <a:rPr lang="tr-TR" dirty="0" smtClean="0"/>
              <a:t> </a:t>
            </a:r>
            <a:r>
              <a:rPr lang="tr-TR" dirty="0"/>
              <a:t>Endüstriyel Hammaddeler İşleme Teknolojisi </a:t>
            </a:r>
            <a:r>
              <a:rPr lang="tr-TR" dirty="0" smtClean="0"/>
              <a:t>TYT</a:t>
            </a:r>
          </a:p>
          <a:p>
            <a:r>
              <a:rPr lang="tr-TR" dirty="0" smtClean="0"/>
              <a:t> </a:t>
            </a:r>
            <a:r>
              <a:rPr lang="tr-TR" dirty="0"/>
              <a:t>Endüstriyel Kalıpçılık TYT </a:t>
            </a:r>
            <a:endParaRPr lang="tr-TR" dirty="0" smtClean="0"/>
          </a:p>
          <a:p>
            <a:r>
              <a:rPr lang="tr-TR" dirty="0" smtClean="0"/>
              <a:t>Gemi </a:t>
            </a:r>
            <a:r>
              <a:rPr lang="tr-TR" dirty="0"/>
              <a:t>Makineleri İşletmeciliği TYT </a:t>
            </a:r>
            <a:endParaRPr lang="tr-TR" dirty="0" smtClean="0"/>
          </a:p>
          <a:p>
            <a:r>
              <a:rPr lang="tr-TR" dirty="0" smtClean="0"/>
              <a:t>Grafik </a:t>
            </a:r>
            <a:r>
              <a:rPr lang="tr-TR" dirty="0"/>
              <a:t>Tasarımı </a:t>
            </a:r>
            <a:r>
              <a:rPr lang="tr-TR" dirty="0" smtClean="0"/>
              <a:t>TYT</a:t>
            </a:r>
          </a:p>
          <a:p>
            <a:r>
              <a:rPr lang="tr-TR" dirty="0" smtClean="0"/>
              <a:t> </a:t>
            </a:r>
            <a:r>
              <a:rPr lang="tr-TR" dirty="0"/>
              <a:t>İş Makineleri Operatörlüğü TYT </a:t>
            </a:r>
            <a:endParaRPr lang="tr-TR" dirty="0" smtClean="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36</a:t>
            </a:fld>
            <a:endParaRPr lang="en-US"/>
          </a:p>
        </p:txBody>
      </p:sp>
    </p:spTree>
    <p:extLst>
      <p:ext uri="{BB962C8B-B14F-4D97-AF65-F5344CB8AC3E}">
        <p14:creationId xmlns:p14="http://schemas.microsoft.com/office/powerpoint/2010/main" val="348819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417442"/>
            <a:ext cx="8167480" cy="6052931"/>
          </a:xfrm>
        </p:spPr>
        <p:txBody>
          <a:bodyPr/>
          <a:lstStyle/>
          <a:p>
            <a:pPr lvl="0"/>
            <a:r>
              <a:rPr lang="tr-TR" dirty="0">
                <a:solidFill>
                  <a:srgbClr val="000000"/>
                </a:solidFill>
              </a:rPr>
              <a:t>Sağlığı ve Güvenliği TYT</a:t>
            </a:r>
          </a:p>
          <a:p>
            <a:pPr lvl="0"/>
            <a:r>
              <a:rPr lang="tr-TR" dirty="0">
                <a:solidFill>
                  <a:srgbClr val="000000"/>
                </a:solidFill>
              </a:rPr>
              <a:t> Kaynak Teknolojisi TYT</a:t>
            </a:r>
          </a:p>
          <a:p>
            <a:pPr lvl="0"/>
            <a:r>
              <a:rPr lang="tr-TR" dirty="0">
                <a:solidFill>
                  <a:srgbClr val="000000"/>
                </a:solidFill>
              </a:rPr>
              <a:t> Makine TYT</a:t>
            </a:r>
          </a:p>
          <a:p>
            <a:pPr lvl="0"/>
            <a:r>
              <a:rPr lang="tr-TR" dirty="0">
                <a:solidFill>
                  <a:srgbClr val="000000"/>
                </a:solidFill>
              </a:rPr>
              <a:t> Makine Resim ve Konstrüksiyonu TYT</a:t>
            </a:r>
          </a:p>
          <a:p>
            <a:pPr lvl="0"/>
            <a:r>
              <a:rPr lang="tr-TR" dirty="0">
                <a:solidFill>
                  <a:srgbClr val="000000"/>
                </a:solidFill>
              </a:rPr>
              <a:t> </a:t>
            </a:r>
            <a:r>
              <a:rPr lang="tr-TR" dirty="0" err="1">
                <a:solidFill>
                  <a:srgbClr val="000000"/>
                </a:solidFill>
              </a:rPr>
              <a:t>Mekatronik</a:t>
            </a:r>
            <a:r>
              <a:rPr lang="tr-TR" dirty="0">
                <a:solidFill>
                  <a:srgbClr val="000000"/>
                </a:solidFill>
              </a:rPr>
              <a:t> </a:t>
            </a:r>
          </a:p>
          <a:p>
            <a:pPr lvl="0"/>
            <a:r>
              <a:rPr lang="tr-TR" dirty="0">
                <a:solidFill>
                  <a:srgbClr val="000000"/>
                </a:solidFill>
              </a:rPr>
              <a:t>Mermer Teknolojisi TYT</a:t>
            </a:r>
          </a:p>
          <a:p>
            <a:pPr lvl="0"/>
            <a:r>
              <a:rPr lang="tr-TR" dirty="0">
                <a:solidFill>
                  <a:srgbClr val="000000"/>
                </a:solidFill>
              </a:rPr>
              <a:t> </a:t>
            </a:r>
            <a:r>
              <a:rPr lang="tr-TR" dirty="0" err="1">
                <a:solidFill>
                  <a:srgbClr val="000000"/>
                </a:solidFill>
              </a:rPr>
              <a:t>Metalurji</a:t>
            </a:r>
            <a:r>
              <a:rPr lang="tr-TR" dirty="0">
                <a:solidFill>
                  <a:srgbClr val="000000"/>
                </a:solidFill>
              </a:rPr>
              <a:t> TYT </a:t>
            </a:r>
          </a:p>
          <a:p>
            <a:pPr lvl="0"/>
            <a:r>
              <a:rPr lang="tr-TR" dirty="0">
                <a:solidFill>
                  <a:srgbClr val="000000"/>
                </a:solidFill>
              </a:rPr>
              <a:t>Nükleer Teknoloji ve Radyasyon Güvenliği TYT</a:t>
            </a:r>
          </a:p>
          <a:p>
            <a:pPr lvl="0"/>
            <a:r>
              <a:rPr lang="tr-TR" dirty="0">
                <a:solidFill>
                  <a:srgbClr val="000000"/>
                </a:solidFill>
              </a:rPr>
              <a:t> Otomotiv Gövde ve Yüzey İşlem Teknolojileri TYT</a:t>
            </a:r>
          </a:p>
          <a:p>
            <a:pPr lvl="0"/>
            <a:r>
              <a:rPr lang="tr-TR" dirty="0">
                <a:solidFill>
                  <a:srgbClr val="000000"/>
                </a:solidFill>
              </a:rPr>
              <a:t> Otomotiv Teknolojisi TYT</a:t>
            </a:r>
          </a:p>
          <a:p>
            <a:pPr lvl="0"/>
            <a:r>
              <a:rPr lang="tr-TR" dirty="0">
                <a:solidFill>
                  <a:srgbClr val="000000"/>
                </a:solidFill>
              </a:rPr>
              <a:t> Raylı Sistemler Makine Teknolojisi </a:t>
            </a:r>
            <a:r>
              <a:rPr lang="tr-TR" dirty="0" smtClean="0">
                <a:solidFill>
                  <a:srgbClr val="000000"/>
                </a:solidFill>
              </a:rPr>
              <a:t>TYT</a:t>
            </a:r>
            <a:endParaRPr lang="tr-TR" dirty="0">
              <a:solidFill>
                <a:srgbClr val="000000"/>
              </a:solidFill>
            </a:endParaRP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37</a:t>
            </a:fld>
            <a:endParaRPr lang="en-US"/>
          </a:p>
        </p:txBody>
      </p:sp>
    </p:spTree>
    <p:extLst>
      <p:ext uri="{BB962C8B-B14F-4D97-AF65-F5344CB8AC3E}">
        <p14:creationId xmlns:p14="http://schemas.microsoft.com/office/powerpoint/2010/main" val="3588631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8357" y="377687"/>
            <a:ext cx="8246993" cy="5799276"/>
          </a:xfrm>
        </p:spPr>
        <p:txBody>
          <a:bodyPr>
            <a:normAutofit fontScale="92500" lnSpcReduction="20000"/>
          </a:bodyPr>
          <a:lstStyle/>
          <a:p>
            <a:r>
              <a:rPr lang="tr-TR" b="1" dirty="0">
                <a:solidFill>
                  <a:srgbClr val="FFC000"/>
                </a:solidFill>
              </a:rPr>
              <a:t>RADYO-TELEVİZYON - ALANI VE TÜM </a:t>
            </a:r>
            <a:r>
              <a:rPr lang="tr-TR" b="1" dirty="0" smtClean="0">
                <a:solidFill>
                  <a:srgbClr val="FFC000"/>
                </a:solidFill>
              </a:rPr>
              <a:t>DALLARI</a:t>
            </a:r>
          </a:p>
          <a:p>
            <a:pPr marL="0" indent="0">
              <a:buNone/>
              <a:tabLst>
                <a:tab pos="179388" algn="l"/>
              </a:tabLst>
            </a:pPr>
            <a:r>
              <a:rPr lang="tr-TR" b="1" dirty="0" smtClean="0">
                <a:solidFill>
                  <a:srgbClr val="FFC000"/>
                </a:solidFill>
              </a:rPr>
              <a:t>  </a:t>
            </a:r>
            <a:r>
              <a:rPr lang="tr-TR" dirty="0" smtClean="0"/>
              <a:t>Basım ve </a:t>
            </a:r>
            <a:r>
              <a:rPr lang="tr-TR" dirty="0"/>
              <a:t>Yayım Teknolojileri TYT </a:t>
            </a:r>
            <a:endParaRPr lang="tr-TR" dirty="0" smtClean="0"/>
          </a:p>
          <a:p>
            <a:pPr marL="0" indent="0">
              <a:buNone/>
            </a:pPr>
            <a:r>
              <a:rPr lang="tr-TR" dirty="0" smtClean="0"/>
              <a:t>  Bilgisayar </a:t>
            </a:r>
            <a:r>
              <a:rPr lang="tr-TR" dirty="0"/>
              <a:t>Destekli Tasarım ve Animasyon </a:t>
            </a:r>
            <a:endParaRPr lang="tr-TR" dirty="0" smtClean="0"/>
          </a:p>
          <a:p>
            <a:pPr marL="0" indent="0">
              <a:buNone/>
            </a:pPr>
            <a:r>
              <a:rPr lang="tr-TR" dirty="0" smtClean="0"/>
              <a:t>  Çok </a:t>
            </a:r>
            <a:r>
              <a:rPr lang="tr-TR" dirty="0"/>
              <a:t>Boyutlu Modelleme ve Animasyon </a:t>
            </a:r>
            <a:r>
              <a:rPr lang="tr-TR" dirty="0" smtClean="0"/>
              <a:t>TYT</a:t>
            </a:r>
          </a:p>
          <a:p>
            <a:pPr marL="0" indent="0">
              <a:buNone/>
            </a:pPr>
            <a:r>
              <a:rPr lang="tr-TR" dirty="0" smtClean="0"/>
              <a:t>  </a:t>
            </a:r>
            <a:r>
              <a:rPr lang="tr-TR" dirty="0"/>
              <a:t>E-Ticaret ve Pazarlama </a:t>
            </a:r>
            <a:r>
              <a:rPr lang="tr-TR" dirty="0" smtClean="0"/>
              <a:t>TYT</a:t>
            </a:r>
          </a:p>
          <a:p>
            <a:pPr marL="0" indent="0">
              <a:buNone/>
            </a:pPr>
            <a:r>
              <a:rPr lang="tr-TR" dirty="0" smtClean="0"/>
              <a:t>  Fotoğrafçılık </a:t>
            </a:r>
            <a:r>
              <a:rPr lang="tr-TR" dirty="0"/>
              <a:t>ve Kameramanlık </a:t>
            </a:r>
            <a:r>
              <a:rPr lang="tr-TR" dirty="0" smtClean="0"/>
              <a:t>TYT</a:t>
            </a:r>
          </a:p>
          <a:p>
            <a:pPr marL="0" indent="0">
              <a:buNone/>
            </a:pPr>
            <a:r>
              <a:rPr lang="tr-TR" dirty="0" smtClean="0"/>
              <a:t>  Grafik </a:t>
            </a:r>
            <a:r>
              <a:rPr lang="tr-TR" dirty="0"/>
              <a:t>Tasarımı </a:t>
            </a:r>
            <a:r>
              <a:rPr lang="tr-TR" dirty="0" smtClean="0"/>
              <a:t>TYT</a:t>
            </a:r>
          </a:p>
          <a:p>
            <a:pPr marL="0" indent="0">
              <a:buNone/>
            </a:pPr>
            <a:r>
              <a:rPr lang="tr-TR" dirty="0" smtClean="0"/>
              <a:t>  Halkla </a:t>
            </a:r>
            <a:r>
              <a:rPr lang="tr-TR" dirty="0"/>
              <a:t>İlişkiler ve Tanıtım TYT </a:t>
            </a:r>
            <a:endParaRPr lang="tr-TR" dirty="0" smtClean="0"/>
          </a:p>
          <a:p>
            <a:pPr marL="0" indent="0">
              <a:buNone/>
            </a:pPr>
            <a:r>
              <a:rPr lang="tr-TR" dirty="0" smtClean="0"/>
              <a:t>  İletişimi </a:t>
            </a:r>
          </a:p>
          <a:p>
            <a:pPr marL="0" indent="0">
              <a:buNone/>
            </a:pPr>
            <a:r>
              <a:rPr lang="tr-TR" dirty="0" smtClean="0"/>
              <a:t>  Medya </a:t>
            </a:r>
            <a:r>
              <a:rPr lang="tr-TR" dirty="0"/>
              <a:t>ve İletişim </a:t>
            </a:r>
            <a:r>
              <a:rPr lang="tr-TR" dirty="0" smtClean="0"/>
              <a:t>TYT</a:t>
            </a:r>
          </a:p>
          <a:p>
            <a:pPr marL="0" indent="0">
              <a:buNone/>
            </a:pPr>
            <a:r>
              <a:rPr lang="tr-TR" dirty="0" smtClean="0"/>
              <a:t>  Radyo ve </a:t>
            </a:r>
            <a:r>
              <a:rPr lang="tr-TR" dirty="0"/>
              <a:t>Televizyon Programcılığı </a:t>
            </a:r>
            <a:r>
              <a:rPr lang="tr-TR" dirty="0" smtClean="0"/>
              <a:t>TYT</a:t>
            </a:r>
          </a:p>
          <a:p>
            <a:pPr marL="0" indent="0">
              <a:buNone/>
            </a:pPr>
            <a:r>
              <a:rPr lang="tr-TR" dirty="0" smtClean="0"/>
              <a:t>  Radyo </a:t>
            </a:r>
            <a:r>
              <a:rPr lang="tr-TR" dirty="0"/>
              <a:t>ve Televizyon Teknolojisi </a:t>
            </a:r>
            <a:r>
              <a:rPr lang="tr-TR" dirty="0" smtClean="0"/>
              <a:t>TYT</a:t>
            </a:r>
          </a:p>
          <a:p>
            <a:pPr marL="0" indent="0">
              <a:buNone/>
            </a:pPr>
            <a:r>
              <a:rPr lang="tr-TR" dirty="0" smtClean="0"/>
              <a:t>  Reklamcılık TYT</a:t>
            </a:r>
          </a:p>
          <a:p>
            <a:pPr marL="0" indent="0">
              <a:buNone/>
            </a:pPr>
            <a:r>
              <a:rPr lang="tr-TR" dirty="0" smtClean="0"/>
              <a:t>  Yeni </a:t>
            </a:r>
            <a:r>
              <a:rPr lang="tr-TR" dirty="0"/>
              <a:t>Medya ve Gazetecilik TYT</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38</a:t>
            </a:fld>
            <a:endParaRPr lang="en-US"/>
          </a:p>
        </p:txBody>
      </p:sp>
    </p:spTree>
    <p:extLst>
      <p:ext uri="{BB962C8B-B14F-4D97-AF65-F5344CB8AC3E}">
        <p14:creationId xmlns:p14="http://schemas.microsoft.com/office/powerpoint/2010/main" val="3727461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139148"/>
            <a:ext cx="7886700" cy="1262269"/>
          </a:xfrm>
        </p:spPr>
        <p:txBody>
          <a:bodyPr>
            <a:noAutofit/>
          </a:bodyPr>
          <a:lstStyle/>
          <a:p>
            <a:pPr algn="ctr"/>
            <a:r>
              <a:rPr lang="tr-TR" sz="2800" b="1" dirty="0">
                <a:solidFill>
                  <a:srgbClr val="FF0000"/>
                </a:solidFill>
                <a:latin typeface="Arial" panose="020B0604020202020204" pitchFamily="34" charset="0"/>
                <a:cs typeface="Arial" panose="020B0604020202020204" pitchFamily="34" charset="0"/>
              </a:rPr>
              <a:t>2021 MİLLİ SAVUNMA ÜNİVERSİTESİ ASKERİ ÖĞRENCİ ADAY BELİRLEME SINAVI </a:t>
            </a:r>
            <a:r>
              <a:rPr lang="tr-TR" sz="2800" b="1" dirty="0" smtClean="0">
                <a:solidFill>
                  <a:srgbClr val="FF0000"/>
                </a:solidFill>
                <a:latin typeface="Arial" panose="020B0604020202020204" pitchFamily="34" charset="0"/>
                <a:cs typeface="Arial" panose="020B0604020202020204" pitchFamily="34" charset="0"/>
              </a:rPr>
              <a:t/>
            </a:r>
            <a:br>
              <a:rPr lang="tr-TR" sz="2800" b="1" dirty="0" smtClean="0">
                <a:solidFill>
                  <a:srgbClr val="FF0000"/>
                </a:solidFill>
                <a:latin typeface="Arial" panose="020B0604020202020204" pitchFamily="34" charset="0"/>
                <a:cs typeface="Arial" panose="020B0604020202020204" pitchFamily="34" charset="0"/>
              </a:rPr>
            </a:br>
            <a:r>
              <a:rPr lang="tr-TR" sz="2800" b="1" dirty="0" smtClean="0">
                <a:solidFill>
                  <a:srgbClr val="FF0000"/>
                </a:solidFill>
                <a:latin typeface="Arial" panose="020B0604020202020204" pitchFamily="34" charset="0"/>
                <a:cs typeface="Arial" panose="020B0604020202020204" pitchFamily="34" charset="0"/>
              </a:rPr>
              <a:t>(</a:t>
            </a:r>
            <a:r>
              <a:rPr lang="tr-TR" sz="2800" b="1" dirty="0">
                <a:solidFill>
                  <a:srgbClr val="FF0000"/>
                </a:solidFill>
                <a:latin typeface="Arial" panose="020B0604020202020204" pitchFamily="34" charset="0"/>
                <a:cs typeface="Arial" panose="020B0604020202020204" pitchFamily="34" charset="0"/>
              </a:rPr>
              <a:t>2021-MSÜ)</a:t>
            </a:r>
          </a:p>
        </p:txBody>
      </p:sp>
      <p:sp>
        <p:nvSpPr>
          <p:cNvPr id="3" name="İçerik Yer Tutucusu 2"/>
          <p:cNvSpPr>
            <a:spLocks noGrp="1"/>
          </p:cNvSpPr>
          <p:nvPr>
            <p:ph idx="1"/>
          </p:nvPr>
        </p:nvSpPr>
        <p:spPr>
          <a:xfrm>
            <a:off x="258417" y="1550504"/>
            <a:ext cx="8617225" cy="5019261"/>
          </a:xfrm>
        </p:spPr>
        <p:txBody>
          <a:bodyPr>
            <a:normAutofit/>
          </a:bodyPr>
          <a:lstStyle/>
          <a:p>
            <a:r>
              <a:rPr lang="tr-TR" b="1" dirty="0" smtClean="0">
                <a:solidFill>
                  <a:srgbClr val="00B050"/>
                </a:solidFill>
                <a:latin typeface="Arial" panose="020B0604020202020204" pitchFamily="34" charset="0"/>
                <a:cs typeface="Arial" panose="020B0604020202020204" pitchFamily="34" charset="0"/>
              </a:rPr>
              <a:t>ASTSUBAY MESLEK YÜKSEKOKULLARI İÇİN;</a:t>
            </a:r>
          </a:p>
          <a:p>
            <a:pPr marL="0" indent="0">
              <a:buNone/>
            </a:pPr>
            <a:r>
              <a:rPr lang="tr-TR" dirty="0" smtClean="0"/>
              <a:t> </a:t>
            </a:r>
            <a:r>
              <a:rPr lang="tr-TR" sz="3200" b="1" dirty="0"/>
              <a:t>2021 yılı Yükseköğretim Kurumları Sınavının (YKS) 1. Oturumu olan Temel Yeterlilik Testine (TYT) girmeleri </a:t>
            </a:r>
            <a:r>
              <a:rPr lang="tr-TR" sz="3200" b="1" dirty="0" smtClean="0"/>
              <a:t>gerekmektedir. </a:t>
            </a:r>
            <a:r>
              <a:rPr lang="tr-TR" b="1" dirty="0">
                <a:latin typeface="Arial" panose="020B0604020202020204" pitchFamily="34" charset="0"/>
                <a:cs typeface="Arial" panose="020B0604020202020204" pitchFamily="34" charset="0"/>
              </a:rPr>
              <a:t>(2020-YKS TYT sınavına girmiş, 200 ve üzerinde puan almış adaylar ÖSYM’nin belirlediği diğer şartları taşıması halinde 2021-YKS TYT oturumuna katılmayabilirler ancak, MSÜ teklifi doğrultusunda MSB’nin bir taban puan belirleyeceğini göz önünde bulundurmalıdırlar</a:t>
            </a:r>
            <a:r>
              <a:rPr lang="tr-TR" b="1" dirty="0" smtClean="0">
                <a:latin typeface="Arial" panose="020B0604020202020204" pitchFamily="34" charset="0"/>
                <a:cs typeface="Arial" panose="020B0604020202020204" pitchFamily="34" charset="0"/>
              </a:rPr>
              <a:t>)</a:t>
            </a:r>
            <a:endParaRPr lang="tr-TR" sz="3200" b="1" dirty="0" smtClean="0">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fld id="{2F0443AE-4F20-4B40-B91B-135E9B6A23DD}" type="slidenum">
              <a:rPr lang="en-US" smtClean="0"/>
              <a:pPr/>
              <a:t>39</a:t>
            </a:fld>
            <a:endParaRPr lang="en-US"/>
          </a:p>
        </p:txBody>
      </p:sp>
    </p:spTree>
    <p:extLst>
      <p:ext uri="{BB962C8B-B14F-4D97-AF65-F5344CB8AC3E}">
        <p14:creationId xmlns:p14="http://schemas.microsoft.com/office/powerpoint/2010/main" val="401725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82" y="2035041"/>
            <a:ext cx="4380677" cy="3558326"/>
          </a:xfrm>
          <a:prstGeom prst="rect">
            <a:avLst/>
          </a:prstGeom>
        </p:spPr>
      </p:pic>
      <p:sp>
        <p:nvSpPr>
          <p:cNvPr id="24" name="Rectangle 23"/>
          <p:cNvSpPr/>
          <p:nvPr/>
        </p:nvSpPr>
        <p:spPr>
          <a:xfrm>
            <a:off x="297767" y="2165817"/>
            <a:ext cx="4191000"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25 Slayt Numarası Yer Tutucusu"/>
          <p:cNvSpPr>
            <a:spLocks noGrp="1"/>
          </p:cNvSpPr>
          <p:nvPr>
            <p:ph type="sldNum" sz="quarter" idx="12"/>
          </p:nvPr>
        </p:nvSpPr>
        <p:spPr>
          <a:xfrm>
            <a:off x="6394562" y="6356351"/>
            <a:ext cx="2057400" cy="365125"/>
          </a:xfrm>
        </p:spPr>
        <p:txBody>
          <a:bodyPr/>
          <a:lstStyle/>
          <a:p>
            <a:fld id="{2F0443AE-4F20-4B40-B91B-135E9B6A23DD}" type="slidenum">
              <a:rPr lang="en-US" smtClean="0">
                <a:solidFill>
                  <a:srgbClr val="000000">
                    <a:tint val="75000"/>
                  </a:srgbClr>
                </a:solidFill>
              </a:rPr>
              <a:pPr/>
              <a:t>4</a:t>
            </a:fld>
            <a:endParaRPr lang="en-US">
              <a:solidFill>
                <a:srgbClr val="000000">
                  <a:tint val="75000"/>
                </a:srgbClr>
              </a:solidFill>
            </a:endParaRPr>
          </a:p>
        </p:txBody>
      </p:sp>
      <p:sp>
        <p:nvSpPr>
          <p:cNvPr id="27" name="26 Metin kutusu"/>
          <p:cNvSpPr txBox="1"/>
          <p:nvPr/>
        </p:nvSpPr>
        <p:spPr>
          <a:xfrm>
            <a:off x="4714015" y="1765930"/>
            <a:ext cx="4141381" cy="3539430"/>
          </a:xfrm>
          <a:prstGeom prst="rect">
            <a:avLst/>
          </a:prstGeom>
          <a:solidFill>
            <a:schemeClr val="accent1">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3200" b="1" dirty="0" smtClean="0">
                <a:ln w="18415" cmpd="sng">
                  <a:solidFill>
                    <a:srgbClr val="FFFFFF"/>
                  </a:solidFill>
                  <a:prstDash val="solid"/>
                </a:ln>
                <a:solidFill>
                  <a:srgbClr val="000000"/>
                </a:solidFill>
                <a:latin typeface="Arial" panose="020B0604020202020204" pitchFamily="34" charset="0"/>
                <a:cs typeface="Arial" panose="020B0604020202020204" pitchFamily="34" charset="0"/>
              </a:rPr>
              <a:t>Temel Yeterlilik Testi, Alan Yeterlilik Testi ve Yabancı Dil Testi oturumlarının her biri için 2021 yılında  sınav ücreti 90 TL. </a:t>
            </a:r>
            <a:r>
              <a:rPr lang="tr-TR" sz="3200" b="1" dirty="0" err="1" smtClean="0">
                <a:ln w="18415" cmpd="sng">
                  <a:solidFill>
                    <a:srgbClr val="FFFFFF"/>
                  </a:solidFill>
                  <a:prstDash val="solid"/>
                </a:ln>
                <a:solidFill>
                  <a:srgbClr val="000000"/>
                </a:solidFill>
                <a:latin typeface="Arial" panose="020B0604020202020204" pitchFamily="34" charset="0"/>
                <a:cs typeface="Arial" panose="020B0604020202020204" pitchFamily="34" charset="0"/>
              </a:rPr>
              <a:t>dir</a:t>
            </a:r>
            <a:r>
              <a:rPr lang="tr-TR" sz="3200" b="1" dirty="0" smtClean="0">
                <a:ln w="18415" cmpd="sng">
                  <a:solidFill>
                    <a:srgbClr val="FFFFFF"/>
                  </a:solidFill>
                  <a:prstDash val="solid"/>
                </a:ln>
                <a:solidFill>
                  <a:srgbClr val="000000"/>
                </a:solidFill>
                <a:latin typeface="Arial" panose="020B0604020202020204" pitchFamily="34" charset="0"/>
                <a:cs typeface="Arial" panose="020B0604020202020204" pitchFamily="34" charset="0"/>
              </a:rPr>
              <a:t>.</a:t>
            </a:r>
            <a:endParaRPr lang="tr-TR" sz="3200" b="1" dirty="0">
              <a:ln w="18415" cmpd="sng">
                <a:solidFill>
                  <a:srgbClr val="FFFFFF"/>
                </a:solidFill>
                <a:prstDash val="solid"/>
              </a:ln>
              <a:solidFill>
                <a:srgbClr val="000000"/>
              </a:solidFill>
              <a:latin typeface="Arial" panose="020B0604020202020204" pitchFamily="34" charset="0"/>
              <a:cs typeface="Arial" panose="020B0604020202020204" pitchFamily="34" charset="0"/>
            </a:endParaRPr>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rgbClr val="000000"/>
              </a:solidFill>
            </a:endParaRPr>
          </a:p>
        </p:txBody>
      </p:sp>
      <p:sp>
        <p:nvSpPr>
          <p:cNvPr id="29" name="TextBox 4"/>
          <p:cNvSpPr txBox="1"/>
          <p:nvPr/>
        </p:nvSpPr>
        <p:spPr>
          <a:xfrm>
            <a:off x="-83233" y="153082"/>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rgbClr val="EF0000"/>
                </a:solidFill>
                <a:effectLst>
                  <a:outerShdw blurRad="19685" dist="12700" dir="5400000" algn="tl" rotWithShape="0">
                    <a:srgbClr val="EF0000">
                      <a:satMod val="130000"/>
                      <a:alpha val="60000"/>
                    </a:srgbClr>
                  </a:outerShdw>
                  <a:reflection blurRad="10000" stA="55000" endPos="48000" dist="500" dir="5400000" sy="-100000" algn="bl" rotWithShape="0"/>
                </a:effectLst>
                <a:ea typeface="Roboto Bk" pitchFamily="2" charset="0"/>
              </a:rPr>
              <a:t>SInav</a:t>
            </a:r>
            <a:r>
              <a:rPr lang="tr-TR" sz="4000" b="1" cap="all" dirty="0" smtClean="0">
                <a:ln/>
                <a:solidFill>
                  <a:srgbClr val="EF0000"/>
                </a:solidFill>
                <a:effectLst>
                  <a:outerShdw blurRad="19685" dist="12700" dir="5400000" algn="tl" rotWithShape="0">
                    <a:srgbClr val="EF0000">
                      <a:satMod val="130000"/>
                      <a:alpha val="60000"/>
                    </a:srgbClr>
                  </a:outerShdw>
                  <a:reflection blurRad="10000" stA="55000" endPos="48000" dist="500" dir="5400000" sy="-100000" algn="bl" rotWithShape="0"/>
                </a:effectLst>
                <a:ea typeface="Roboto Bk" pitchFamily="2" charset="0"/>
              </a:rPr>
              <a:t> ÜCRETİ</a:t>
            </a:r>
          </a:p>
          <a:p>
            <a:pPr algn="ctr"/>
            <a:endParaRPr lang="en-US" sz="2400" b="1" cap="all" dirty="0">
              <a:ln/>
              <a:solidFill>
                <a:srgbClr val="EF0000"/>
              </a:solidFill>
              <a:effectLst>
                <a:outerShdw blurRad="19685" dist="12700" dir="5400000" algn="tl" rotWithShape="0">
                  <a:srgbClr val="EF0000">
                    <a:satMod val="130000"/>
                    <a:alpha val="60000"/>
                  </a:srgbClr>
                </a:outerShdw>
                <a:reflection blurRad="10000" stA="55000" endPos="48000" dist="500" dir="5400000" sy="-100000" algn="bl" rotWithShape="0"/>
              </a:effectLst>
              <a:ea typeface="Roboto Bk" pitchFamily="2"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rgbClr val="008BEF">
                        <a:shade val="20000"/>
                        <a:satMod val="200000"/>
                      </a:srgbClr>
                    </a:gs>
                    <a:gs pos="78000">
                      <a:srgbClr val="008BEF">
                        <a:tint val="90000"/>
                        <a:shade val="89000"/>
                        <a:satMod val="220000"/>
                      </a:srgbClr>
                    </a:gs>
                    <a:gs pos="100000">
                      <a:srgbClr val="008BEF">
                        <a:tint val="12000"/>
                        <a:satMod val="255000"/>
                      </a:srgbClr>
                    </a:gs>
                  </a:gsLst>
                  <a:lin ang="5400000"/>
                </a:gradFill>
                <a:effectLst>
                  <a:innerShdw blurRad="69850" dist="43180" dir="5400000">
                    <a:srgbClr val="000000">
                      <a:alpha val="65000"/>
                    </a:srgbClr>
                  </a:innerShdw>
                </a:effectLst>
              </a:rPr>
              <a:t>2021</a:t>
            </a:r>
            <a:endParaRPr lang="en-US" sz="2400" b="1" dirty="0">
              <a:ln w="1905"/>
              <a:gradFill>
                <a:gsLst>
                  <a:gs pos="0">
                    <a:srgbClr val="008BEF">
                      <a:shade val="20000"/>
                      <a:satMod val="200000"/>
                    </a:srgbClr>
                  </a:gs>
                  <a:gs pos="78000">
                    <a:srgbClr val="008BEF">
                      <a:tint val="90000"/>
                      <a:shade val="89000"/>
                      <a:satMod val="220000"/>
                    </a:srgbClr>
                  </a:gs>
                  <a:gs pos="100000">
                    <a:srgbClr val="008BEF">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512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from="(-#ppt_w/2)" to="(#ppt_x)" calcmode="lin" valueType="num">
                                      <p:cBhvr>
                                        <p:cTn id="7" dur="600" fill="hold">
                                          <p:stCondLst>
                                            <p:cond delay="0"/>
                                          </p:stCondLst>
                                        </p:cTn>
                                        <p:tgtEl>
                                          <p:spTgt spid="24"/>
                                        </p:tgtEl>
                                        <p:attrNameLst>
                                          <p:attrName>ppt_x</p:attrName>
                                        </p:attrNameLst>
                                      </p:cBhvr>
                                    </p:anim>
                                    <p:anim from="0" to="-1.0" calcmode="lin" valueType="num">
                                      <p:cBhvr>
                                        <p:cTn id="8" dur="200" decel="50000" autoRev="1" fill="hold">
                                          <p:stCondLst>
                                            <p:cond delay="600"/>
                                          </p:stCondLst>
                                        </p:cTn>
                                        <p:tgtEl>
                                          <p:spTgt spid="24"/>
                                        </p:tgtEl>
                                        <p:attrNameLst>
                                          <p:attrName>xshear</p:attrName>
                                        </p:attrNameLst>
                                      </p:cBhvr>
                                    </p:anim>
                                    <p:animScale>
                                      <p:cBhvr>
                                        <p:cTn id="9" dur="200" decel="100000" autoRev="1" fill="hold">
                                          <p:stCondLst>
                                            <p:cond delay="600"/>
                                          </p:stCondLst>
                                        </p:cTn>
                                        <p:tgtEl>
                                          <p:spTgt spid="24"/>
                                        </p:tgtEl>
                                      </p:cBhvr>
                                      <p:from x="100000" y="100000"/>
                                      <p:to x="80000" y="100000"/>
                                    </p:animScale>
                                    <p:anim by="(#ppt_h/3+#ppt_w*0.1)" calcmode="lin" valueType="num">
                                      <p:cBhvr additive="sum">
                                        <p:cTn id="10" dur="200" decel="100000" autoRev="1" fill="hold">
                                          <p:stCondLst>
                                            <p:cond delay="600"/>
                                          </p:stCondLst>
                                        </p:cTn>
                                        <p:tgtEl>
                                          <p:spTgt spid="24"/>
                                        </p:tgtEl>
                                        <p:attrNameLst>
                                          <p:attrName>ppt_x</p:attrName>
                                        </p:attrNameLst>
                                      </p:cBhvr>
                                    </p:anim>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7"/>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7"/>
                                        </p:tgtEl>
                                        <p:attrNameLst>
                                          <p:attrName>ppt_y</p:attrName>
                                        </p:attrNameLst>
                                      </p:cBhvr>
                                      <p:tavLst>
                                        <p:tav tm="0">
                                          <p:val>
                                            <p:strVal val="#ppt_y"/>
                                          </p:val>
                                        </p:tav>
                                        <p:tav tm="100000">
                                          <p:val>
                                            <p:strVal val="#ppt_y"/>
                                          </p:val>
                                        </p:tav>
                                      </p:tavLst>
                                    </p:anim>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48478" y="327991"/>
            <a:ext cx="8647044" cy="6271591"/>
          </a:xfrm>
        </p:spPr>
        <p:txBody>
          <a:bodyPr/>
          <a:lstStyle/>
          <a:p>
            <a:pPr marL="0" indent="0" algn="ctr">
              <a:buNone/>
            </a:pPr>
            <a:r>
              <a:rPr lang="tr-TR" sz="3200" b="1" dirty="0" smtClean="0">
                <a:solidFill>
                  <a:srgbClr val="7030A0"/>
                </a:solidFill>
                <a:latin typeface="Arial" panose="020B0604020202020204" pitchFamily="34" charset="0"/>
                <a:cs typeface="Arial" panose="020B0604020202020204" pitchFamily="34" charset="0"/>
              </a:rPr>
              <a:t>  HARP OKULLARI İÇİN; </a:t>
            </a:r>
          </a:p>
          <a:p>
            <a:pPr marL="0" indent="0">
              <a:buNone/>
            </a:pPr>
            <a:r>
              <a:rPr lang="tr-TR" sz="2400" b="1" dirty="0" smtClean="0">
                <a:latin typeface="Arial" panose="020B0604020202020204" pitchFamily="34" charset="0"/>
                <a:cs typeface="Arial" panose="020B0604020202020204" pitchFamily="34" charset="0"/>
              </a:rPr>
              <a:t>2021 </a:t>
            </a:r>
            <a:r>
              <a:rPr lang="tr-TR" sz="2400" b="1" dirty="0">
                <a:latin typeface="Arial" panose="020B0604020202020204" pitchFamily="34" charset="0"/>
                <a:cs typeface="Arial" panose="020B0604020202020204" pitchFamily="34" charset="0"/>
              </a:rPr>
              <a:t>yılı Yükseköğretim Kurumları Sınavının (YKS) 1. Oturumu olan Temel Yeterlilik Testine girmeleri gerekmektedir (2020-YKS TYT sınavına girmiş, 200 ve üzerinde puan almış adaylar ÖSYM’nin belirlediği diğer şartları taşıması halinde 2021-YKS TYT oturumuna katılmayabilirler ancak, MSÜ teklifi doğrultusunda MSB’nin bir taban puan belirleyeceğini göz önünde bulundurmalıdırlar). b. 2021 </a:t>
            </a:r>
            <a:r>
              <a:rPr lang="tr-TR" sz="2400" b="1" dirty="0" err="1">
                <a:latin typeface="Arial" panose="020B0604020202020204" pitchFamily="34" charset="0"/>
                <a:cs typeface="Arial" panose="020B0604020202020204" pitchFamily="34" charset="0"/>
              </a:rPr>
              <a:t>YKS’nin</a:t>
            </a:r>
            <a:r>
              <a:rPr lang="tr-TR" sz="2400" b="1" dirty="0">
                <a:latin typeface="Arial" panose="020B0604020202020204" pitchFamily="34" charset="0"/>
                <a:cs typeface="Arial" panose="020B0604020202020204" pitchFamily="34" charset="0"/>
              </a:rPr>
              <a:t> 2. Oturumu olan Alan Yeterlilik Testlerine (AYT) girmeleri gerekmektedir</a:t>
            </a:r>
            <a:r>
              <a:rPr lang="tr-TR" sz="2400" b="1" dirty="0" smtClean="0">
                <a:latin typeface="Arial" panose="020B0604020202020204" pitchFamily="34" charset="0"/>
                <a:cs typeface="Arial" panose="020B0604020202020204" pitchFamily="34" charset="0"/>
              </a:rPr>
              <a:t>.</a:t>
            </a:r>
            <a:r>
              <a:rPr lang="tr-TR" sz="2400" dirty="0"/>
              <a:t> </a:t>
            </a:r>
            <a:endParaRPr lang="tr-TR" sz="2400" dirty="0" smtClean="0"/>
          </a:p>
          <a:p>
            <a:pPr marL="0" indent="0">
              <a:buNone/>
            </a:pPr>
            <a:endParaRPr lang="tr-TR" sz="2400" dirty="0"/>
          </a:p>
          <a:p>
            <a:pPr marL="0" indent="0">
              <a:buNone/>
            </a:pPr>
            <a:r>
              <a:rPr lang="tr-TR" sz="3600" b="1" dirty="0" smtClean="0">
                <a:solidFill>
                  <a:srgbClr val="0070C0"/>
                </a:solidFill>
              </a:rPr>
              <a:t>GEÇ </a:t>
            </a:r>
            <a:r>
              <a:rPr lang="tr-TR" sz="3600" b="1" dirty="0">
                <a:solidFill>
                  <a:srgbClr val="0070C0"/>
                </a:solidFill>
              </a:rPr>
              <a:t>BAŞVURU GÜNÜ : </a:t>
            </a:r>
            <a:r>
              <a:rPr lang="tr-TR" sz="3600" b="1" dirty="0">
                <a:latin typeface="Arial" panose="020B0604020202020204" pitchFamily="34" charset="0"/>
                <a:cs typeface="Arial" panose="020B0604020202020204" pitchFamily="34" charset="0"/>
              </a:rPr>
              <a:t>3 Mart 2021</a:t>
            </a:r>
            <a:r>
              <a:rPr lang="tr-TR" sz="3600" dirty="0">
                <a:latin typeface="Arial" panose="020B0604020202020204" pitchFamily="34" charset="0"/>
                <a:cs typeface="Arial" panose="020B0604020202020204" pitchFamily="34" charset="0"/>
              </a:rPr>
              <a:t> </a:t>
            </a:r>
            <a:endParaRPr lang="tr-T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921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357188" y="762000"/>
            <a:ext cx="8572500" cy="1143000"/>
          </a:xfrm>
        </p:spPr>
        <p:txBody>
          <a:bodyPr>
            <a:normAutofit/>
          </a:bodyPr>
          <a:lstStyle/>
          <a:p>
            <a:pPr eaLnBrk="1" hangingPunct="1"/>
            <a:r>
              <a:rPr lang="tr-TR" sz="2800" b="1" dirty="0" smtClean="0">
                <a:solidFill>
                  <a:srgbClr val="00B0F0"/>
                </a:solidFill>
                <a:latin typeface="Arial" panose="020B0604020202020204" pitchFamily="34" charset="0"/>
                <a:cs typeface="Arial" panose="020B0604020202020204" pitchFamily="34" charset="0"/>
              </a:rPr>
              <a:t>         </a:t>
            </a:r>
            <a:r>
              <a:rPr lang="tr-TR" sz="2800" b="1" dirty="0" smtClean="0">
                <a:solidFill>
                  <a:srgbClr val="FF0000"/>
                </a:solidFill>
                <a:latin typeface="Arial" panose="020B0604020202020204" pitchFamily="34" charset="0"/>
                <a:cs typeface="Arial" panose="020B0604020202020204" pitchFamily="34" charset="0"/>
              </a:rPr>
              <a:t>Emeklerinizin Boşa Gitmemesi Dileğiyle.</a:t>
            </a:r>
          </a:p>
        </p:txBody>
      </p:sp>
      <p:sp>
        <p:nvSpPr>
          <p:cNvPr id="38915" name="2 İçerik Yer Tutucusu"/>
          <p:cNvSpPr>
            <a:spLocks noGrp="1"/>
          </p:cNvSpPr>
          <p:nvPr>
            <p:ph sz="quarter" idx="1"/>
          </p:nvPr>
        </p:nvSpPr>
        <p:spPr>
          <a:xfrm>
            <a:off x="914400" y="1928802"/>
            <a:ext cx="7772400" cy="4090998"/>
          </a:xfrm>
        </p:spPr>
        <p:txBody>
          <a:bodyPr>
            <a:normAutofit fontScale="92500"/>
          </a:bodyPr>
          <a:lstStyle/>
          <a:p>
            <a:pPr algn="ctr" eaLnBrk="1" hangingPunct="1">
              <a:buFont typeface="Wingdings" pitchFamily="2" charset="2"/>
              <a:buNone/>
            </a:pPr>
            <a:endParaRPr lang="tr-TR" sz="4400" dirty="0" smtClean="0">
              <a:solidFill>
                <a:srgbClr val="FF33CC"/>
              </a:solidFill>
            </a:endParaRPr>
          </a:p>
          <a:p>
            <a:pPr algn="ctr" eaLnBrk="1" hangingPunct="1">
              <a:buFont typeface="Wingdings" pitchFamily="2" charset="2"/>
              <a:buNone/>
            </a:pPr>
            <a:endParaRPr lang="tr-TR" sz="4400" dirty="0" smtClean="0">
              <a:solidFill>
                <a:srgbClr val="FF33CC"/>
              </a:solidFill>
            </a:endParaRPr>
          </a:p>
          <a:p>
            <a:pPr algn="ctr" eaLnBrk="1" hangingPunct="1">
              <a:buFont typeface="Wingdings" pitchFamily="2" charset="2"/>
              <a:buNone/>
            </a:pPr>
            <a:r>
              <a:rPr lang="tr-TR" sz="8000" dirty="0" smtClean="0">
                <a:latin typeface="Arial Black" panose="020B0A04020102020204" pitchFamily="34" charset="0"/>
              </a:rPr>
              <a:t>AHMET ÖNCÜ</a:t>
            </a:r>
            <a:endParaRPr lang="tr-TR" sz="4000" dirty="0" smtClean="0">
              <a:latin typeface="Arial Black" panose="020B0A04020102020204" pitchFamily="34" charset="0"/>
            </a:endParaRPr>
          </a:p>
          <a:p>
            <a:pPr algn="ctr" eaLnBrk="1" hangingPunct="1">
              <a:buFont typeface="Wingdings" pitchFamily="2" charset="2"/>
              <a:buNone/>
            </a:pPr>
            <a:r>
              <a:rPr lang="tr-TR" sz="4000" dirty="0" smtClean="0">
                <a:latin typeface="Arial Black" panose="020B0A04020102020204" pitchFamily="34" charset="0"/>
              </a:rPr>
              <a:t>PSİKOLOJİK DANIŞMAN</a:t>
            </a:r>
          </a:p>
        </p:txBody>
      </p:sp>
    </p:spTree>
    <p:extLst>
      <p:ext uri="{BB962C8B-B14F-4D97-AF65-F5344CB8AC3E}">
        <p14:creationId xmlns:p14="http://schemas.microsoft.com/office/powerpoint/2010/main" val="447951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r>
              <a:rPr lang="tr-TR" sz="3200" b="1" dirty="0" smtClean="0">
                <a:solidFill>
                  <a:srgbClr val="FF0000"/>
                </a:solidFill>
                <a:latin typeface="Arial" panose="020B0604020202020204" pitchFamily="34" charset="0"/>
                <a:cs typeface="Arial" panose="020B0604020202020204" pitchFamily="34" charset="0"/>
              </a:rPr>
              <a:t>KAYNAKÇA</a:t>
            </a:r>
            <a:endParaRPr lang="tr-TR" sz="3200" b="1"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28650" y="1669774"/>
            <a:ext cx="7886700" cy="4507189"/>
          </a:xfrm>
        </p:spPr>
        <p:txBody>
          <a:bodyPr>
            <a:normAutofit/>
          </a:bodyPr>
          <a:lstStyle/>
          <a:p>
            <a:pPr marL="0" indent="0">
              <a:buNone/>
            </a:pPr>
            <a:r>
              <a:rPr lang="tr-TR" sz="2400" b="1" dirty="0" smtClean="0"/>
              <a:t>2021 YÜKSEK ÖĞRETİM KURUMLARI SINAVI </a:t>
            </a:r>
          </a:p>
          <a:p>
            <a:pPr marL="0" indent="0">
              <a:buNone/>
            </a:pPr>
            <a:r>
              <a:rPr lang="tr-TR" sz="2400" b="1" dirty="0" smtClean="0"/>
              <a:t>(YKS) KILAVUZU.</a:t>
            </a:r>
          </a:p>
          <a:p>
            <a:pPr marL="0" indent="0">
              <a:buNone/>
            </a:pPr>
            <a:r>
              <a:rPr lang="tr-TR" sz="2400" b="1" dirty="0">
                <a:cs typeface="Arial" panose="020B0604020202020204" pitchFamily="34" charset="0"/>
              </a:rPr>
              <a:t>2021 MİLLİ SAVUNMA ÜNİVERSİTESİ ASKERİ ÖĞRENCİ ADAY BELİRLEME SINAVI (2021-MSÜ) VE ASKERİ ÖĞRENCİ TEMİNİ KILAVUZU </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42</a:t>
            </a:fld>
            <a:endParaRPr lang="en-US"/>
          </a:p>
        </p:txBody>
      </p:sp>
    </p:spTree>
    <p:extLst>
      <p:ext uri="{BB962C8B-B14F-4D97-AF65-F5344CB8AC3E}">
        <p14:creationId xmlns:p14="http://schemas.microsoft.com/office/powerpoint/2010/main" val="196243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7929"/>
            <a:ext cx="7620000" cy="6211957"/>
          </a:xfrm>
        </p:spPr>
        <p:txBody>
          <a:bodyPr>
            <a:noAutofit/>
          </a:bodyPr>
          <a:lstStyle/>
          <a:p>
            <a:r>
              <a:rPr lang="tr-TR" sz="3600" b="1" dirty="0"/>
              <a:t>2020-TYT Puanı 200 ve Üzeri Olan ve Bu Puanını 2021-YKS’nin Hiçbir Oturumuna Girmeden, 2021-YKS’de Merkezi Yerleştirmede veya Özel Yetenek Sınavıyla Yerleştirmede Kullanmak İsteyen Adaylar İçin 2021-YKS Başvuru Ücreti: 25,00 TL'dir. Geç Başvuru Günlerinde yapılan başvurularda Başvuru Ücreti, %50 artırımlı olarak Geç Başvuru Günlerinde ödenmelidir</a:t>
            </a:r>
          </a:p>
        </p:txBody>
      </p:sp>
    </p:spTree>
    <p:extLst>
      <p:ext uri="{BB962C8B-B14F-4D97-AF65-F5344CB8AC3E}">
        <p14:creationId xmlns:p14="http://schemas.microsoft.com/office/powerpoint/2010/main" val="246882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7261" y="477079"/>
            <a:ext cx="7620000" cy="5953539"/>
          </a:xfrm>
        </p:spPr>
        <p:txBody>
          <a:bodyPr>
            <a:normAutofit/>
          </a:bodyPr>
          <a:lstStyle/>
          <a:p>
            <a:r>
              <a:rPr lang="tr-TR" sz="3600" b="1" dirty="0"/>
              <a:t>2020-TYT puanı 200 ve üzeri olanlar, istedikleri takdirde 2021-TYT’ye girmeden </a:t>
            </a:r>
            <a:r>
              <a:rPr lang="tr-TR" sz="3600" b="1" dirty="0" err="1"/>
              <a:t>YKS’nin</a:t>
            </a:r>
            <a:r>
              <a:rPr lang="tr-TR" sz="3600" b="1" dirty="0"/>
              <a:t> diğer oturumlarına girebileceklerdir. 2021-YKS’de SAY, SÖZ, EA veya DİL puanıyla bir lisans programına yerleşmek isteyenlerin (2020-TYT puanı 200 ve üzeri olsa bile) 2021-AYT ve/veya 2021-YDT oturumlarına başvuru yaparak katılmaları zorunludur.</a:t>
            </a:r>
          </a:p>
        </p:txBody>
      </p:sp>
    </p:spTree>
    <p:extLst>
      <p:ext uri="{BB962C8B-B14F-4D97-AF65-F5344CB8AC3E}">
        <p14:creationId xmlns:p14="http://schemas.microsoft.com/office/powerpoint/2010/main" val="37979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 name="Group 3"/>
          <p:cNvGrpSpPr/>
          <p:nvPr/>
        </p:nvGrpSpPr>
        <p:grpSpPr>
          <a:xfrm>
            <a:off x="109332" y="116798"/>
            <a:ext cx="9034668" cy="2492990"/>
            <a:chOff x="-164884" y="-1046798"/>
            <a:chExt cx="12192000" cy="21739906"/>
          </a:xfrm>
        </p:grpSpPr>
        <p:sp>
          <p:nvSpPr>
            <p:cNvPr id="5" name="TextBox 4"/>
            <p:cNvSpPr txBox="1"/>
            <p:nvPr/>
          </p:nvSpPr>
          <p:spPr>
            <a:xfrm>
              <a:off x="-164884" y="-1046798"/>
              <a:ext cx="12192000" cy="21739906"/>
            </a:xfrm>
            <a:prstGeom prst="rect">
              <a:avLst/>
            </a:prstGeom>
            <a:solidFill>
              <a:schemeClr val="bg2">
                <a:lumMod val="9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a:t>
              </a:r>
              <a:r>
                <a:rPr lang="tr-T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anose="020B0A04020102020204" pitchFamily="34" charset="0"/>
                </a:rPr>
                <a:t>TYT SORU SAYILARI</a:t>
              </a:r>
            </a:p>
            <a:p>
              <a:pPr marL="114300" lvl="0">
                <a:spcBef>
                  <a:spcPct val="20000"/>
                </a:spcBef>
                <a:buClr>
                  <a:srgbClr val="1E5155">
                    <a:lumMod val="40000"/>
                    <a:lumOff val="60000"/>
                  </a:srgbClr>
                </a:buClr>
              </a:pPr>
              <a:r>
                <a:rPr lang="tr-TR" sz="2000" b="1" dirty="0"/>
                <a:t>Adayların sözel ve sayısal alanlarda sahip olmaları beklenen bilgi, beceri ve yetkinlikleri kapsar.</a:t>
              </a:r>
              <a:r>
                <a:rPr lang="tr-TR" sz="2000" b="1" dirty="0">
                  <a:latin typeface="Century Gothic" panose="020B0502020202020204"/>
                </a:rPr>
                <a:t> Temel Yeterlilik Testi soruları  M.E.B. ortak müfredatına dayalı olacaktır.</a:t>
              </a:r>
              <a:r>
                <a:rPr lang="tr-TR" sz="2000" b="1" dirty="0"/>
                <a:t> Bu sınavın sonucu adayların Temel Yeterlilik Testi Puanını (TYT-Puanı) belirleyecektir.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rot="10800000" flipV="1">
              <a:off x="1873227" y="2260158"/>
              <a:ext cx="7404318" cy="5099480"/>
            </a:xfrm>
            <a:prstGeom prst="rect">
              <a:avLst/>
            </a:prstGeom>
          </p:spPr>
          <p:txBody>
            <a:bodyPr wrap="square">
              <a:spAutoFit/>
            </a:bodyPr>
            <a:lstStyle/>
            <a:p>
              <a:pPr algn="ctr"/>
              <a:r>
                <a:rPr lang="tr-TR" sz="3200" b="1" dirty="0" smtClean="0">
                  <a:ln w="1905"/>
                  <a:effectLst>
                    <a:innerShdw blurRad="69850" dist="43180" dir="5400000">
                      <a:srgbClr val="000000">
                        <a:alpha val="65000"/>
                      </a:srgbClr>
                    </a:innerShdw>
                  </a:effectLst>
                </a:rPr>
                <a:t>TEMEL YETERLİLİK TESTİ</a:t>
              </a:r>
              <a:endParaRPr lang="en-US" sz="3200" b="1" dirty="0">
                <a:ln w="1905"/>
                <a:effectLst>
                  <a:innerShdw blurRad="69850" dist="43180" dir="5400000">
                    <a:srgbClr val="000000">
                      <a:alpha val="65000"/>
                    </a:srgbClr>
                  </a:innerShdw>
                </a:effectLst>
              </a:endParaRPr>
            </a:p>
          </p:txBody>
        </p:sp>
      </p:grpSp>
      <p:sp>
        <p:nvSpPr>
          <p:cNvPr id="9" name="Rectangle 8"/>
          <p:cNvSpPr/>
          <p:nvPr/>
        </p:nvSpPr>
        <p:spPr>
          <a:xfrm>
            <a:off x="4513512" y="2136912"/>
            <a:ext cx="78366" cy="4062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rot="10800000" flipV="1">
            <a:off x="5188225" y="2414327"/>
            <a:ext cx="894741" cy="338554"/>
          </a:xfrm>
          <a:prstGeom prst="rect">
            <a:avLst/>
          </a:prstGeom>
          <a:noFill/>
        </p:spPr>
        <p:txBody>
          <a:bodyPr wrap="square" rtlCol="0">
            <a:spAutoFit/>
          </a:bodyPr>
          <a:lstStyle/>
          <a:p>
            <a:r>
              <a:rPr lang="tr-TR" sz="1600" b="1" dirty="0" smtClean="0">
                <a:solidFill>
                  <a:srgbClr val="0070C0"/>
                </a:solidFill>
              </a:rPr>
              <a:t>TÜRKÇE</a:t>
            </a:r>
            <a:endParaRPr lang="en-US" sz="1600" b="1" dirty="0">
              <a:solidFill>
                <a:srgbClr val="0070C0"/>
              </a:solidFill>
            </a:endParaRPr>
          </a:p>
        </p:txBody>
      </p:sp>
      <p:sp>
        <p:nvSpPr>
          <p:cNvPr id="10" name="Oval 9"/>
          <p:cNvSpPr/>
          <p:nvPr/>
        </p:nvSpPr>
        <p:spPr>
          <a:xfrm>
            <a:off x="4170301" y="2136912"/>
            <a:ext cx="829210" cy="77143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rPr>
              <a:t>40</a:t>
            </a:r>
            <a:endParaRPr lang="en-US" sz="2400" b="1" dirty="0">
              <a:solidFill>
                <a:srgbClr val="FF0000"/>
              </a:solidFill>
            </a:endParaRPr>
          </a:p>
        </p:txBody>
      </p:sp>
      <p:sp>
        <p:nvSpPr>
          <p:cNvPr id="11" name="Oval 10"/>
          <p:cNvSpPr/>
          <p:nvPr/>
        </p:nvSpPr>
        <p:spPr>
          <a:xfrm>
            <a:off x="4104425" y="3200399"/>
            <a:ext cx="868837" cy="83519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accent6"/>
                </a:solidFill>
              </a:rPr>
              <a:t>40</a:t>
            </a:r>
            <a:endParaRPr lang="en-US" sz="2400" b="1" dirty="0">
              <a:solidFill>
                <a:schemeClr val="accent6"/>
              </a:solidFill>
            </a:endParaRPr>
          </a:p>
        </p:txBody>
      </p:sp>
      <p:sp>
        <p:nvSpPr>
          <p:cNvPr id="12" name="Oval 11"/>
          <p:cNvSpPr/>
          <p:nvPr/>
        </p:nvSpPr>
        <p:spPr>
          <a:xfrm>
            <a:off x="4083928" y="4535923"/>
            <a:ext cx="915583" cy="7416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4107392" y="5616124"/>
            <a:ext cx="921892" cy="7573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accent4">
                    <a:lumMod val="50000"/>
                  </a:schemeClr>
                </a:solidFill>
              </a:rPr>
              <a:t>20</a:t>
            </a:r>
            <a:endParaRPr lang="en-US" sz="2400" b="1" dirty="0">
              <a:solidFill>
                <a:schemeClr val="accent4">
                  <a:lumMod val="50000"/>
                </a:schemeClr>
              </a:solidFill>
            </a:endParaRPr>
          </a:p>
        </p:txBody>
      </p:sp>
      <p:grpSp>
        <p:nvGrpSpPr>
          <p:cNvPr id="40" name="39 Grup"/>
          <p:cNvGrpSpPr/>
          <p:nvPr/>
        </p:nvGrpSpPr>
        <p:grpSpPr>
          <a:xfrm rot="10800000" flipV="1">
            <a:off x="6467061" y="4403035"/>
            <a:ext cx="2407506" cy="974035"/>
            <a:chOff x="6455186" y="3940592"/>
            <a:chExt cx="2407506" cy="1000663"/>
          </a:xfrm>
        </p:grpSpPr>
        <p:sp>
          <p:nvSpPr>
            <p:cNvPr id="28" name="27 Yuvarlatılmış Dikdörtgen"/>
            <p:cNvSpPr/>
            <p:nvPr/>
          </p:nvSpPr>
          <p:spPr>
            <a:xfrm>
              <a:off x="6456928" y="3940592"/>
              <a:ext cx="2320505"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6" y="3967143"/>
              <a:ext cx="2407506" cy="954107"/>
            </a:xfrm>
            <a:prstGeom prst="rect">
              <a:avLst/>
            </a:prstGeom>
          </p:spPr>
          <p:txBody>
            <a:bodyPr wrap="square">
              <a:spAutoFit/>
            </a:bodyPr>
            <a:lstStyle/>
            <a:p>
              <a:r>
                <a:rPr lang="tr-TR" sz="1400" b="1" dirty="0" smtClean="0">
                  <a:solidFill>
                    <a:schemeClr val="tx1">
                      <a:lumMod val="95000"/>
                      <a:lumOff val="5000"/>
                    </a:schemeClr>
                  </a:solidFill>
                </a:rPr>
                <a:t>Coğrafya                                   :5</a:t>
              </a:r>
            </a:p>
            <a:p>
              <a:r>
                <a:rPr lang="tr-TR" sz="1400" b="1" dirty="0" smtClean="0">
                  <a:solidFill>
                    <a:schemeClr val="tx1">
                      <a:lumMod val="95000"/>
                      <a:lumOff val="5000"/>
                    </a:schemeClr>
                  </a:solidFill>
                </a:rPr>
                <a:t>Din Kültürü ve Ahlak Bilgisi :5</a:t>
              </a:r>
            </a:p>
            <a:p>
              <a:r>
                <a:rPr lang="tr-TR" sz="1400" b="1" dirty="0" smtClean="0">
                  <a:solidFill>
                    <a:schemeClr val="tx1">
                      <a:lumMod val="95000"/>
                      <a:lumOff val="5000"/>
                    </a:schemeClr>
                  </a:solidFill>
                </a:rPr>
                <a:t>Felsefe                                      :5</a:t>
              </a:r>
            </a:p>
            <a:p>
              <a:r>
                <a:rPr lang="tr-TR" sz="1400" b="1" dirty="0" smtClean="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5029284" y="4740965"/>
            <a:ext cx="1494637" cy="307777"/>
          </a:xfrm>
          <a:prstGeom prst="rect">
            <a:avLst/>
          </a:prstGeom>
          <a:noFill/>
        </p:spPr>
        <p:txBody>
          <a:bodyPr wrap="square" rtlCol="0">
            <a:spAutoFit/>
          </a:bodyPr>
          <a:lstStyle/>
          <a:p>
            <a:r>
              <a:rPr lang="tr-TR" sz="1400" b="1" dirty="0" smtClean="0">
                <a:solidFill>
                  <a:srgbClr val="FF0000"/>
                </a:solidFill>
              </a:rPr>
              <a:t>SOSYAL BİLİMLER</a:t>
            </a:r>
            <a:endParaRPr lang="en-US" sz="1400" b="1" dirty="0">
              <a:solidFill>
                <a:srgbClr val="FF0000"/>
              </a:solidFill>
            </a:endParaRPr>
          </a:p>
        </p:txBody>
      </p:sp>
      <p:sp>
        <p:nvSpPr>
          <p:cNvPr id="17" name="TextBox 16"/>
          <p:cNvSpPr txBox="1"/>
          <p:nvPr/>
        </p:nvSpPr>
        <p:spPr>
          <a:xfrm>
            <a:off x="1918253" y="3468757"/>
            <a:ext cx="2190558" cy="369332"/>
          </a:xfrm>
          <a:prstGeom prst="rect">
            <a:avLst/>
          </a:prstGeom>
          <a:noFill/>
        </p:spPr>
        <p:txBody>
          <a:bodyPr wrap="square" rtlCol="0">
            <a:spAutoFit/>
          </a:bodyPr>
          <a:lstStyle/>
          <a:p>
            <a:pPr algn="r"/>
            <a:r>
              <a:rPr lang="tr-TR" b="1" dirty="0" smtClean="0">
                <a:solidFill>
                  <a:schemeClr val="accent4">
                    <a:lumMod val="50000"/>
                  </a:schemeClr>
                </a:solidFill>
              </a:rPr>
              <a:t>MATEMATİK</a:t>
            </a:r>
            <a:endParaRPr lang="en-US" b="1" dirty="0">
              <a:solidFill>
                <a:schemeClr val="accent4">
                  <a:lumMod val="50000"/>
                </a:schemeClr>
              </a:solidFill>
            </a:endParaRPr>
          </a:p>
        </p:txBody>
      </p:sp>
      <p:grpSp>
        <p:nvGrpSpPr>
          <p:cNvPr id="45" name="44 Grup"/>
          <p:cNvGrpSpPr/>
          <p:nvPr/>
        </p:nvGrpSpPr>
        <p:grpSpPr>
          <a:xfrm>
            <a:off x="1421229" y="5665815"/>
            <a:ext cx="1348716" cy="746860"/>
            <a:chOff x="1397478" y="4632386"/>
            <a:chExt cx="1348716" cy="836762"/>
          </a:xfrm>
          <a:solidFill>
            <a:schemeClr val="accent2">
              <a:lumMod val="60000"/>
              <a:lumOff val="40000"/>
            </a:schemeClr>
          </a:solidFill>
        </p:grpSpPr>
        <p:sp>
          <p:nvSpPr>
            <p:cNvPr id="37" name="36 Yuvarlatılmış Dikdörtgen"/>
            <p:cNvSpPr/>
            <p:nvPr/>
          </p:nvSpPr>
          <p:spPr>
            <a:xfrm>
              <a:off x="1397478" y="4632386"/>
              <a:ext cx="1348716" cy="836762"/>
            </a:xfrm>
            <a:prstGeom prst="round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a:grpFill/>
          </p:spPr>
          <p:txBody>
            <a:bodyPr wrap="square">
              <a:spAutoFit/>
            </a:bodyPr>
            <a:lstStyle/>
            <a:p>
              <a:r>
                <a:rPr lang="tr-TR" sz="1400" b="1" dirty="0" smtClean="0">
                  <a:solidFill>
                    <a:schemeClr val="tx1">
                      <a:lumMod val="95000"/>
                      <a:lumOff val="5000"/>
                    </a:schemeClr>
                  </a:solidFill>
                </a:rPr>
                <a:t>Fizik      :7</a:t>
              </a:r>
            </a:p>
            <a:p>
              <a:r>
                <a:rPr lang="tr-TR" sz="1400" b="1" dirty="0" smtClean="0">
                  <a:solidFill>
                    <a:schemeClr val="tx1">
                      <a:lumMod val="95000"/>
                      <a:lumOff val="5000"/>
                    </a:schemeClr>
                  </a:solidFill>
                </a:rPr>
                <a:t>Kimya   :7</a:t>
              </a:r>
            </a:p>
            <a:p>
              <a:r>
                <a:rPr lang="tr-TR" sz="1400" b="1" dirty="0" smtClean="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1557069" y="5903842"/>
            <a:ext cx="2526860" cy="338554"/>
          </a:xfrm>
          <a:prstGeom prst="rect">
            <a:avLst/>
          </a:prstGeom>
          <a:noFill/>
        </p:spPr>
        <p:txBody>
          <a:bodyPr wrap="square" rtlCol="0">
            <a:spAutoFit/>
          </a:bodyPr>
          <a:lstStyle/>
          <a:p>
            <a:pPr algn="r"/>
            <a:r>
              <a:rPr lang="tr-TR" sz="1600" b="1" dirty="0" smtClean="0">
                <a:solidFill>
                  <a:schemeClr val="tx2">
                    <a:lumMod val="50000"/>
                  </a:schemeClr>
                </a:solidFill>
              </a:rPr>
              <a:t>FEN BİLİMLERİ</a:t>
            </a:r>
            <a:endParaRPr lang="en-US" sz="1600" b="1" dirty="0">
              <a:solidFill>
                <a:schemeClr val="tx2">
                  <a:lumMod val="50000"/>
                </a:schemeClr>
              </a:solidFill>
            </a:endParaRPr>
          </a:p>
        </p:txBody>
      </p:sp>
      <p:sp>
        <p:nvSpPr>
          <p:cNvPr id="25" name="Oval 24"/>
          <p:cNvSpPr/>
          <p:nvPr/>
        </p:nvSpPr>
        <p:spPr>
          <a:xfrm>
            <a:off x="4442758" y="6184630"/>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437322" y="2928599"/>
            <a:ext cx="2314505" cy="2445821"/>
            <a:chOff x="437322" y="1992702"/>
            <a:chExt cx="2314505" cy="2886231"/>
          </a:xfrm>
        </p:grpSpPr>
        <p:sp>
          <p:nvSpPr>
            <p:cNvPr id="31" name="30 Metin kutusu"/>
            <p:cNvSpPr txBox="1"/>
            <p:nvPr/>
          </p:nvSpPr>
          <p:spPr>
            <a:xfrm>
              <a:off x="437322" y="1992702"/>
              <a:ext cx="2314505" cy="1561746"/>
            </a:xfrm>
            <a:prstGeom prst="rect">
              <a:avLst/>
            </a:prstGeom>
            <a:noFill/>
          </p:spPr>
          <p:txBody>
            <a:bodyPr wrap="square" rtlCol="0">
              <a:spAutoFit/>
            </a:bodyPr>
            <a:lstStyle/>
            <a:p>
              <a:pPr marL="144000">
                <a:spcAft>
                  <a:spcPts val="600"/>
                </a:spcAft>
              </a:pPr>
              <a:r>
                <a:rPr lang="tr-TR" sz="8000" b="1" dirty="0" smtClean="0">
                  <a:ln w="10541" cmpd="sng">
                    <a:solidFill>
                      <a:schemeClr val="accent1">
                        <a:shade val="88000"/>
                        <a:satMod val="110000"/>
                      </a:schemeClr>
                    </a:solidFill>
                    <a:prstDash val="solid"/>
                  </a:ln>
                </a:rPr>
                <a:t>120</a:t>
              </a:r>
              <a:endParaRPr lang="tr-TR" dirty="0"/>
            </a:p>
          </p:txBody>
        </p:sp>
        <p:sp>
          <p:nvSpPr>
            <p:cNvPr id="33" name="32 Metin kutusu"/>
            <p:cNvSpPr txBox="1"/>
            <p:nvPr/>
          </p:nvSpPr>
          <p:spPr>
            <a:xfrm rot="10800000" flipV="1">
              <a:off x="745434" y="3789342"/>
              <a:ext cx="1709530" cy="1089591"/>
            </a:xfrm>
            <a:prstGeom prst="rect">
              <a:avLst/>
            </a:prstGeom>
            <a:noFill/>
          </p:spPr>
          <p:txBody>
            <a:bodyPr wrap="square" rtlCol="0">
              <a:spAutoFit/>
            </a:bodyPr>
            <a:lstStyle/>
            <a:p>
              <a:r>
                <a:rPr lang="tr-TR" sz="5400" b="1" dirty="0" smtClean="0"/>
                <a:t>Soru</a:t>
              </a:r>
              <a:endParaRPr lang="tr-TR" sz="5400" b="1" dirty="0"/>
            </a:p>
          </p:txBody>
        </p:sp>
      </p:grpSp>
      <p:grpSp>
        <p:nvGrpSpPr>
          <p:cNvPr id="46" name="45 Grup"/>
          <p:cNvGrpSpPr/>
          <p:nvPr/>
        </p:nvGrpSpPr>
        <p:grpSpPr>
          <a:xfrm>
            <a:off x="6732035" y="2609789"/>
            <a:ext cx="2233762" cy="1718435"/>
            <a:chOff x="6489865" y="1963946"/>
            <a:chExt cx="2107795" cy="1729104"/>
          </a:xfrm>
        </p:grpSpPr>
        <p:sp>
          <p:nvSpPr>
            <p:cNvPr id="32" name="31 Metin kutusu"/>
            <p:cNvSpPr txBox="1"/>
            <p:nvPr/>
          </p:nvSpPr>
          <p:spPr>
            <a:xfrm>
              <a:off x="6489865" y="1963946"/>
              <a:ext cx="2107795" cy="1331204"/>
            </a:xfrm>
            <a:prstGeom prst="rect">
              <a:avLst/>
            </a:prstGeom>
            <a:noFill/>
          </p:spPr>
          <p:txBody>
            <a:bodyPr wrap="square" rtlCol="0">
              <a:spAutoFit/>
            </a:bodyPr>
            <a:lstStyle/>
            <a:p>
              <a:r>
                <a:rPr lang="tr-TR" sz="8000" b="1" dirty="0" smtClean="0">
                  <a:ln w="10541" cmpd="sng">
                    <a:solidFill>
                      <a:schemeClr val="accent1">
                        <a:shade val="88000"/>
                        <a:satMod val="110000"/>
                      </a:schemeClr>
                    </a:solidFill>
                    <a:prstDash val="solid"/>
                  </a:ln>
                </a:rPr>
                <a:t>135</a:t>
              </a:r>
              <a:endParaRPr lang="tr-TR" dirty="0"/>
            </a:p>
          </p:txBody>
        </p:sp>
        <p:sp>
          <p:nvSpPr>
            <p:cNvPr id="34" name="33 Metin kutusu"/>
            <p:cNvSpPr txBox="1"/>
            <p:nvPr/>
          </p:nvSpPr>
          <p:spPr>
            <a:xfrm rot="10800000" flipV="1">
              <a:off x="6693132" y="2980769"/>
              <a:ext cx="1688157" cy="712281"/>
            </a:xfrm>
            <a:prstGeom prst="rect">
              <a:avLst/>
            </a:prstGeom>
            <a:noFill/>
          </p:spPr>
          <p:txBody>
            <a:bodyPr wrap="square" rtlCol="0">
              <a:spAutoFit/>
            </a:bodyPr>
            <a:lstStyle/>
            <a:p>
              <a:r>
                <a:rPr lang="tr-TR" sz="4000" b="1" dirty="0" smtClean="0">
                  <a:latin typeface="Times New Roman" panose="02020603050405020304" pitchFamily="18" charset="0"/>
                  <a:cs typeface="Times New Roman" panose="02020603050405020304" pitchFamily="18" charset="0"/>
                </a:rPr>
                <a:t>Dakika</a:t>
              </a:r>
              <a:endParaRPr lang="tr-TR" sz="4000" b="1" dirty="0">
                <a:latin typeface="Times New Roman" panose="02020603050405020304" pitchFamily="18" charset="0"/>
                <a:cs typeface="Times New Roman" panose="02020603050405020304" pitchFamily="18" charset="0"/>
              </a:endParaRPr>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7</a:t>
            </a:fld>
            <a:endParaRPr lang="en-US"/>
          </a:p>
        </p:txBody>
      </p:sp>
    </p:spTree>
    <p:extLst>
      <p:ext uri="{BB962C8B-B14F-4D97-AF65-F5344CB8AC3E}">
        <p14:creationId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0"/>
            <a:ext cx="7886700" cy="1043610"/>
          </a:xfrm>
        </p:spPr>
        <p:txBody>
          <a:bodyPr>
            <a:normAutofit fontScale="90000"/>
          </a:bodyPr>
          <a:lstStyle/>
          <a:p>
            <a:pPr algn="ctr"/>
            <a:r>
              <a:rPr lang="tr-TR" b="1" dirty="0" smtClean="0">
                <a:solidFill>
                  <a:srgbClr val="FF0000"/>
                </a:solidFill>
                <a:latin typeface="Calibri"/>
                <a:ea typeface="+mn-ea"/>
                <a:cs typeface="+mn-cs"/>
              </a:rPr>
              <a:t>Testlerin </a:t>
            </a:r>
            <a:r>
              <a:rPr lang="tr-TR" b="1" dirty="0">
                <a:solidFill>
                  <a:srgbClr val="FF0000"/>
                </a:solidFill>
                <a:latin typeface="Calibri"/>
                <a:ea typeface="+mn-ea"/>
                <a:cs typeface="+mn-cs"/>
              </a:rPr>
              <a:t>Kapsamı </a:t>
            </a:r>
            <a:r>
              <a:rPr lang="tr-TR" b="1" dirty="0" smtClean="0">
                <a:solidFill>
                  <a:srgbClr val="FF0000"/>
                </a:solidFill>
                <a:latin typeface="Calibri"/>
                <a:ea typeface="+mn-ea"/>
                <a:cs typeface="+mn-cs"/>
              </a:rPr>
              <a:t>Soruların içeriği</a:t>
            </a:r>
            <a:br>
              <a:rPr lang="tr-TR" b="1" dirty="0" smtClean="0">
                <a:solidFill>
                  <a:srgbClr val="FF0000"/>
                </a:solidFill>
                <a:latin typeface="Calibri"/>
                <a:ea typeface="+mn-ea"/>
                <a:cs typeface="+mn-cs"/>
              </a:rPr>
            </a:br>
            <a:r>
              <a:rPr lang="tr-TR" sz="4900" b="1" dirty="0" smtClean="0">
                <a:solidFill>
                  <a:schemeClr val="accent3"/>
                </a:solidFill>
                <a:latin typeface="Calibri"/>
                <a:ea typeface="+mn-ea"/>
                <a:cs typeface="+mn-cs"/>
              </a:rPr>
              <a:t>T YT</a:t>
            </a:r>
            <a:endParaRPr lang="tr-TR" sz="4900" b="1" dirty="0">
              <a:solidFill>
                <a:schemeClr val="accent3"/>
              </a:solidFill>
            </a:endParaRPr>
          </a:p>
        </p:txBody>
      </p:sp>
      <p:sp>
        <p:nvSpPr>
          <p:cNvPr id="3" name="İçerik Yer Tutucusu 2"/>
          <p:cNvSpPr>
            <a:spLocks noGrp="1"/>
          </p:cNvSpPr>
          <p:nvPr>
            <p:ph idx="1"/>
          </p:nvPr>
        </p:nvSpPr>
        <p:spPr>
          <a:xfrm>
            <a:off x="628649" y="974035"/>
            <a:ext cx="8246993" cy="5202928"/>
          </a:xfrm>
        </p:spPr>
        <p:txBody>
          <a:bodyPr>
            <a:normAutofit fontScale="62500" lnSpcReduction="20000"/>
          </a:bodyPr>
          <a:lstStyle/>
          <a:p>
            <a:pPr marL="0" indent="0">
              <a:buNone/>
            </a:pPr>
            <a:r>
              <a:rPr lang="tr-TR" sz="4500" b="1" dirty="0" smtClean="0">
                <a:solidFill>
                  <a:srgbClr val="0070C0"/>
                </a:solidFill>
              </a:rPr>
              <a:t>Türkçe Testi</a:t>
            </a:r>
            <a:r>
              <a:rPr lang="tr-TR" sz="3600" b="1" dirty="0" smtClean="0">
                <a:solidFill>
                  <a:srgbClr val="0070C0"/>
                </a:solidFill>
              </a:rPr>
              <a:t>: </a:t>
            </a:r>
            <a:r>
              <a:rPr lang="tr-TR" sz="3600" b="1" dirty="0" smtClean="0"/>
              <a:t>Türkçeyi </a:t>
            </a:r>
            <a:r>
              <a:rPr lang="tr-TR" sz="3600" b="1" dirty="0"/>
              <a:t>doğru kullanma, okuduğunu anlama ve yorumlama, kelime hazinesi, temel cümle bilgisi ve imla kurallarını kullanma becerilerini ölçmeye yönelik sorular 40 </a:t>
            </a:r>
            <a:endParaRPr lang="tr-TR" sz="3600" b="1" dirty="0" smtClean="0"/>
          </a:p>
          <a:p>
            <a:pPr marL="0" indent="0">
              <a:buNone/>
            </a:pPr>
            <a:r>
              <a:rPr lang="tr-TR" sz="4600" b="1" dirty="0" smtClean="0">
                <a:solidFill>
                  <a:srgbClr val="FF0000"/>
                </a:solidFill>
              </a:rPr>
              <a:t>Sosyal </a:t>
            </a:r>
            <a:r>
              <a:rPr lang="tr-TR" sz="4600" b="1" dirty="0">
                <a:solidFill>
                  <a:srgbClr val="FF0000"/>
                </a:solidFill>
              </a:rPr>
              <a:t>Bilimler </a:t>
            </a:r>
            <a:r>
              <a:rPr lang="tr-TR" sz="4600" b="1" dirty="0" smtClean="0">
                <a:solidFill>
                  <a:srgbClr val="FF0000"/>
                </a:solidFill>
              </a:rPr>
              <a:t>Testi: </a:t>
            </a:r>
            <a:r>
              <a:rPr lang="tr-TR" sz="3600" b="1" dirty="0" smtClean="0"/>
              <a:t>Tarih</a:t>
            </a:r>
            <a:r>
              <a:rPr lang="tr-TR" sz="3600" b="1" dirty="0"/>
              <a:t>, Coğrafya, Din Kültürü ve Ahlak Bilgisi, Felsefe alanlarındaki temel kavram ve ilkeleri kullanma becerilerini ölçmeye yönelik sorular Tarih Coğrafya Felsefe Din Kültürü ve Ahlak Bilgisi (veya ilave Felsefe soruları) </a:t>
            </a:r>
            <a:r>
              <a:rPr lang="tr-TR" sz="3600" b="1" dirty="0" smtClean="0"/>
              <a:t>5, 5, 5, </a:t>
            </a:r>
            <a:r>
              <a:rPr lang="tr-TR" sz="3600" b="1" dirty="0"/>
              <a:t>5 </a:t>
            </a:r>
            <a:endParaRPr lang="tr-TR" sz="3600" b="1" dirty="0" smtClean="0"/>
          </a:p>
          <a:p>
            <a:pPr marL="0" indent="0">
              <a:buNone/>
            </a:pPr>
            <a:r>
              <a:rPr lang="tr-TR" sz="4600" b="1" dirty="0" smtClean="0">
                <a:solidFill>
                  <a:srgbClr val="7030A0"/>
                </a:solidFill>
              </a:rPr>
              <a:t>Temel </a:t>
            </a:r>
            <a:r>
              <a:rPr lang="tr-TR" sz="4600" b="1" dirty="0">
                <a:solidFill>
                  <a:srgbClr val="7030A0"/>
                </a:solidFill>
              </a:rPr>
              <a:t>Matematik </a:t>
            </a:r>
            <a:r>
              <a:rPr lang="tr-TR" sz="4600" b="1" dirty="0" smtClean="0">
                <a:solidFill>
                  <a:srgbClr val="7030A0"/>
                </a:solidFill>
              </a:rPr>
              <a:t>Testi:</a:t>
            </a:r>
            <a:r>
              <a:rPr lang="tr-TR" b="1" dirty="0" smtClean="0">
                <a:solidFill>
                  <a:srgbClr val="7030A0"/>
                </a:solidFill>
              </a:rPr>
              <a:t> </a:t>
            </a:r>
            <a:r>
              <a:rPr lang="tr-TR" sz="4000" b="1" dirty="0"/>
              <a:t>Temel Matematik kavramlarını kullanma ve bu kavramları kullanarak işlem yapma, temel matematiksel ilişkilerden yararlanarak soyut işlemler yapma, temel matematik prensiplerini ve işlemlerini gündelik hayatta uygulama becerilerini ölçmeye yönelik sorular 40 </a:t>
            </a:r>
            <a:endParaRPr lang="tr-TR" sz="4000" b="1" dirty="0" smtClean="0"/>
          </a:p>
          <a:p>
            <a:pPr marL="0" indent="0">
              <a:buNone/>
            </a:pPr>
            <a:r>
              <a:rPr lang="tr-TR" sz="5100" b="1" dirty="0" smtClean="0">
                <a:solidFill>
                  <a:srgbClr val="FFC000"/>
                </a:solidFill>
              </a:rPr>
              <a:t>Fen Bilimleri Testi: </a:t>
            </a:r>
            <a:r>
              <a:rPr lang="tr-TR" sz="4500" b="1" dirty="0" smtClean="0"/>
              <a:t>Biyoloji</a:t>
            </a:r>
            <a:r>
              <a:rPr lang="tr-TR" sz="4500" b="1" dirty="0"/>
              <a:t>, Fizik ve Kimya alanlarındaki temel kavram ve ilkeleri kullanma becerilerini ölçmeye yönelik sorular Fizik Kimya Biyoloji </a:t>
            </a:r>
            <a:r>
              <a:rPr lang="tr-TR" sz="4500" b="1" dirty="0" smtClean="0"/>
              <a:t>7, 7, </a:t>
            </a:r>
            <a:r>
              <a:rPr lang="tr-TR" sz="4500" b="1" dirty="0"/>
              <a:t>6</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p14="http://schemas.microsoft.com/office/powerpoint/2010/main" val="119271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8845826"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3774711" y="992038"/>
            <a:ext cx="5214910" cy="5687058"/>
          </a:xfrm>
          <a:solidFill>
            <a:schemeClr val="accent1">
              <a:lumMod val="20000"/>
              <a:lumOff val="80000"/>
            </a:schemeClr>
          </a:solidFill>
        </p:spPr>
      </p:pic>
      <p:sp>
        <p:nvSpPr>
          <p:cNvPr id="5" name="TextBox 4"/>
          <p:cNvSpPr txBox="1"/>
          <p:nvPr/>
        </p:nvSpPr>
        <p:spPr>
          <a:xfrm>
            <a:off x="-166254" y="-71254"/>
            <a:ext cx="9144000" cy="1138773"/>
          </a:xfrm>
          <a:prstGeom prst="rect">
            <a:avLst/>
          </a:prstGeom>
          <a:solidFill>
            <a:schemeClr val="accent6">
              <a:lumMod val="40000"/>
              <a:lumOff val="60000"/>
            </a:schemeClr>
          </a:solid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2.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290966" y="445781"/>
            <a:ext cx="8208499" cy="584775"/>
          </a:xfrm>
          <a:prstGeom prst="rect">
            <a:avLst/>
          </a:prstGeom>
        </p:spPr>
        <p:txBody>
          <a:bodyPr wrap="square">
            <a:spAutoFit/>
          </a:bodyPr>
          <a:lstStyle/>
          <a:p>
            <a:pPr algn="ctr"/>
            <a:r>
              <a:rPr lang="tr-TR" sz="3200" b="1" dirty="0" smtClean="0">
                <a:ln w="1905"/>
                <a:effectLst>
                  <a:innerShdw blurRad="69850" dist="43180" dir="5400000">
                    <a:srgbClr val="000000">
                      <a:alpha val="65000"/>
                    </a:srgbClr>
                  </a:innerShdw>
                </a:effectLst>
              </a:rPr>
              <a:t>SORU SAYILARI</a:t>
            </a:r>
            <a:endParaRPr lang="en-US" sz="3200" b="1" dirty="0">
              <a:ln w="1905"/>
              <a:effectLst>
                <a:innerShdw blurRad="69850" dist="43180" dir="5400000">
                  <a:srgbClr val="000000">
                    <a:alpha val="65000"/>
                  </a:srgbClr>
                </a:innerShdw>
              </a:effectLst>
            </a:endParaRPr>
          </a:p>
        </p:txBody>
      </p:sp>
      <p:sp>
        <p:nvSpPr>
          <p:cNvPr id="8" name="7 Oval"/>
          <p:cNvSpPr/>
          <p:nvPr/>
        </p:nvSpPr>
        <p:spPr>
          <a:xfrm>
            <a:off x="249380" y="1167124"/>
            <a:ext cx="1745676" cy="1635453"/>
          </a:xfrm>
          <a:prstGeom prst="ellipse">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200" b="1" dirty="0" smtClean="0">
                <a:ln w="18415" cmpd="sng">
                  <a:solidFill>
                    <a:srgbClr val="FFFFFF"/>
                  </a:solidFill>
                  <a:prstDash val="solid"/>
                </a:ln>
                <a:solidFill>
                  <a:schemeClr val="tx1"/>
                </a:solidFill>
              </a:rPr>
              <a:t>Soru Sayı</a:t>
            </a:r>
            <a:r>
              <a:rPr lang="tr-TR" sz="32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sı</a:t>
            </a:r>
            <a:endParaRPr lang="tr-TR" sz="32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9" name="8 Oval"/>
          <p:cNvSpPr/>
          <p:nvPr/>
        </p:nvSpPr>
        <p:spPr>
          <a:xfrm>
            <a:off x="745435" y="3747052"/>
            <a:ext cx="2713382" cy="22164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36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SÜRE</a:t>
            </a:r>
          </a:p>
          <a:p>
            <a:pPr algn="ctr"/>
            <a:r>
              <a:rPr lang="tr-TR" sz="36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rPr>
              <a:t>180. dk.</a:t>
            </a:r>
            <a:endParaRPr lang="tr-TR" sz="36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1" name="10 Oval"/>
          <p:cNvSpPr/>
          <p:nvPr/>
        </p:nvSpPr>
        <p:spPr>
          <a:xfrm>
            <a:off x="1983181" y="1520041"/>
            <a:ext cx="1306286" cy="1246910"/>
          </a:xfrm>
          <a:prstGeom prst="ellipse">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smtClean="0">
                <a:solidFill>
                  <a:schemeClr val="tx1"/>
                </a:solidFill>
              </a:rPr>
              <a:t>160</a:t>
            </a:r>
            <a:endParaRPr lang="tr-TR" sz="3600" b="1" dirty="0">
              <a:solidFill>
                <a:schemeClr val="tx1"/>
              </a:solidFill>
            </a:endParaRPr>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dirty="0">
            <a:solidFill>
              <a:schemeClr val="bg1"/>
            </a:solidFill>
            <a:latin typeface="Bebas Neue" panose="020B0606020202050201"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dirty="0">
            <a:solidFill>
              <a:schemeClr val="bg1"/>
            </a:solidFill>
            <a:latin typeface="Bebas Neue" panose="020B0606020202050201"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1722</TotalTime>
  <Words>2186</Words>
  <Application>Microsoft Office PowerPoint</Application>
  <PresentationFormat>Ekran Gösterisi (4:3)</PresentationFormat>
  <Paragraphs>540</Paragraphs>
  <Slides>42</Slides>
  <Notes>1</Notes>
  <HiddenSlides>0</HiddenSlides>
  <MMClips>0</MMClips>
  <ScaleCrop>false</ScaleCrop>
  <HeadingPairs>
    <vt:vector size="4" baseType="variant">
      <vt:variant>
        <vt:lpstr>Tema</vt:lpstr>
      </vt:variant>
      <vt:variant>
        <vt:i4>4</vt:i4>
      </vt:variant>
      <vt:variant>
        <vt:lpstr>Slayt Başlıkları</vt:lpstr>
      </vt:variant>
      <vt:variant>
        <vt:i4>42</vt:i4>
      </vt:variant>
    </vt:vector>
  </HeadingPairs>
  <TitlesOfParts>
    <vt:vector size="46" baseType="lpstr">
      <vt:lpstr>Office Theme</vt:lpstr>
      <vt:lpstr>Hisse Senedi</vt:lpstr>
      <vt:lpstr>Bitişiklik</vt:lpstr>
      <vt:lpstr>1_Office Theme</vt:lpstr>
      <vt:lpstr>YÜKSEK ÖĞRETİM     KURUMLARI SINAVI </vt:lpstr>
      <vt:lpstr>PowerPoint Sunusu</vt:lpstr>
      <vt:lpstr>PowerPoint Sunusu</vt:lpstr>
      <vt:lpstr>PowerPoint Sunusu</vt:lpstr>
      <vt:lpstr>PowerPoint Sunusu</vt:lpstr>
      <vt:lpstr>PowerPoint Sunusu</vt:lpstr>
      <vt:lpstr>PowerPoint Sunusu</vt:lpstr>
      <vt:lpstr>Testlerin Kapsamı Soruların içeriği T YT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OKUL BİRİNCİLERİ</vt:lpstr>
      <vt:lpstr>OBP NASIL HESAPLANIR</vt:lpstr>
      <vt:lpstr>PowerPoint Sunusu</vt:lpstr>
      <vt:lpstr>PowerPoint Sunusu</vt:lpstr>
      <vt:lpstr>PowerPoint Sunusu</vt:lpstr>
      <vt:lpstr>DİL PUANINA GÖRE ÖĞRENCİ ALACAK BÖLÜMLER</vt:lpstr>
      <vt:lpstr>M.T.O.K</vt:lpstr>
      <vt:lpstr>Teknoloji Fakültesi / Sanat ve Tasarım Fakültesi / Turizm Fakültesi Lisans Programları</vt:lpstr>
      <vt:lpstr>PowerPoint Sunusu</vt:lpstr>
      <vt:lpstr>PowerPoint Sunusu</vt:lpstr>
      <vt:lpstr>PowerPoint Sunusu</vt:lpstr>
      <vt:lpstr>PowerPoint Sunusu</vt:lpstr>
      <vt:lpstr>PowerPoint Sunusu</vt:lpstr>
      <vt:lpstr>Mesleki ve Teknik Ortaöğretim Kurumu Mezunlarının Ek Puanları İle Yerleşebilecekleri Ön Lisans Programları</vt:lpstr>
      <vt:lpstr>PowerPoint Sunusu</vt:lpstr>
      <vt:lpstr>PowerPoint Sunusu</vt:lpstr>
      <vt:lpstr>PowerPoint Sunusu</vt:lpstr>
      <vt:lpstr>PowerPoint Sunusu</vt:lpstr>
      <vt:lpstr>2021 MİLLİ SAVUNMA ÜNİVERSİTESİ ASKERİ ÖĞRENCİ ADAY BELİRLEME SINAVI  (2021-MSÜ)</vt:lpstr>
      <vt:lpstr>PowerPoint Sunusu</vt:lpstr>
      <vt:lpstr>         Emeklerinizin Boşa Gitmemesi Dileğiyle.</vt:lpstr>
      <vt:lpstr> 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qaz</cp:lastModifiedBy>
  <cp:revision>169</cp:revision>
  <dcterms:created xsi:type="dcterms:W3CDTF">2015-11-06T18:34:53Z</dcterms:created>
  <dcterms:modified xsi:type="dcterms:W3CDTF">2021-02-23T07:38:50Z</dcterms:modified>
</cp:coreProperties>
</file>